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notesMasterIdLst>
    <p:notesMasterId r:id="rId15"/>
  </p:notesMasterIdLst>
  <p:sldIdLst>
    <p:sldId id="256" r:id="rId2"/>
    <p:sldId id="257" r:id="rId3"/>
    <p:sldId id="258" r:id="rId4"/>
    <p:sldId id="259" r:id="rId5"/>
    <p:sldId id="267" r:id="rId6"/>
    <p:sldId id="268" r:id="rId7"/>
    <p:sldId id="260" r:id="rId8"/>
    <p:sldId id="262" r:id="rId9"/>
    <p:sldId id="266" r:id="rId10"/>
    <p:sldId id="261" r:id="rId11"/>
    <p:sldId id="263" r:id="rId12"/>
    <p:sldId id="264"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5" d="100"/>
          <a:sy n="105" d="100"/>
        </p:scale>
        <p:origin x="17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14E9154-9C24-4832-A64A-0897E81B7F58}" type="datetimeFigureOut">
              <a:rPr lang="he-IL" smtClean="0"/>
              <a:t>כ"א/שבט/תשפ"ג</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DF0F977-AB3F-40D1-A672-473B6E73E6B2}" type="slidenum">
              <a:rPr lang="he-IL" smtClean="0"/>
              <a:t>‹#›</a:t>
            </a:fld>
            <a:endParaRPr lang="he-IL"/>
          </a:p>
        </p:txBody>
      </p:sp>
    </p:spTree>
    <p:extLst>
      <p:ext uri="{BB962C8B-B14F-4D97-AF65-F5344CB8AC3E}">
        <p14:creationId xmlns:p14="http://schemas.microsoft.com/office/powerpoint/2010/main" val="42154943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DF0F977-AB3F-40D1-A672-473B6E73E6B2}" type="slidenum">
              <a:rPr lang="he-IL" smtClean="0"/>
              <a:t>11</a:t>
            </a:fld>
            <a:endParaRPr lang="he-IL"/>
          </a:p>
        </p:txBody>
      </p:sp>
    </p:spTree>
    <p:extLst>
      <p:ext uri="{BB962C8B-B14F-4D97-AF65-F5344CB8AC3E}">
        <p14:creationId xmlns:p14="http://schemas.microsoft.com/office/powerpoint/2010/main" val="188707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F270B2-715A-496A-8150-8C05979F1FB3}" type="datetimeFigureOut">
              <a:rPr lang="he-IL" smtClean="0"/>
              <a:t>כ"א/שבט/תשפ"ג</a:t>
            </a:fld>
            <a:endParaRPr lang="he-IL"/>
          </a:p>
        </p:txBody>
      </p:sp>
      <p:sp>
        <p:nvSpPr>
          <p:cNvPr id="5" name="Footer Placeholder 4"/>
          <p:cNvSpPr>
            <a:spLocks noGrp="1"/>
          </p:cNvSpPr>
          <p:nvPr>
            <p:ph type="ftr" sz="quarter" idx="11"/>
          </p:nvPr>
        </p:nvSpPr>
        <p:spPr>
          <a:xfrm>
            <a:off x="2396319" y="329308"/>
            <a:ext cx="3086292" cy="309201"/>
          </a:xfrm>
        </p:spPr>
        <p:txBody>
          <a:bodyPr/>
          <a:lstStyle/>
          <a:p>
            <a:endParaRPr lang="he-IL"/>
          </a:p>
        </p:txBody>
      </p:sp>
      <p:sp>
        <p:nvSpPr>
          <p:cNvPr id="6" name="Slide Number Placeholder 5"/>
          <p:cNvSpPr>
            <a:spLocks noGrp="1"/>
          </p:cNvSpPr>
          <p:nvPr>
            <p:ph type="sldNum" sz="quarter" idx="12"/>
          </p:nvPr>
        </p:nvSpPr>
        <p:spPr>
          <a:xfrm>
            <a:off x="1434703" y="798973"/>
            <a:ext cx="802005" cy="503578"/>
          </a:xfrm>
        </p:spPr>
        <p:txBody>
          <a:bodyPr/>
          <a:lstStyle/>
          <a:p>
            <a:fld id="{6D0D23F6-1787-4FCE-8A68-70BD07F90338}" type="slidenum">
              <a:rPr lang="he-IL" smtClean="0"/>
              <a:t>‹#›</a:t>
            </a:fld>
            <a:endParaRPr lang="he-IL"/>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300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270B2-715A-496A-8150-8C05979F1FB3}"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D0D23F6-1787-4FCE-8A68-70BD07F90338}" type="slidenum">
              <a:rPr lang="he-IL" smtClean="0"/>
              <a:t>‹#›</a:t>
            </a:fld>
            <a:endParaRPr lang="he-IL"/>
          </a:p>
        </p:txBody>
      </p:sp>
    </p:spTree>
    <p:extLst>
      <p:ext uri="{BB962C8B-B14F-4D97-AF65-F5344CB8AC3E}">
        <p14:creationId xmlns:p14="http://schemas.microsoft.com/office/powerpoint/2010/main" val="321150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270B2-715A-496A-8150-8C05979F1FB3}"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D0D23F6-1787-4FCE-8A68-70BD07F90338}" type="slidenum">
              <a:rPr lang="he-IL" smtClean="0"/>
              <a:t>‹#›</a:t>
            </a:fld>
            <a:endParaRPr lang="he-IL"/>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828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270B2-715A-496A-8150-8C05979F1FB3}"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D0D23F6-1787-4FCE-8A68-70BD07F90338}" type="slidenum">
              <a:rPr lang="he-IL" smtClean="0"/>
              <a:t>‹#›</a:t>
            </a:fld>
            <a:endParaRPr lang="he-IL"/>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785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270B2-715A-496A-8150-8C05979F1FB3}" type="datetimeFigureOut">
              <a:rPr lang="he-IL" smtClean="0"/>
              <a:t>כ"א/שבט/תשפ"ג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D0D23F6-1787-4FCE-8A68-70BD07F90338}" type="slidenum">
              <a:rPr lang="he-IL" smtClean="0"/>
              <a:t>‹#›</a:t>
            </a:fld>
            <a:endParaRPr lang="he-IL"/>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899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F270B2-715A-496A-8150-8C05979F1FB3}" type="datetimeFigureOut">
              <a:rPr lang="he-IL" smtClean="0"/>
              <a:t>כ"א/שבט/תשפ"ג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D0D23F6-1787-4FCE-8A68-70BD07F90338}" type="slidenum">
              <a:rPr lang="he-IL" smtClean="0"/>
              <a:t>‹#›</a:t>
            </a:fld>
            <a:endParaRPr lang="he-IL"/>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33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270B2-715A-496A-8150-8C05979F1FB3}" type="datetimeFigureOut">
              <a:rPr lang="he-IL" smtClean="0"/>
              <a:t>כ"א/שבט/תשפ"ג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D0D23F6-1787-4FCE-8A68-70BD07F90338}" type="slidenum">
              <a:rPr lang="he-IL" smtClean="0"/>
              <a:t>‹#›</a:t>
            </a:fld>
            <a:endParaRPr lang="he-IL"/>
          </a:p>
        </p:txBody>
      </p:sp>
    </p:spTree>
    <p:extLst>
      <p:ext uri="{BB962C8B-B14F-4D97-AF65-F5344CB8AC3E}">
        <p14:creationId xmlns:p14="http://schemas.microsoft.com/office/powerpoint/2010/main" val="101090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F270B2-715A-496A-8150-8C05979F1FB3}" type="datetimeFigureOut">
              <a:rPr lang="he-IL" smtClean="0"/>
              <a:t>כ"א/שבט/תשפ"ג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D0D23F6-1787-4FCE-8A68-70BD07F90338}" type="slidenum">
              <a:rPr lang="he-IL" smtClean="0"/>
              <a:t>‹#›</a:t>
            </a:fld>
            <a:endParaRPr lang="he-IL"/>
          </a:p>
        </p:txBody>
      </p:sp>
    </p:spTree>
    <p:extLst>
      <p:ext uri="{BB962C8B-B14F-4D97-AF65-F5344CB8AC3E}">
        <p14:creationId xmlns:p14="http://schemas.microsoft.com/office/powerpoint/2010/main" val="135862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270B2-715A-496A-8150-8C05979F1FB3}" type="datetimeFigureOut">
              <a:rPr lang="he-IL" smtClean="0"/>
              <a:t>כ"א/שבט/תשפ"ג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6D0D23F6-1787-4FCE-8A68-70BD07F90338}" type="slidenum">
              <a:rPr lang="he-IL" smtClean="0"/>
              <a:t>‹#›</a:t>
            </a:fld>
            <a:endParaRPr lang="he-IL"/>
          </a:p>
        </p:txBody>
      </p:sp>
    </p:spTree>
    <p:extLst>
      <p:ext uri="{BB962C8B-B14F-4D97-AF65-F5344CB8AC3E}">
        <p14:creationId xmlns:p14="http://schemas.microsoft.com/office/powerpoint/2010/main" val="395991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F270B2-715A-496A-8150-8C05979F1FB3}" type="datetimeFigureOut">
              <a:rPr lang="he-IL" smtClean="0"/>
              <a:t>כ"א/שבט/תשפ"ג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D0D23F6-1787-4FCE-8A68-70BD07F90338}" type="slidenum">
              <a:rPr lang="he-IL" smtClean="0"/>
              <a:t>‹#›</a:t>
            </a:fld>
            <a:endParaRPr lang="he-IL"/>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278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7EF270B2-715A-496A-8150-8C05979F1FB3}" type="datetimeFigureOut">
              <a:rPr lang="he-IL" smtClean="0"/>
              <a:t>כ"א/שבט/תשפ"ג</a:t>
            </a:fld>
            <a:endParaRPr lang="he-IL"/>
          </a:p>
        </p:txBody>
      </p:sp>
      <p:sp>
        <p:nvSpPr>
          <p:cNvPr id="6" name="Footer Placeholder 5"/>
          <p:cNvSpPr>
            <a:spLocks noGrp="1"/>
          </p:cNvSpPr>
          <p:nvPr>
            <p:ph type="ftr" sz="quarter" idx="11"/>
          </p:nvPr>
        </p:nvSpPr>
        <p:spPr>
          <a:xfrm>
            <a:off x="1437530" y="318641"/>
            <a:ext cx="3251553" cy="320931"/>
          </a:xfrm>
        </p:spPr>
        <p:txBody>
          <a:bodyPr/>
          <a:lstStyle/>
          <a:p>
            <a:endParaRPr lang="he-IL"/>
          </a:p>
        </p:txBody>
      </p:sp>
      <p:sp>
        <p:nvSpPr>
          <p:cNvPr id="7" name="Slide Number Placeholder 6"/>
          <p:cNvSpPr>
            <a:spLocks noGrp="1"/>
          </p:cNvSpPr>
          <p:nvPr>
            <p:ph type="sldNum" sz="quarter" idx="12"/>
          </p:nvPr>
        </p:nvSpPr>
        <p:spPr/>
        <p:txBody>
          <a:bodyPr/>
          <a:lstStyle/>
          <a:p>
            <a:fld id="{6D0D23F6-1787-4FCE-8A68-70BD07F90338}" type="slidenum">
              <a:rPr lang="he-IL" smtClean="0"/>
              <a:t>‹#›</a:t>
            </a:fld>
            <a:endParaRPr lang="he-IL"/>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997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EF270B2-715A-496A-8150-8C05979F1FB3}" type="datetimeFigureOut">
              <a:rPr lang="he-IL" smtClean="0"/>
              <a:t>כ"א/שבט/תשפ"ג</a:t>
            </a:fld>
            <a:endParaRPr lang="he-IL"/>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0D23F6-1787-4FCE-8A68-70BD07F90338}" type="slidenum">
              <a:rPr lang="he-IL" smtClean="0"/>
              <a:t>‹#›</a:t>
            </a:fld>
            <a:endParaRPr lang="he-IL"/>
          </a:p>
        </p:txBody>
      </p:sp>
    </p:spTree>
    <p:extLst>
      <p:ext uri="{BB962C8B-B14F-4D97-AF65-F5344CB8AC3E}">
        <p14:creationId xmlns:p14="http://schemas.microsoft.com/office/powerpoint/2010/main" val="686376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685800" rtl="1"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1488;&#1502;&#1514;%20&#1492;&#1502;&#1497;&#150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AB17F6-592B-45CB-96F6-705C9825A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p:cNvSpPr>
            <a:spLocks noGrp="1"/>
          </p:cNvSpPr>
          <p:nvPr>
            <p:ph type="ctrTitle"/>
          </p:nvPr>
        </p:nvSpPr>
        <p:spPr>
          <a:xfrm>
            <a:off x="3779301" y="802298"/>
            <a:ext cx="4511838" cy="5116985"/>
          </a:xfrm>
        </p:spPr>
        <p:txBody>
          <a:bodyPr anchor="ctr">
            <a:normAutofit/>
          </a:bodyPr>
          <a:lstStyle/>
          <a:p>
            <a:r>
              <a:rPr lang="he-IL" dirty="0">
                <a:latin typeface="Gan CLM" panose="02000803000000000000" pitchFamily="2" charset="-79"/>
                <a:cs typeface="Gan CLM" panose="02000803000000000000" pitchFamily="2" charset="-79"/>
              </a:rPr>
              <a:t>תנורו של עכנאי</a:t>
            </a:r>
          </a:p>
        </p:txBody>
      </p:sp>
      <p:sp>
        <p:nvSpPr>
          <p:cNvPr id="3" name="כותרת משנה 2"/>
          <p:cNvSpPr>
            <a:spLocks noGrp="1"/>
          </p:cNvSpPr>
          <p:nvPr>
            <p:ph type="subTitle" idx="1"/>
          </p:nvPr>
        </p:nvSpPr>
        <p:spPr>
          <a:xfrm>
            <a:off x="651264" y="802298"/>
            <a:ext cx="2550880" cy="5116985"/>
          </a:xfrm>
        </p:spPr>
        <p:txBody>
          <a:bodyPr anchor="ctr">
            <a:normAutofit/>
          </a:bodyPr>
          <a:lstStyle/>
          <a:p>
            <a:pPr algn="r"/>
            <a:r>
              <a:rPr lang="he-IL" sz="1400" dirty="0"/>
              <a:t>מאת: </a:t>
            </a:r>
            <a:r>
              <a:rPr lang="he-IL" sz="1400" dirty="0" err="1"/>
              <a:t>ליאן</a:t>
            </a:r>
            <a:r>
              <a:rPr lang="he-IL" sz="1400" dirty="0"/>
              <a:t> מיכאלי (יב"3), נועה חסון (יב"7) ואלה ששון (יב"5)</a:t>
            </a:r>
          </a:p>
          <a:p>
            <a:pPr algn="r"/>
            <a:r>
              <a:rPr lang="he-IL" sz="1400" dirty="0"/>
              <a:t>תשפ"ג 2023</a:t>
            </a:r>
          </a:p>
        </p:txBody>
      </p:sp>
      <p:cxnSp>
        <p:nvCxnSpPr>
          <p:cNvPr id="10" name="Straight Connector 9">
            <a:extLst>
              <a:ext uri="{FF2B5EF4-FFF2-40B4-BE49-F238E27FC236}">
                <a16:creationId xmlns:a16="http://schemas.microsoft.com/office/drawing/2014/main" id="{5A9284E7-0823-472D-9963-18D89DFEB8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760590"/>
            <a:ext cx="0" cy="320040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2128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996952"/>
            <a:ext cx="3672408" cy="371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lstStyle/>
          <a:p>
            <a:r>
              <a:rPr lang="he-IL" dirty="0">
                <a:latin typeface="Guttman Stam" panose="02010401010101010101" pitchFamily="2" charset="-79"/>
                <a:cs typeface="Guttman Stam" panose="02010401010101010101" pitchFamily="2" charset="-79"/>
              </a:rPr>
              <a:t>הסיפור האחרון בקטע...</a:t>
            </a:r>
          </a:p>
        </p:txBody>
      </p:sp>
      <p:sp>
        <p:nvSpPr>
          <p:cNvPr id="3" name="מציין מיקום תוכן 2"/>
          <p:cNvSpPr>
            <a:spLocks noGrp="1"/>
          </p:cNvSpPr>
          <p:nvPr>
            <p:ph idx="1"/>
          </p:nvPr>
        </p:nvSpPr>
        <p:spPr/>
        <p:txBody>
          <a:bodyPr>
            <a:normAutofit fontScale="85000" lnSpcReduction="10000"/>
          </a:bodyPr>
          <a:lstStyle/>
          <a:p>
            <a:pPr marL="0" lvl="0" indent="0">
              <a:buNone/>
            </a:pPr>
            <a:r>
              <a:rPr lang="he-IL" dirty="0">
                <a:latin typeface="FrankRuehl" panose="020E0503060101010101" pitchFamily="34" charset="-79"/>
                <a:cs typeface="FrankRuehl" panose="020E0503060101010101" pitchFamily="34" charset="-79"/>
              </a:rPr>
              <a:t>לאחר שלמדנו שרבן גמליאל הוא ראש הסנהדרין ובתור ראש הסנהדרין הוא שהחליט על נידויו של רבי אליעזר, כעת בסיפור האחרון בקטע נלמד כיצד </a:t>
            </a:r>
            <a:r>
              <a:rPr lang="he-IL" dirty="0">
                <a:solidFill>
                  <a:prstClr val="black"/>
                </a:solidFill>
                <a:latin typeface="FrankRuehl" panose="020E0503060101010101" pitchFamily="34" charset="-79"/>
                <a:cs typeface="FrankRuehl" panose="020E0503060101010101" pitchFamily="34" charset="-79"/>
              </a:rPr>
              <a:t>מת לבסוף רבן גמליאל.</a:t>
            </a:r>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r>
              <a:rPr lang="he-IL" dirty="0"/>
              <a:t>הקבר של רבן גמליאל.</a:t>
            </a:r>
          </a:p>
          <a:p>
            <a:pPr marL="0" indent="0">
              <a:buNone/>
            </a:pPr>
            <a:r>
              <a:rPr lang="he-IL" dirty="0"/>
              <a:t>(יבנה).</a:t>
            </a:r>
          </a:p>
        </p:txBody>
      </p:sp>
      <p:cxnSp>
        <p:nvCxnSpPr>
          <p:cNvPr id="5" name="מחבר חץ ישר 4"/>
          <p:cNvCxnSpPr/>
          <p:nvPr/>
        </p:nvCxnSpPr>
        <p:spPr>
          <a:xfrm flipH="1" flipV="1">
            <a:off x="4211960" y="4437112"/>
            <a:ext cx="3204488" cy="151216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36657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80" y="2996952"/>
            <a:ext cx="806851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תוכן 2"/>
          <p:cNvSpPr>
            <a:spLocks noGrp="1"/>
          </p:cNvSpPr>
          <p:nvPr>
            <p:ph idx="1"/>
          </p:nvPr>
        </p:nvSpPr>
        <p:spPr>
          <a:xfrm>
            <a:off x="457200" y="543464"/>
            <a:ext cx="8435280" cy="5582699"/>
          </a:xfrm>
        </p:spPr>
        <p:txBody>
          <a:bodyPr/>
          <a:lstStyle/>
          <a:p>
            <a:pPr marL="0" indent="0">
              <a:buNone/>
            </a:pPr>
            <a:r>
              <a:rPr lang="he-IL" dirty="0" err="1">
                <a:latin typeface="FrankRuehl" panose="020E0503060101010101" pitchFamily="34" charset="-79"/>
                <a:cs typeface="FrankRuehl" panose="020E0503060101010101" pitchFamily="34" charset="-79"/>
              </a:rPr>
              <a:t>אמא</a:t>
            </a:r>
            <a:r>
              <a:rPr lang="he-IL" dirty="0">
                <a:latin typeface="FrankRuehl" panose="020E0503060101010101" pitchFamily="34" charset="-79"/>
                <a:cs typeface="FrankRuehl" panose="020E0503060101010101" pitchFamily="34" charset="-79"/>
              </a:rPr>
              <a:t> שלום היא אשתו של רבי אליעזר (המנודה) ואחות של רבן גמליאל (המנדה).</a:t>
            </a:r>
          </a:p>
          <a:p>
            <a:pPr marL="0" indent="0">
              <a:buNone/>
            </a:pPr>
            <a:r>
              <a:rPr lang="he-IL" dirty="0">
                <a:latin typeface="FrankRuehl" panose="020E0503060101010101" pitchFamily="34" charset="-79"/>
                <a:cs typeface="FrankRuehl" panose="020E0503060101010101" pitchFamily="34" charset="-79"/>
              </a:rPr>
              <a:t>מאז הנידוי היא לא נתנה לרבי אליעזר ליפול על פניו ולומר תפילת תחנון על הצער שלו ועל הכאב שחווה עקב הנידוי.</a:t>
            </a:r>
          </a:p>
          <a:p>
            <a:pPr marL="0" indent="0">
              <a:buNone/>
            </a:pPr>
            <a:r>
              <a:rPr lang="he-IL" dirty="0">
                <a:latin typeface="FrankRuehl" panose="020E0503060101010101" pitchFamily="34" charset="-79"/>
                <a:cs typeface="FrankRuehl" panose="020E0503060101010101" pitchFamily="34" charset="-79"/>
              </a:rPr>
              <a:t>היא ידעה שאם הוא ייפול על פניו ויתפלל תפילת תחנון, מרוב כל הצער והבכי אחיה ימות כי הוא האדם שגרם את הצער הזה. </a:t>
            </a:r>
          </a:p>
          <a:p>
            <a:pPr marL="0" indent="0">
              <a:buNone/>
            </a:pPr>
            <a:endParaRPr lang="he-IL" dirty="0">
              <a:latin typeface="FrankRuehl" panose="020E0503060101010101" pitchFamily="34" charset="-79"/>
              <a:cs typeface="FrankRuehl" panose="020E0503060101010101" pitchFamily="34" charset="-79"/>
            </a:endParaRPr>
          </a:p>
          <a:p>
            <a:pPr marL="0" indent="0">
              <a:buNone/>
            </a:pPr>
            <a:endParaRPr lang="he-IL" dirty="0"/>
          </a:p>
        </p:txBody>
      </p:sp>
    </p:spTree>
    <p:extLst>
      <p:ext uri="{BB962C8B-B14F-4D97-AF65-F5344CB8AC3E}">
        <p14:creationId xmlns:p14="http://schemas.microsoft.com/office/powerpoint/2010/main" val="1925504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55576" y="692696"/>
            <a:ext cx="8229600" cy="5688632"/>
          </a:xfrm>
        </p:spPr>
        <p:txBody>
          <a:bodyPr>
            <a:normAutofit/>
          </a:bodyPr>
          <a:lstStyle/>
          <a:p>
            <a:pPr marL="0" indent="0">
              <a:buNone/>
            </a:pPr>
            <a:r>
              <a:rPr lang="he-IL" dirty="0">
                <a:latin typeface="FrankRuehl" panose="020E0503060101010101" pitchFamily="34" charset="-79"/>
                <a:cs typeface="FrankRuehl" panose="020E0503060101010101" pitchFamily="34" charset="-79"/>
              </a:rPr>
              <a:t>לבסוף, למרות כל מאמציה נפל רבי אליעזר על פניו </a:t>
            </a:r>
            <a:r>
              <a:rPr lang="he-IL" b="1" dirty="0">
                <a:latin typeface="FrankRuehl" panose="020E0503060101010101" pitchFamily="34" charset="-79"/>
                <a:cs typeface="FrankRuehl" panose="020E0503060101010101" pitchFamily="34" charset="-79"/>
              </a:rPr>
              <a:t>):</a:t>
            </a:r>
          </a:p>
          <a:p>
            <a:pPr marL="0" indent="0">
              <a:buNone/>
            </a:pPr>
            <a:r>
              <a:rPr lang="he-IL" dirty="0">
                <a:solidFill>
                  <a:srgbClr val="FF0000"/>
                </a:solidFill>
                <a:latin typeface="Guttman Stam" panose="02010401010101010101" pitchFamily="2" charset="-79"/>
                <a:cs typeface="Guttman Stam" panose="02010401010101010101" pitchFamily="2" charset="-79"/>
              </a:rPr>
              <a:t>כיצד??? </a:t>
            </a:r>
          </a:p>
          <a:p>
            <a:pPr marL="0" indent="0">
              <a:buNone/>
            </a:pPr>
            <a:r>
              <a:rPr lang="he-IL" dirty="0">
                <a:latin typeface="FrankRuehl" panose="020E0503060101010101" pitchFamily="34" charset="-79"/>
                <a:cs typeface="FrankRuehl" panose="020E0503060101010101" pitchFamily="34" charset="-79"/>
              </a:rPr>
              <a:t>לכך יש 2 אפשרויות...</a:t>
            </a:r>
          </a:p>
          <a:p>
            <a:pPr marL="0" indent="0">
              <a:buNone/>
            </a:pPr>
            <a:r>
              <a:rPr lang="he-IL" dirty="0">
                <a:latin typeface="FrankRuehl" panose="020E0503060101010101" pitchFamily="34" charset="-79"/>
                <a:cs typeface="FrankRuehl" panose="020E0503060101010101" pitchFamily="34" charset="-79"/>
              </a:rPr>
              <a:t>* בראש חודש אסור לעשות תפילת תחנון כי זה יום שמח ואסור להביע בו צער וכאב.</a:t>
            </a:r>
          </a:p>
          <a:p>
            <a:pPr marL="0" indent="0">
              <a:buNone/>
            </a:pPr>
            <a:r>
              <a:rPr lang="he-IL" dirty="0">
                <a:solidFill>
                  <a:srgbClr val="FF0000"/>
                </a:solidFill>
                <a:latin typeface="Guttman Stam" panose="02010401010101010101" pitchFamily="2" charset="-79"/>
                <a:cs typeface="Guttman Stam" panose="02010401010101010101" pitchFamily="2" charset="-79"/>
              </a:rPr>
              <a:t>1. </a:t>
            </a:r>
            <a:r>
              <a:rPr lang="he-IL" dirty="0">
                <a:latin typeface="FrankRuehl" panose="020E0503060101010101" pitchFamily="34" charset="-79"/>
                <a:cs typeface="FrankRuehl" panose="020E0503060101010101" pitchFamily="34" charset="-79"/>
              </a:rPr>
              <a:t>היא חשבה שיום מסוים הוא ראש חודש ולכן לא שמרה על בעלה ביום זה, אבל היא טעתה משום שהתברר שזה יום רגיל, שמותר להתפלל בו תפילת תחנון, והתחלף לה בין חודש מלא לחודש חסר (לפעמים ראש חודש חל ביום ה30 של החודש הקודם ולפעמים ב31).</a:t>
            </a:r>
          </a:p>
          <a:p>
            <a:pPr marL="0" indent="0">
              <a:buNone/>
            </a:pPr>
            <a:r>
              <a:rPr lang="he-IL" dirty="0" err="1">
                <a:latin typeface="FrankRuehl" panose="020E0503060101010101" pitchFamily="34" charset="-79"/>
                <a:cs typeface="FrankRuehl" panose="020E0503060101010101" pitchFamily="34" charset="-79"/>
              </a:rPr>
              <a:t>כשלבסוף</a:t>
            </a:r>
            <a:r>
              <a:rPr lang="he-IL" dirty="0">
                <a:latin typeface="FrankRuehl" panose="020E0503060101010101" pitchFamily="34" charset="-79"/>
                <a:cs typeface="FrankRuehl" panose="020E0503060101010101" pitchFamily="34" charset="-79"/>
              </a:rPr>
              <a:t> נכנסה לחדרו ראתה את בעלה נופל על פניו ואומר תחנון. </a:t>
            </a:r>
          </a:p>
          <a:p>
            <a:pPr marL="0" indent="0">
              <a:buNone/>
            </a:pPr>
            <a:r>
              <a:rPr lang="he-IL" dirty="0">
                <a:solidFill>
                  <a:srgbClr val="FF0000"/>
                </a:solidFill>
                <a:latin typeface="Guttman Stam" panose="02010401010101010101" pitchFamily="2" charset="-79"/>
                <a:cs typeface="Guttman Stam" panose="02010401010101010101" pitchFamily="2" charset="-79"/>
              </a:rPr>
              <a:t>2. </a:t>
            </a:r>
            <a:r>
              <a:rPr lang="he-IL" dirty="0">
                <a:latin typeface="FrankRuehl" panose="020E0503060101010101" pitchFamily="34" charset="-79"/>
                <a:cs typeface="FrankRuehl" panose="020E0503060101010101" pitchFamily="34" charset="-79"/>
              </a:rPr>
              <a:t>יש אומרים שעני דפק בדלת ביתם וביקש פת לחם ובשעה שהיא הביאה לו את הפת, רבי אליעזר התפלל את תפילת התחנון ונפל על פניו.</a:t>
            </a:r>
          </a:p>
        </p:txBody>
      </p:sp>
      <p:pic>
        <p:nvPicPr>
          <p:cNvPr id="2050" name="Picture 2" descr="המשמעויות האסטרונומיות של שנת התשע&quot;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2376264" cy="157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014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xit" presetSubtype="0" fill="hold" nodeType="clickEffect">
                                  <p:stCondLst>
                                    <p:cond delay="0"/>
                                  </p:stCondLst>
                                  <p:childTnLst>
                                    <p:animEffect transition="out" filter="fade">
                                      <p:cBhvr>
                                        <p:cTn id="17" dur="2000"/>
                                        <p:tgtEl>
                                          <p:spTgt spid="3">
                                            <p:txEl>
                                              <p:pRg st="3" end="3"/>
                                            </p:txEl>
                                          </p:spTgt>
                                        </p:tgtEl>
                                      </p:cBhvr>
                                    </p:animEffect>
                                    <p:anim calcmode="lin" valueType="num">
                                      <p:cBhvr>
                                        <p:cTn id="18" dur="2000"/>
                                        <p:tgtEl>
                                          <p:spTgt spid="3">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 dur="2000"/>
                                        <p:tgtEl>
                                          <p:spTgt spid="3">
                                            <p:txEl>
                                              <p:pRg st="3" end="3"/>
                                            </p:txEl>
                                          </p:spTgt>
                                        </p:tgtEl>
                                        <p:attrNameLst>
                                          <p:attrName>ppt_h</p:attrName>
                                        </p:attrNameLst>
                                      </p:cBhvr>
                                      <p:tavLst>
                                        <p:tav tm="0">
                                          <p:val>
                                            <p:strVal val="ppt_h"/>
                                          </p:val>
                                        </p:tav>
                                        <p:tav tm="100000">
                                          <p:val>
                                            <p:strVal val="ppt_h"/>
                                          </p:val>
                                        </p:tav>
                                      </p:tavLst>
                                    </p:anim>
                                    <p:set>
                                      <p:cBhvr>
                                        <p:cTn id="20" dur="1" fill="hold">
                                          <p:stCondLst>
                                            <p:cond delay="1999"/>
                                          </p:stCondLst>
                                        </p:cTn>
                                        <p:tgtEl>
                                          <p:spTgt spid="3">
                                            <p:txEl>
                                              <p:pRg st="3" end="3"/>
                                            </p:txEl>
                                          </p:spTgt>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2"/>
            <a:ext cx="3046596"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6460878" y="1240076"/>
            <a:ext cx="2045859" cy="4584527"/>
          </a:xfrm>
        </p:spPr>
        <p:txBody>
          <a:bodyPr>
            <a:normAutofit/>
          </a:bodyPr>
          <a:lstStyle/>
          <a:p>
            <a:r>
              <a:rPr lang="he-IL">
                <a:solidFill>
                  <a:srgbClr val="FFFFFF"/>
                </a:solidFill>
                <a:latin typeface="Guttman Stam" panose="02010401010101010101" pitchFamily="2" charset="-79"/>
                <a:cs typeface="Guttman Stam" panose="02010401010101010101" pitchFamily="2" charset="-79"/>
              </a:rPr>
              <a:t>איך אימא שלום הגיבה?</a:t>
            </a:r>
          </a:p>
        </p:txBody>
      </p:sp>
      <p:sp>
        <p:nvSpPr>
          <p:cNvPr id="3" name="מציין מיקום תוכן 2"/>
          <p:cNvSpPr>
            <a:spLocks noGrp="1"/>
          </p:cNvSpPr>
          <p:nvPr>
            <p:ph idx="1"/>
          </p:nvPr>
        </p:nvSpPr>
        <p:spPr>
          <a:xfrm>
            <a:off x="1088684" y="1240077"/>
            <a:ext cx="4526120" cy="4916465"/>
          </a:xfrm>
        </p:spPr>
        <p:txBody>
          <a:bodyPr anchor="t">
            <a:normAutofit/>
          </a:bodyPr>
          <a:lstStyle/>
          <a:p>
            <a:pPr marL="0" indent="0">
              <a:buNone/>
            </a:pPr>
            <a:r>
              <a:rPr lang="he-IL" sz="1600" dirty="0">
                <a:latin typeface="FrankRuehl" panose="020E0503060101010101" pitchFamily="34" charset="-79"/>
                <a:cs typeface="FrankRuehl" panose="020E0503060101010101" pitchFamily="34" charset="-79"/>
              </a:rPr>
              <a:t>כשאימא שלום ראתה את רבי אליעזר בן </a:t>
            </a:r>
            <a:r>
              <a:rPr lang="he-IL" sz="1600" dirty="0" err="1">
                <a:latin typeface="FrankRuehl" panose="020E0503060101010101" pitchFamily="34" charset="-79"/>
                <a:cs typeface="FrankRuehl" panose="020E0503060101010101" pitchFamily="34" charset="-79"/>
              </a:rPr>
              <a:t>הורקנוס</a:t>
            </a:r>
            <a:r>
              <a:rPr lang="he-IL" sz="1600" dirty="0">
                <a:latin typeface="FrankRuehl" panose="020E0503060101010101" pitchFamily="34" charset="-79"/>
                <a:cs typeface="FrankRuehl" panose="020E0503060101010101" pitchFamily="34" charset="-79"/>
              </a:rPr>
              <a:t> מתפלל תפילת תחנון ונופל על פניו, אמרה לו "קום! הרגת את אחי."</a:t>
            </a:r>
          </a:p>
          <a:p>
            <a:pPr marL="0" indent="0">
              <a:buNone/>
            </a:pPr>
            <a:r>
              <a:rPr lang="he-IL" sz="1600" dirty="0">
                <a:latin typeface="FrankRuehl" panose="020E0503060101010101" pitchFamily="34" charset="-79"/>
                <a:cs typeface="FrankRuehl" panose="020E0503060101010101" pitchFamily="34" charset="-79"/>
              </a:rPr>
              <a:t>אכן לאחר זמן קצר יצא כרוז מבית רבן גמליאל והודיע על מותו.</a:t>
            </a:r>
          </a:p>
          <a:p>
            <a:pPr marL="0" indent="0">
              <a:buNone/>
            </a:pPr>
            <a:r>
              <a:rPr lang="he-IL" sz="1600" dirty="0">
                <a:latin typeface="FrankRuehl" panose="020E0503060101010101" pitchFamily="34" charset="-79"/>
                <a:cs typeface="FrankRuehl" panose="020E0503060101010101" pitchFamily="34" charset="-79"/>
              </a:rPr>
              <a:t>שאל אותה רבי אליעזר- </a:t>
            </a:r>
            <a:r>
              <a:rPr lang="he-IL" sz="1600" b="1" u="sng" dirty="0">
                <a:effectLst>
                  <a:outerShdw blurRad="38100" dist="38100" dir="2700000" algn="tl">
                    <a:srgbClr val="000000">
                      <a:alpha val="43137"/>
                    </a:srgbClr>
                  </a:outerShdw>
                </a:effectLst>
                <a:latin typeface="FrankRuehl" panose="020E0503060101010101" pitchFamily="34" charset="-79"/>
                <a:cs typeface="FrankRuehl" panose="020E0503060101010101" pitchFamily="34" charset="-79"/>
              </a:rPr>
              <a:t>איך</a:t>
            </a:r>
            <a:r>
              <a:rPr lang="he-IL" sz="1600" dirty="0">
                <a:latin typeface="FrankRuehl" panose="020E0503060101010101" pitchFamily="34" charset="-79"/>
                <a:cs typeface="FrankRuehl" panose="020E0503060101010101" pitchFamily="34" charset="-79"/>
              </a:rPr>
              <a:t> ידעת שהוא מת לפני שההודעה יצאה?</a:t>
            </a:r>
          </a:p>
          <a:p>
            <a:pPr marL="0" indent="0">
              <a:buNone/>
            </a:pPr>
            <a:r>
              <a:rPr lang="he-IL" sz="1600" dirty="0">
                <a:latin typeface="FrankRuehl" panose="020E0503060101010101" pitchFamily="34" charset="-79"/>
                <a:cs typeface="FrankRuehl" panose="020E0503060101010101" pitchFamily="34" charset="-79"/>
              </a:rPr>
              <a:t>ענתה לו, כך קיבלתי (למדתי) מבית אבי אבא (סבא שלה ושל רבן גמליאל, </a:t>
            </a:r>
            <a:r>
              <a:rPr lang="he-IL" sz="1600">
                <a:latin typeface="FrankRuehl" panose="020E0503060101010101" pitchFamily="34" charset="-79"/>
                <a:cs typeface="FrankRuehl" panose="020E0503060101010101" pitchFamily="34" charset="-79"/>
              </a:rPr>
              <a:t>שגם הוא היה </a:t>
            </a:r>
            <a:r>
              <a:rPr lang="he-IL" sz="1600" dirty="0">
                <a:latin typeface="FrankRuehl" panose="020E0503060101010101" pitchFamily="34" charset="-79"/>
                <a:cs typeface="FrankRuehl" panose="020E0503060101010101" pitchFamily="34" charset="-79"/>
              </a:rPr>
              <a:t>נשיא):</a:t>
            </a:r>
          </a:p>
          <a:p>
            <a:pPr marL="0" indent="0">
              <a:buNone/>
            </a:pPr>
            <a:r>
              <a:rPr lang="he-IL" sz="1600" dirty="0">
                <a:latin typeface="FrankRuehl" panose="020E0503060101010101" pitchFamily="34" charset="-79"/>
                <a:cs typeface="FrankRuehl" panose="020E0503060101010101" pitchFamily="34" charset="-79"/>
              </a:rPr>
              <a:t>כל השערים בשמיים ננעלים חוץ משערי אונאת דברים.</a:t>
            </a:r>
          </a:p>
          <a:p>
            <a:pPr marL="0" indent="0">
              <a:buNone/>
            </a:pPr>
            <a:r>
              <a:rPr lang="he-IL" sz="1600" dirty="0">
                <a:latin typeface="FrankRuehl" panose="020E0503060101010101" pitchFamily="34" charset="-79"/>
                <a:cs typeface="FrankRuehl" panose="020E0503060101010101" pitchFamily="34" charset="-79"/>
              </a:rPr>
              <a:t>כלומר, על </a:t>
            </a:r>
            <a:r>
              <a:rPr lang="he-IL" sz="1600" dirty="0" err="1">
                <a:latin typeface="FrankRuehl" panose="020E0503060101010101" pitchFamily="34" charset="-79"/>
                <a:cs typeface="FrankRuehl" panose="020E0503060101010101" pitchFamily="34" charset="-79"/>
              </a:rPr>
              <a:t>הכל</a:t>
            </a:r>
            <a:r>
              <a:rPr lang="he-IL" sz="1600" dirty="0">
                <a:latin typeface="FrankRuehl" panose="020E0503060101010101" pitchFamily="34" charset="-79"/>
                <a:cs typeface="FrankRuehl" panose="020E0503060101010101" pitchFamily="34" charset="-79"/>
              </a:rPr>
              <a:t> אפשר לכפר והכל ראוי למחילה מלבד אונאת דברים!</a:t>
            </a:r>
          </a:p>
          <a:p>
            <a:pPr marL="0" indent="0">
              <a:buNone/>
            </a:pPr>
            <a:r>
              <a:rPr lang="he-IL" sz="1600" dirty="0">
                <a:latin typeface="FrankRuehl" panose="020E0503060101010101" pitchFamily="34" charset="-79"/>
                <a:cs typeface="FrankRuehl" panose="020E0503060101010101" pitchFamily="34" charset="-79"/>
              </a:rPr>
              <a:t>אם גרמת צער למישהו סופך שתיענש על כך.</a:t>
            </a:r>
          </a:p>
          <a:p>
            <a:pPr marL="0" indent="0">
              <a:buNone/>
            </a:pPr>
            <a:r>
              <a:rPr lang="he-IL" sz="1600" dirty="0">
                <a:latin typeface="FrankRuehl" panose="020E0503060101010101" pitchFamily="34" charset="-79"/>
                <a:cs typeface="FrankRuehl" panose="020E0503060101010101" pitchFamily="34" charset="-79"/>
              </a:rPr>
              <a:t>רבן גמליאל גרם צער לרבי אליעזר בכך שנידה אותו ולכן מת.</a:t>
            </a:r>
          </a:p>
          <a:p>
            <a:pPr marL="0" indent="0">
              <a:buNone/>
            </a:pPr>
            <a:endParaRPr lang="he-IL" sz="1600" dirty="0">
              <a:latin typeface="FrankRuehl" panose="020E0503060101010101" pitchFamily="34" charset="-79"/>
              <a:cs typeface="FrankRuehl" panose="020E0503060101010101" pitchFamily="34" charset="-79"/>
            </a:endParaRPr>
          </a:p>
        </p:txBody>
      </p:sp>
    </p:spTree>
    <p:extLst>
      <p:ext uri="{BB962C8B-B14F-4D97-AF65-F5344CB8AC3E}">
        <p14:creationId xmlns:p14="http://schemas.microsoft.com/office/powerpoint/2010/main" val="18295418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במה הסוגיה עוסקת?</a:t>
            </a:r>
          </a:p>
        </p:txBody>
      </p:sp>
      <p:sp>
        <p:nvSpPr>
          <p:cNvPr id="3" name="מציין מיקום תוכן 2"/>
          <p:cNvSpPr>
            <a:spLocks noGrp="1"/>
          </p:cNvSpPr>
          <p:nvPr>
            <p:ph idx="1"/>
          </p:nvPr>
        </p:nvSpPr>
        <p:spPr>
          <a:xfrm>
            <a:off x="1043608" y="2015733"/>
            <a:ext cx="7128792" cy="3933547"/>
          </a:xfrm>
        </p:spPr>
        <p:txBody>
          <a:bodyPr>
            <a:normAutofit fontScale="92500" lnSpcReduction="10000"/>
          </a:bodyPr>
          <a:lstStyle/>
          <a:p>
            <a:pPr marL="0" indent="0">
              <a:buNone/>
            </a:pPr>
            <a:r>
              <a:rPr lang="he-IL" dirty="0"/>
              <a:t>הסוגיה עוסקת בסמכותם של חכמים ונמצאת במסכת בבא מציעא (שער אמצעי) ובתוך סדר נזיקין.</a:t>
            </a:r>
          </a:p>
          <a:p>
            <a:pPr marL="0" indent="0">
              <a:buNone/>
            </a:pPr>
            <a:r>
              <a:rPr lang="he-IL" dirty="0"/>
              <a:t>שם הפרק ״הזהב״.</a:t>
            </a:r>
          </a:p>
          <a:p>
            <a:pPr marL="0" indent="0">
              <a:buNone/>
            </a:pPr>
            <a:r>
              <a:rPr lang="he-IL" dirty="0"/>
              <a:t>הסוגיה מדברת על כלי חרס שנטמאו על ידי נבלה כמו: עכבר, לטאה …. שנפלו לתוך כלי חרס והם נטמאים.</a:t>
            </a:r>
          </a:p>
          <a:p>
            <a:pPr marL="0" indent="0">
              <a:buNone/>
            </a:pPr>
            <a:r>
              <a:rPr lang="he-IL" dirty="0"/>
              <a:t> אין לכלים תקנה עד ששוברים אותם! שבירתם זו טהרתם.</a:t>
            </a:r>
          </a:p>
          <a:p>
            <a:pPr marL="0" indent="0">
              <a:buNone/>
            </a:pPr>
            <a:r>
              <a:rPr lang="he-IL" dirty="0"/>
              <a:t>בסוגיה מסופר על אדם שבא לבית המדרש ושמו עכנאי (פירוש של בעלי התוספות), הוא הציג תנור אשר עשוי מחוליות של חרס ומודבקות באדמה. אדמה אינה מקבלת טומאה ולכן עכנאי טען שתנור זה אינו מקבל טומאה וחסין מפניה  וזאת משום שמה שמעמיד את התנור זה האדמה.</a:t>
            </a:r>
          </a:p>
        </p:txBody>
      </p:sp>
      <p:pic>
        <p:nvPicPr>
          <p:cNvPr id="4" name="תמונה 3"/>
          <p:cNvPicPr>
            <a:picLocks noChangeAspect="1"/>
          </p:cNvPicPr>
          <p:nvPr/>
        </p:nvPicPr>
        <p:blipFill>
          <a:blip r:embed="rId2"/>
          <a:stretch>
            <a:fillRect/>
          </a:stretch>
        </p:blipFill>
        <p:spPr>
          <a:xfrm>
            <a:off x="4245944" y="2420888"/>
            <a:ext cx="1178496" cy="712008"/>
          </a:xfrm>
          <a:prstGeom prst="rect">
            <a:avLst/>
          </a:prstGeom>
        </p:spPr>
      </p:pic>
      <p:pic>
        <p:nvPicPr>
          <p:cNvPr id="7" name="תמונה 6"/>
          <p:cNvPicPr>
            <a:picLocks noChangeAspect="1"/>
          </p:cNvPicPr>
          <p:nvPr/>
        </p:nvPicPr>
        <p:blipFill>
          <a:blip r:embed="rId3"/>
          <a:stretch>
            <a:fillRect/>
          </a:stretch>
        </p:blipFill>
        <p:spPr>
          <a:xfrm>
            <a:off x="179512" y="2920908"/>
            <a:ext cx="1362099" cy="1018431"/>
          </a:xfrm>
          <a:prstGeom prst="rect">
            <a:avLst/>
          </a:prstGeom>
        </p:spPr>
      </p:pic>
    </p:spTree>
    <p:extLst>
      <p:ext uri="{BB962C8B-B14F-4D97-AF65-F5344CB8AC3E}">
        <p14:creationId xmlns:p14="http://schemas.microsoft.com/office/powerpoint/2010/main" val="3921292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72657" y="39530"/>
            <a:ext cx="6571343" cy="1049235"/>
          </a:xfrm>
        </p:spPr>
        <p:txBody>
          <a:bodyPr>
            <a:normAutofit fontScale="90000"/>
          </a:bodyPr>
          <a:lstStyle/>
          <a:p>
            <a:pPr algn="r"/>
            <a:r>
              <a:rPr lang="he-IL"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המשך...                       </a:t>
            </a:r>
            <a:br>
              <a:rPr lang="he-IL"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br>
              <a:rPr lang="he-IL"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he-IL"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sp>
        <p:nvSpPr>
          <p:cNvPr id="3" name="מציין מיקום תוכן 2"/>
          <p:cNvSpPr>
            <a:spLocks noGrp="1"/>
          </p:cNvSpPr>
          <p:nvPr>
            <p:ph idx="1"/>
          </p:nvPr>
        </p:nvSpPr>
        <p:spPr/>
        <p:txBody>
          <a:bodyPr/>
          <a:lstStyle/>
          <a:p>
            <a:pPr marL="0" indent="0">
              <a:buNone/>
            </a:pPr>
            <a:r>
              <a:rPr lang="he-IL" dirty="0"/>
              <a:t>רבי אליעזר בן </a:t>
            </a:r>
            <a:r>
              <a:rPr lang="he-IL" dirty="0" err="1"/>
              <a:t>הורקנוס</a:t>
            </a:r>
            <a:r>
              <a:rPr lang="he-IL" dirty="0"/>
              <a:t> הסכים ואמר שהתנור טהור ולעולם לא יטמא, אך כל החכמים האחרים לא הסכימו.</a:t>
            </a:r>
          </a:p>
          <a:p>
            <a:pPr marL="0" indent="0">
              <a:buNone/>
            </a:pPr>
            <a:r>
              <a:rPr lang="he-IL" dirty="0"/>
              <a:t>הם טענו שזה עדיין כלי חרס כי העיקר בתנור זה החוליות (אשר עשויות מחרס) ולכן התנור טמא.</a:t>
            </a:r>
          </a:p>
          <a:p>
            <a:pPr marL="0" indent="0">
              <a:buNone/>
            </a:pPr>
            <a:r>
              <a:rPr lang="he-IL" dirty="0"/>
              <a:t>האמורא שמואל אמר שהסוגיה הזו מכונה ״תנורו של עכנאי״ כי במחלוקת אשר נוצרה, החכמים שחלקו על דעתו של רבי אליעזר הקיפו אותו כמו נחש שמסתובב סביב עצמו ולא נתנו לו מוצא ולבסוף גם נידו אותו! (עכנאי=נחש).</a:t>
            </a:r>
          </a:p>
        </p:txBody>
      </p:sp>
      <p:pic>
        <p:nvPicPr>
          <p:cNvPr id="4" name="תמונה 3"/>
          <p:cNvPicPr>
            <a:picLocks noChangeAspect="1"/>
          </p:cNvPicPr>
          <p:nvPr/>
        </p:nvPicPr>
        <p:blipFill>
          <a:blip r:embed="rId2"/>
          <a:stretch>
            <a:fillRect/>
          </a:stretch>
        </p:blipFill>
        <p:spPr>
          <a:xfrm>
            <a:off x="573116" y="113006"/>
            <a:ext cx="1740749" cy="1740749"/>
          </a:xfrm>
          <a:prstGeom prst="rect">
            <a:avLst/>
          </a:prstGeom>
        </p:spPr>
      </p:pic>
      <p:pic>
        <p:nvPicPr>
          <p:cNvPr id="5" name="תמונה 4"/>
          <p:cNvPicPr>
            <a:picLocks noChangeAspect="1"/>
          </p:cNvPicPr>
          <p:nvPr/>
        </p:nvPicPr>
        <p:blipFill>
          <a:blip r:embed="rId3"/>
          <a:stretch>
            <a:fillRect/>
          </a:stretch>
        </p:blipFill>
        <p:spPr>
          <a:xfrm>
            <a:off x="3460474" y="279195"/>
            <a:ext cx="1543955" cy="1496166"/>
          </a:xfrm>
          <a:prstGeom prst="rect">
            <a:avLst/>
          </a:prstGeom>
        </p:spPr>
      </p:pic>
      <p:sp>
        <p:nvSpPr>
          <p:cNvPr id="7" name="חץ ימינה 6"/>
          <p:cNvSpPr/>
          <p:nvPr/>
        </p:nvSpPr>
        <p:spPr>
          <a:xfrm>
            <a:off x="2411760" y="983379"/>
            <a:ext cx="936104" cy="345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50" name="Picture 2" descr="סכנת קיץ קטלנית: 200 בני אדם בעולם מתים מדי יום מהכשות נחשים | איגוד רופאי  בריאות הציבור בישרא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441" y="4941168"/>
            <a:ext cx="3184637" cy="17913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אהבת האמת בתנורו של עכנאי"/>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0413" y="209174"/>
            <a:ext cx="1992992" cy="151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620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חמשת ניסיונות השכנוע של רבי אליעזר</a:t>
            </a:r>
          </a:p>
        </p:txBody>
      </p:sp>
      <p:sp>
        <p:nvSpPr>
          <p:cNvPr id="3" name="מציין מיקום תוכן 2"/>
          <p:cNvSpPr>
            <a:spLocks noGrp="1"/>
          </p:cNvSpPr>
          <p:nvPr>
            <p:ph idx="1"/>
          </p:nvPr>
        </p:nvSpPr>
        <p:spPr>
          <a:xfrm>
            <a:off x="1043608" y="1844824"/>
            <a:ext cx="7331267" cy="4104455"/>
          </a:xfrm>
        </p:spPr>
        <p:txBody>
          <a:bodyPr>
            <a:normAutofit fontScale="85000" lnSpcReduction="20000"/>
          </a:bodyPr>
          <a:lstStyle/>
          <a:p>
            <a:pPr marL="0" indent="0">
              <a:buNone/>
            </a:pPr>
            <a:r>
              <a:rPr lang="he-IL" dirty="0"/>
              <a:t>1.הביא את כל הראיות וכל התשובות לשכנוע שהתנור צריך להיות טהור.</a:t>
            </a:r>
          </a:p>
          <a:p>
            <a:pPr marL="0" indent="0">
              <a:buNone/>
            </a:pPr>
            <a:r>
              <a:rPr lang="he-IL" dirty="0"/>
              <a:t>2.ציווה על החרוב </a:t>
            </a:r>
            <a:r>
              <a:rPr lang="he-IL" dirty="0" err="1"/>
              <a:t>להעקר</a:t>
            </a:r>
            <a:r>
              <a:rPr lang="he-IL" dirty="0"/>
              <a:t> ממקומו, כך רמז להם שדבריהם דברי סרק, כמו החרוב שהוא עץ סרק ואינו מניב פירות במשך 70 שנים.</a:t>
            </a:r>
          </a:p>
          <a:p>
            <a:pPr marL="0" indent="0">
              <a:buNone/>
            </a:pPr>
            <a:r>
              <a:rPr lang="he-IL" dirty="0"/>
              <a:t>3.ציווה על המים באמת המים לעלות מלמטה למעלה, כך רמז להם שהם מלאי גאווה ואינם מודים שהם טועים. המים הם סמל הענווה (פשוטים ולא מתוחכמים, תמיד שואפים למקום הנמוך בשטח).</a:t>
            </a:r>
          </a:p>
          <a:p>
            <a:pPr marL="0" indent="0">
              <a:buNone/>
            </a:pPr>
            <a:r>
              <a:rPr lang="he-IL" dirty="0"/>
              <a:t>4.ביקש מכותלי בית המדרש ליפול, ובזה רמז שאם לא יקבלו את דעתו אין שום טעם בדיון בבית המדרש אשר נועד ללימוד והחלפת דעות, כי הם נשארים מקובעים בדעתם למרות שהם טועים.</a:t>
            </a:r>
          </a:p>
          <a:p>
            <a:pPr marL="0" indent="0">
              <a:buNone/>
            </a:pPr>
            <a:r>
              <a:rPr lang="he-IL" dirty="0"/>
              <a:t>רבי יהושע נזף בכתלים שלא יתערבו במחלוקת החכמים ולכן הכתלים נשארו מוטים (כפופים) מפני כבודם של שני החכמים.</a:t>
            </a:r>
          </a:p>
          <a:p>
            <a:pPr marL="0" indent="0">
              <a:buNone/>
            </a:pPr>
            <a:r>
              <a:rPr lang="he-IL" dirty="0"/>
              <a:t>כתלים מוטים הם ביטוי לסכנה שבית המדרש יהפוך לבלתי רלוונטי בגלל שהחכמים לא באמת פתוחים להחלפת דעות.</a:t>
            </a:r>
          </a:p>
        </p:txBody>
      </p:sp>
      <p:sp>
        <p:nvSpPr>
          <p:cNvPr id="4" name="AutoShape 6" descr="עצים בינוניים - חרוב מצוי"/>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8" name="תמונה 7"/>
          <p:cNvPicPr>
            <a:picLocks noChangeAspect="1"/>
          </p:cNvPicPr>
          <p:nvPr/>
        </p:nvPicPr>
        <p:blipFill>
          <a:blip r:embed="rId2"/>
          <a:stretch>
            <a:fillRect/>
          </a:stretch>
        </p:blipFill>
        <p:spPr>
          <a:xfrm>
            <a:off x="17467" y="3123336"/>
            <a:ext cx="1426024" cy="738293"/>
          </a:xfrm>
          <a:prstGeom prst="rect">
            <a:avLst/>
          </a:prstGeom>
        </p:spPr>
      </p:pic>
      <p:pic>
        <p:nvPicPr>
          <p:cNvPr id="9" name="תמונה 8"/>
          <p:cNvPicPr>
            <a:picLocks noChangeAspect="1"/>
          </p:cNvPicPr>
          <p:nvPr/>
        </p:nvPicPr>
        <p:blipFill>
          <a:blip r:embed="rId3"/>
          <a:stretch>
            <a:fillRect/>
          </a:stretch>
        </p:blipFill>
        <p:spPr>
          <a:xfrm>
            <a:off x="69960" y="5641303"/>
            <a:ext cx="1591246" cy="1072470"/>
          </a:xfrm>
          <a:prstGeom prst="rect">
            <a:avLst/>
          </a:prstGeom>
        </p:spPr>
      </p:pic>
      <p:sp>
        <p:nvSpPr>
          <p:cNvPr id="10" name="מלבן 9"/>
          <p:cNvSpPr/>
          <p:nvPr/>
        </p:nvSpPr>
        <p:spPr>
          <a:xfrm rot="10800000" flipV="1">
            <a:off x="69960" y="3993312"/>
            <a:ext cx="1104057" cy="646331"/>
          </a:xfrm>
          <a:prstGeom prst="rect">
            <a:avLst/>
          </a:prstGeom>
        </p:spPr>
        <p:txBody>
          <a:bodyPr wrap="square">
            <a:spAutoFit/>
          </a:bodyPr>
          <a:lstStyle/>
          <a:p>
            <a:r>
              <a:rPr lang="en-US" sz="900" dirty="0">
                <a:hlinkClick r:id="rId4" action="ppaction://hlinkfile"/>
              </a:rPr>
              <a:t>https://media.giphy.com/media/2ytRCunatOGfFLOMTe/giphy.gif</a:t>
            </a:r>
            <a:endParaRPr lang="he-IL" sz="900" dirty="0"/>
          </a:p>
        </p:txBody>
      </p:sp>
      <p:pic>
        <p:nvPicPr>
          <p:cNvPr id="1028" name="Picture 4" descr="חרוב מצוי – ויקיפדיה"/>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081409"/>
            <a:ext cx="1645452" cy="123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956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המשך...                                 </a:t>
            </a:r>
            <a:r>
              <a:rPr lang="en-US" sz="6000" b="1" cap="non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X</a:t>
            </a:r>
            <a:endParaRPr lang="he-IL" dirty="0">
              <a:solidFill>
                <a:srgbClr val="FF0000"/>
              </a:solidFill>
            </a:endParaRPr>
          </a:p>
        </p:txBody>
      </p:sp>
      <p:sp>
        <p:nvSpPr>
          <p:cNvPr id="3" name="מציין מיקום תוכן 2"/>
          <p:cNvSpPr>
            <a:spLocks noGrp="1"/>
          </p:cNvSpPr>
          <p:nvPr>
            <p:ph idx="1"/>
          </p:nvPr>
        </p:nvSpPr>
        <p:spPr/>
        <p:txBody>
          <a:bodyPr/>
          <a:lstStyle/>
          <a:p>
            <a:pPr marL="0" indent="0">
              <a:buNone/>
            </a:pPr>
            <a:r>
              <a:rPr lang="he-IL" dirty="0"/>
              <a:t>5.פנה אל השמיים וביקש שאם הלכה כמותו תצא בת קול ותודיע שהלכה כרבי אליעזר בכל מקום.</a:t>
            </a:r>
          </a:p>
          <a:p>
            <a:pPr marL="0" indent="0">
              <a:buNone/>
            </a:pPr>
            <a:r>
              <a:rPr lang="he-IL" dirty="0"/>
              <a:t>שוב עמד רבי יהושע ואמר "לא בשמיים היא" זהו ציטוט מדברי משה רבנו (ספר דברים) ואמר על התורה מילים אלו, כלומר כל אחד יכול לקיים את התורה, היא נגישה לכולם.</a:t>
            </a:r>
          </a:p>
          <a:p>
            <a:pPr marL="0" indent="0">
              <a:buNone/>
            </a:pPr>
            <a:r>
              <a:rPr lang="he-IL" dirty="0"/>
              <a:t>אך כשרבי יהושע מצטט מילים אלו הוא מתכוון לומר שהתורה כבר לא שייכת לקדוש ברוך הוא אלא שייכת לחכמים ובסמכותם להכריע את ההלכה על פי רוב דעות שנאמר "אַחֲרֵי רַבִּים לְהַטֹּת".</a:t>
            </a:r>
          </a:p>
          <a:p>
            <a:pPr marL="0" indent="0">
              <a:buNone/>
            </a:pPr>
            <a:endParaRPr lang="he-IL" dirty="0"/>
          </a:p>
          <a:p>
            <a:pPr marL="0" indent="0">
              <a:buNone/>
            </a:pPr>
            <a:endParaRPr lang="he-IL" dirty="0"/>
          </a:p>
        </p:txBody>
      </p:sp>
      <p:pic>
        <p:nvPicPr>
          <p:cNvPr id="4098" name="Picture 2" descr="שיח עם שמים - פתח שע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60648"/>
            <a:ext cx="1872208" cy="13456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תפארה | Tifara. ספר תורה על קלף"/>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071" y="260648"/>
            <a:ext cx="1832181" cy="1374136"/>
          </a:xfrm>
          <a:prstGeom prst="rect">
            <a:avLst/>
          </a:prstGeom>
          <a:noFill/>
          <a:extLst>
            <a:ext uri="{909E8E84-426E-40DD-AFC4-6F175D3DCCD1}">
              <a14:hiddenFill xmlns:a14="http://schemas.microsoft.com/office/drawing/2010/main">
                <a:solidFill>
                  <a:srgbClr val="FFFFFF"/>
                </a:solidFill>
              </a14:hiddenFill>
            </a:ext>
          </a:extLst>
        </p:spPr>
      </p:pic>
      <p:sp>
        <p:nvSpPr>
          <p:cNvPr id="5" name="שמש 4"/>
          <p:cNvSpPr/>
          <p:nvPr/>
        </p:nvSpPr>
        <p:spPr>
          <a:xfrm>
            <a:off x="6732240" y="1052736"/>
            <a:ext cx="72008" cy="45719"/>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795643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איך ה' הגיב באותה שעה שבת קול יצאה מן השמיים?</a:t>
            </a:r>
          </a:p>
        </p:txBody>
      </p:sp>
      <p:sp>
        <p:nvSpPr>
          <p:cNvPr id="3" name="מציין מיקום תוכן 2"/>
          <p:cNvSpPr>
            <a:spLocks noGrp="1"/>
          </p:cNvSpPr>
          <p:nvPr>
            <p:ph idx="1"/>
          </p:nvPr>
        </p:nvSpPr>
        <p:spPr/>
        <p:txBody>
          <a:bodyPr/>
          <a:lstStyle/>
          <a:p>
            <a:pPr marL="0" indent="0">
              <a:buNone/>
            </a:pPr>
            <a:r>
              <a:rPr lang="he-IL" dirty="0"/>
              <a:t>הגמרא מספרת שרבי נתן פגש את אליהו הנביא ושאל אותו מה עשה ה' אותה שעה שהחכמים דחו את בת הקול שיצאה מן השמיים.</a:t>
            </a:r>
          </a:p>
          <a:p>
            <a:pPr marL="0" indent="0">
              <a:buNone/>
            </a:pPr>
            <a:r>
              <a:rPr lang="he-IL" dirty="0"/>
              <a:t>אמר אליהו:  ה' שמח ואמר "נצחוני בני, נצחוני בני".</a:t>
            </a:r>
          </a:p>
          <a:p>
            <a:pPr marL="0" indent="0">
              <a:buNone/>
            </a:pPr>
            <a:r>
              <a:rPr lang="he-IL" dirty="0"/>
              <a:t>בת הקול הייתה סוג של ניסיון לראות האם החכמים יתפתו לציית לה, או שיישארו נאמנים למצוות התורה שאומרת "אַחֲרֵי רַבִּים לְהַטֹּת" (הכרעת המחלוקת עפ"י דעת רוב).</a:t>
            </a:r>
          </a:p>
        </p:txBody>
      </p:sp>
      <p:pic>
        <p:nvPicPr>
          <p:cNvPr id="5122" name="Picture 2" descr="קורס תקשור עם מלאכים | תיקשור עם המלאך השומר | בהנחיית דר' ירון זפר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509120"/>
            <a:ext cx="2040161" cy="20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6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p:cNvSpPr>
            <a:spLocks noGrp="1"/>
          </p:cNvSpPr>
          <p:nvPr>
            <p:ph type="title"/>
          </p:nvPr>
        </p:nvSpPr>
        <p:spPr>
          <a:xfrm>
            <a:off x="661988" y="977028"/>
            <a:ext cx="2500057" cy="5237503"/>
          </a:xfrm>
        </p:spPr>
        <p:txBody>
          <a:bodyPr anchor="ctr">
            <a:normAutofit/>
          </a:bodyPr>
          <a:lstStyle/>
          <a:p>
            <a:r>
              <a:rPr lang="he-IL" dirty="0"/>
              <a:t>למה נידו את רבי אליעזר?</a:t>
            </a:r>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494" y="0"/>
            <a:ext cx="5653506"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340" y="0"/>
            <a:ext cx="123444"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3" name="מציין מיקום תוכן 2"/>
          <p:cNvSpPr>
            <a:spLocks noGrp="1"/>
          </p:cNvSpPr>
          <p:nvPr>
            <p:ph idx="1"/>
          </p:nvPr>
        </p:nvSpPr>
        <p:spPr>
          <a:xfrm>
            <a:off x="4343965" y="977029"/>
            <a:ext cx="4071592" cy="5237503"/>
          </a:xfrm>
        </p:spPr>
        <p:txBody>
          <a:bodyPr anchor="ctr">
            <a:normAutofit/>
          </a:bodyPr>
          <a:lstStyle/>
          <a:p>
            <a:pPr marL="0" indent="0">
              <a:buNone/>
            </a:pPr>
            <a:r>
              <a:rPr lang="he-IL" dirty="0">
                <a:solidFill>
                  <a:schemeClr val="bg1"/>
                </a:solidFill>
              </a:rPr>
              <a:t>רבי אליעזר לא הסתפק בהוראת ההלכה שתנור החוליות הנ"ל טהור, אלא הורה הלכה למעשה שאין צורך לשרוף תרומה שהייתה בתנור כזה (תרומה= אחוז </a:t>
            </a:r>
            <a:r>
              <a:rPr lang="he-IL" dirty="0" err="1">
                <a:solidFill>
                  <a:schemeClr val="bg1"/>
                </a:solidFill>
              </a:rPr>
              <a:t>מסויים</a:t>
            </a:r>
            <a:r>
              <a:rPr lang="he-IL" dirty="0">
                <a:solidFill>
                  <a:schemeClr val="bg1"/>
                </a:solidFill>
              </a:rPr>
              <a:t> מן היבול שנותן החקלאי לכהן, ויש לאוכלו בטהרה).</a:t>
            </a:r>
          </a:p>
          <a:p>
            <a:pPr marL="0" indent="0">
              <a:buNone/>
            </a:pPr>
            <a:r>
              <a:rPr lang="he-IL" dirty="0">
                <a:solidFill>
                  <a:schemeClr val="bg1"/>
                </a:solidFill>
              </a:rPr>
              <a:t>ההלכה היא שתרומה שנטמאה צריך לשרוף, ולכן החכמים האחרים לקחו את התרומות (טהרות) שהיו בתנור הנ"ל ושרפו אותם בפניו והחליטו לנדות את רבי אליעזר על שהוא </a:t>
            </a:r>
            <a:r>
              <a:rPr lang="he-IL" sz="2800" b="1" u="sng" dirty="0">
                <a:solidFill>
                  <a:schemeClr val="accent2">
                    <a:lumMod val="75000"/>
                  </a:schemeClr>
                </a:solidFill>
                <a:cs typeface="+mj-cs"/>
              </a:rPr>
              <a:t>מורה הלכה</a:t>
            </a:r>
            <a:r>
              <a:rPr lang="he-IL" u="sng" dirty="0">
                <a:solidFill>
                  <a:schemeClr val="accent2">
                    <a:lumMod val="75000"/>
                  </a:schemeClr>
                </a:solidFill>
              </a:rPr>
              <a:t> </a:t>
            </a:r>
            <a:r>
              <a:rPr lang="he-IL" dirty="0">
                <a:solidFill>
                  <a:schemeClr val="bg1"/>
                </a:solidFill>
              </a:rPr>
              <a:t>בניגוד לדעת הרוב.</a:t>
            </a:r>
          </a:p>
        </p:txBody>
      </p:sp>
      <p:pic>
        <p:nvPicPr>
          <p:cNvPr id="6146" name="Picture 2" descr="חרם חברתי או נידוי חברתי: כללי הזהב להורים - מכון ת״א לפסיכותרפיה"/>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022" y="1412776"/>
            <a:ext cx="1824137" cy="128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861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2"/>
            <a:ext cx="3046596"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p:cNvSpPr>
            <a:spLocks noGrp="1"/>
          </p:cNvSpPr>
          <p:nvPr>
            <p:ph type="title"/>
          </p:nvPr>
        </p:nvSpPr>
        <p:spPr>
          <a:xfrm>
            <a:off x="6460878" y="1240076"/>
            <a:ext cx="2045859" cy="4584527"/>
          </a:xfrm>
        </p:spPr>
        <p:txBody>
          <a:bodyPr>
            <a:normAutofit/>
          </a:bodyPr>
          <a:lstStyle/>
          <a:p>
            <a:r>
              <a:rPr lang="he-IL" dirty="0">
                <a:solidFill>
                  <a:srgbClr val="FFFFFF"/>
                </a:solidFill>
              </a:rPr>
              <a:t>מי ילך להודיע לרבי אליעזר על הנידוי?</a:t>
            </a:r>
          </a:p>
        </p:txBody>
      </p:sp>
      <p:sp>
        <p:nvSpPr>
          <p:cNvPr id="3" name="מציין מיקום תוכן 2"/>
          <p:cNvSpPr>
            <a:spLocks noGrp="1"/>
          </p:cNvSpPr>
          <p:nvPr>
            <p:ph idx="1"/>
          </p:nvPr>
        </p:nvSpPr>
        <p:spPr>
          <a:xfrm>
            <a:off x="1088684" y="1240077"/>
            <a:ext cx="4526120" cy="4916465"/>
          </a:xfrm>
        </p:spPr>
        <p:txBody>
          <a:bodyPr anchor="t">
            <a:normAutofit/>
          </a:bodyPr>
          <a:lstStyle/>
          <a:p>
            <a:pPr marL="0" indent="0">
              <a:buNone/>
            </a:pPr>
            <a:r>
              <a:rPr lang="he-IL" sz="1600" dirty="0"/>
              <a:t>החכמים התלבטו מי ילך להודיע לרבי אליעזר על הנידוי. אמר רבי עקיבא: אני אלך, שמא ילך אדם לא הגון ויודיע בדרך מעליבה ומכאיבה.</a:t>
            </a:r>
          </a:p>
          <a:p>
            <a:pPr marL="0" indent="0">
              <a:buNone/>
            </a:pPr>
            <a:r>
              <a:rPr lang="he-IL" sz="1600" dirty="0"/>
              <a:t>מה עשה רבי עקיבא? לבש בגדים שחורים כביטוי לאבל וצער, וישב לפני רבי אליעזר במרחק של ארבע אמות כמו שמתרחקים מן המנודה. </a:t>
            </a:r>
          </a:p>
          <a:p>
            <a:pPr marL="0" indent="0">
              <a:buNone/>
            </a:pPr>
            <a:r>
              <a:rPr lang="he-IL" sz="1600" dirty="0"/>
              <a:t>אמר רבי אליעזר: "עקיבא, מה יום מיומיים?" מה השתנה שאתה לבוש שחורים ויושב מרוחק?</a:t>
            </a:r>
          </a:p>
          <a:p>
            <a:pPr marL="0" indent="0">
              <a:buNone/>
            </a:pPr>
            <a:r>
              <a:rPr lang="he-IL" sz="1600" dirty="0"/>
              <a:t>אמר לו רבי עקיבא בלשון עדינה: כמדומה לי שחברים (כינוי לחכמים) בדלים ממך. </a:t>
            </a:r>
          </a:p>
          <a:p>
            <a:pPr marL="0" indent="0">
              <a:buNone/>
            </a:pPr>
            <a:r>
              <a:rPr lang="he-IL" sz="1600" dirty="0"/>
              <a:t>רבי אליעזר קרע את בגדיו וחלץ נעליו כמנהג המנודים וישב על הקרקע ובכה. </a:t>
            </a:r>
          </a:p>
        </p:txBody>
      </p:sp>
      <p:pic>
        <p:nvPicPr>
          <p:cNvPr id="7170" name="Picture 2" descr="רבי עקיבא | לומדים עם בריינפופ"/>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397" y="247558"/>
            <a:ext cx="1274574" cy="960461"/>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p:cNvPicPr>
            <a:picLocks noChangeAspect="1"/>
          </p:cNvPicPr>
          <p:nvPr/>
        </p:nvPicPr>
        <p:blipFill>
          <a:blip r:embed="rId3"/>
          <a:stretch>
            <a:fillRect/>
          </a:stretch>
        </p:blipFill>
        <p:spPr>
          <a:xfrm>
            <a:off x="191467" y="4946142"/>
            <a:ext cx="1311834" cy="1756921"/>
          </a:xfrm>
          <a:prstGeom prst="rect">
            <a:avLst/>
          </a:prstGeom>
        </p:spPr>
      </p:pic>
    </p:spTree>
    <p:extLst>
      <p:ext uri="{BB962C8B-B14F-4D97-AF65-F5344CB8AC3E}">
        <p14:creationId xmlns:p14="http://schemas.microsoft.com/office/powerpoint/2010/main" val="72333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chemeClr val="accent2"/>
                                      </p:to>
                                    </p:animClr>
                                    <p:animClr clrSpc="rgb" dir="cw">
                                      <p:cBhvr>
                                        <p:cTn id="14" dur="500" fill="hold"/>
                                        <p:tgtEl>
                                          <p:spTgt spid="3">
                                            <p:txEl>
                                              <p:pRg st="1" end="1"/>
                                            </p:txEl>
                                          </p:spTgt>
                                        </p:tgtEl>
                                        <p:attrNameLst>
                                          <p:attrName>fillcolor</p:attrName>
                                        </p:attrNameLst>
                                      </p:cBhvr>
                                      <p:to>
                                        <a:schemeClr val="accent2"/>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2" end="2"/>
                                            </p:txEl>
                                          </p:spTgt>
                                        </p:tgtEl>
                                        <p:attrNameLst>
                                          <p:attrName>style.color</p:attrName>
                                        </p:attrNameLst>
                                      </p:cBhvr>
                                      <p:to>
                                        <a:schemeClr val="accent2"/>
                                      </p:to>
                                    </p:animClr>
                                    <p:animClr clrSpc="rgb" dir="cw">
                                      <p:cBhvr>
                                        <p:cTn id="21" dur="500" fill="hold"/>
                                        <p:tgtEl>
                                          <p:spTgt spid="3">
                                            <p:txEl>
                                              <p:pRg st="2" end="2"/>
                                            </p:txEl>
                                          </p:spTgt>
                                        </p:tgtEl>
                                        <p:attrNameLst>
                                          <p:attrName>fillcolor</p:attrName>
                                        </p:attrNameLst>
                                      </p:cBhvr>
                                      <p:to>
                                        <a:schemeClr val="accent2"/>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3" end="3"/>
                                            </p:txEl>
                                          </p:spTgt>
                                        </p:tgtEl>
                                        <p:attrNameLst>
                                          <p:attrName>style.color</p:attrName>
                                        </p:attrNameLst>
                                      </p:cBhvr>
                                      <p:to>
                                        <a:schemeClr val="accent2"/>
                                      </p:to>
                                    </p:animClr>
                                    <p:animClr clrSpc="rgb" dir="cw">
                                      <p:cBhvr>
                                        <p:cTn id="28" dur="500" fill="hold"/>
                                        <p:tgtEl>
                                          <p:spTgt spid="3">
                                            <p:txEl>
                                              <p:pRg st="3" end="3"/>
                                            </p:txEl>
                                          </p:spTgt>
                                        </p:tgtEl>
                                        <p:attrNameLst>
                                          <p:attrName>fillcolor</p:attrName>
                                        </p:attrNameLst>
                                      </p:cBhvr>
                                      <p:to>
                                        <a:schemeClr val="accent2"/>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3">
                                            <p:txEl>
                                              <p:pRg st="4" end="4"/>
                                            </p:txEl>
                                          </p:spTgt>
                                        </p:tgtEl>
                                        <p:attrNameLst>
                                          <p:attrName>style.color</p:attrName>
                                        </p:attrNameLst>
                                      </p:cBhvr>
                                      <p:to>
                                        <a:schemeClr val="accent2"/>
                                      </p:to>
                                    </p:animClr>
                                    <p:animClr clrSpc="rgb" dir="cw">
                                      <p:cBhvr>
                                        <p:cTn id="35" dur="500" fill="hold"/>
                                        <p:tgtEl>
                                          <p:spTgt spid="3">
                                            <p:txEl>
                                              <p:pRg st="4" end="4"/>
                                            </p:txEl>
                                          </p:spTgt>
                                        </p:tgtEl>
                                        <p:attrNameLst>
                                          <p:attrName>fillcolor</p:attrName>
                                        </p:attrNameLst>
                                      </p:cBhvr>
                                      <p:to>
                                        <a:schemeClr val="accent2"/>
                                      </p:to>
                                    </p:animClr>
                                    <p:set>
                                      <p:cBhvr>
                                        <p:cTn id="36" dur="500" fill="hold"/>
                                        <p:tgtEl>
                                          <p:spTgt spid="3">
                                            <p:txEl>
                                              <p:pRg st="4" end="4"/>
                                            </p:txEl>
                                          </p:spTgt>
                                        </p:tgtEl>
                                        <p:attrNameLst>
                                          <p:attrName>fill.type</p:attrName>
                                        </p:attrNameLst>
                                      </p:cBhvr>
                                      <p:to>
                                        <p:strVal val="solid"/>
                                      </p:to>
                                    </p:set>
                                    <p:set>
                                      <p:cBhvr>
                                        <p:cTn id="37"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5C71-CA4C-4081-8743-492EDE3B24C7}"/>
              </a:ext>
            </a:extLst>
          </p:cNvPr>
          <p:cNvSpPr>
            <a:spLocks noGrp="1"/>
          </p:cNvSpPr>
          <p:nvPr>
            <p:ph type="title"/>
          </p:nvPr>
        </p:nvSpPr>
        <p:spPr/>
        <p:txBody>
          <a:bodyPr/>
          <a:lstStyle/>
          <a:p>
            <a:r>
              <a:rPr lang="he-IL" dirty="0"/>
              <a:t>מה קרה באותו זמן:</a:t>
            </a:r>
          </a:p>
        </p:txBody>
      </p:sp>
      <p:sp>
        <p:nvSpPr>
          <p:cNvPr id="3" name="Content Placeholder 2">
            <a:extLst>
              <a:ext uri="{FF2B5EF4-FFF2-40B4-BE49-F238E27FC236}">
                <a16:creationId xmlns:a16="http://schemas.microsoft.com/office/drawing/2014/main" id="{E2B3FEAC-97AE-4038-8962-AF9DDAEC0B03}"/>
              </a:ext>
            </a:extLst>
          </p:cNvPr>
          <p:cNvSpPr>
            <a:spLocks noGrp="1"/>
          </p:cNvSpPr>
          <p:nvPr>
            <p:ph idx="1"/>
          </p:nvPr>
        </p:nvSpPr>
        <p:spPr/>
        <p:txBody>
          <a:bodyPr>
            <a:normAutofit fontScale="70000" lnSpcReduction="20000"/>
          </a:bodyPr>
          <a:lstStyle/>
          <a:p>
            <a:pPr marL="0" indent="0">
              <a:lnSpc>
                <a:spcPct val="150000"/>
              </a:lnSpc>
              <a:buNone/>
            </a:pPr>
            <a:r>
              <a:rPr lang="he-IL" sz="2000" dirty="0"/>
              <a:t>מסופר בתלמוד שבסביבתו של רבי אליעזר כל היבול לקה בשליש: בזיתים, </a:t>
            </a:r>
            <a:r>
              <a:rPr lang="he-IL" sz="2000" dirty="0" err="1"/>
              <a:t>בחיטין</a:t>
            </a:r>
            <a:r>
              <a:rPr lang="he-IL" sz="2000" dirty="0"/>
              <a:t> ובשעורין. ויש אומרים- גם הבצק שהיה בידי הנשים התקלקל.</a:t>
            </a:r>
          </a:p>
          <a:p>
            <a:pPr marL="0" indent="0">
              <a:lnSpc>
                <a:spcPct val="150000"/>
              </a:lnSpc>
              <a:buNone/>
            </a:pPr>
            <a:r>
              <a:rPr lang="he-IL" sz="2000" dirty="0"/>
              <a:t>מסופר שבאותו זמן היה רבן גמליאל שט בספינה, ונחשול (גל) איים להטביע את הספינה. </a:t>
            </a:r>
          </a:p>
          <a:p>
            <a:pPr marL="0" indent="0">
              <a:lnSpc>
                <a:spcPct val="150000"/>
              </a:lnSpc>
              <a:buNone/>
            </a:pPr>
            <a:r>
              <a:rPr lang="he-IL" sz="2000" dirty="0"/>
              <a:t>הוא הבין שהנחשול הזה הוא עונש על הנידוי של רבי אליעזר וזאת מכיוון שרבן גמליאל אחראי לנידוי בהיותו הנשיא וראש הסנהדרין.</a:t>
            </a:r>
          </a:p>
          <a:p>
            <a:pPr marL="0" indent="0">
              <a:lnSpc>
                <a:spcPct val="150000"/>
              </a:lnSpc>
              <a:buNone/>
            </a:pPr>
            <a:r>
              <a:rPr lang="he-IL" sz="2000" dirty="0"/>
              <a:t>עמד רבן גמליאל על רגליו ואמר: "ריבונו של עולם, גלוי וידוע לפניך שלא בגלל הכבוד שלי נידיתי את רבי אליעזר, ואפילו לא לכבוד בית אבא כלומר שושלת הנשיאים, אלא נידיתי את רבי אליעזר בן </a:t>
            </a:r>
            <a:r>
              <a:rPr lang="he-IL" sz="2000" dirty="0" err="1"/>
              <a:t>הורקנוס</a:t>
            </a:r>
            <a:r>
              <a:rPr lang="he-IL" sz="2000" dirty="0"/>
              <a:t> בגלל שהורה הלכה למעשה בניגוד לדעת כל החכמים בסנהדרין, ודבר זה עלול לגרום למחלוקות קשות בעם ישראל ולאובדן הסמכות של ההנהגה."</a:t>
            </a:r>
          </a:p>
          <a:p>
            <a:pPr marL="0" indent="0">
              <a:lnSpc>
                <a:spcPct val="150000"/>
              </a:lnSpc>
              <a:buNone/>
            </a:pPr>
            <a:r>
              <a:rPr lang="he-IL" sz="2000" dirty="0"/>
              <a:t> ונח הים מזעפו.</a:t>
            </a:r>
          </a:p>
        </p:txBody>
      </p:sp>
      <p:pic>
        <p:nvPicPr>
          <p:cNvPr id="4" name="Picture 3">
            <a:extLst>
              <a:ext uri="{FF2B5EF4-FFF2-40B4-BE49-F238E27FC236}">
                <a16:creationId xmlns:a16="http://schemas.microsoft.com/office/drawing/2014/main" id="{899F6F15-CEFE-490E-9243-8DAA529C612A}"/>
              </a:ext>
            </a:extLst>
          </p:cNvPr>
          <p:cNvPicPr>
            <a:picLocks noChangeAspect="1"/>
          </p:cNvPicPr>
          <p:nvPr/>
        </p:nvPicPr>
        <p:blipFill>
          <a:blip r:embed="rId2"/>
          <a:stretch>
            <a:fillRect/>
          </a:stretch>
        </p:blipFill>
        <p:spPr>
          <a:xfrm>
            <a:off x="5652120" y="-17868"/>
            <a:ext cx="2543175" cy="1800225"/>
          </a:xfrm>
          <a:prstGeom prst="rect">
            <a:avLst/>
          </a:prstGeom>
        </p:spPr>
      </p:pic>
      <p:pic>
        <p:nvPicPr>
          <p:cNvPr id="6" name="תמונה 5"/>
          <p:cNvPicPr>
            <a:picLocks noChangeAspect="1"/>
          </p:cNvPicPr>
          <p:nvPr/>
        </p:nvPicPr>
        <p:blipFill>
          <a:blip r:embed="rId3"/>
          <a:stretch>
            <a:fillRect/>
          </a:stretch>
        </p:blipFill>
        <p:spPr>
          <a:xfrm>
            <a:off x="5148064" y="4962290"/>
            <a:ext cx="1617536" cy="1008112"/>
          </a:xfrm>
          <a:prstGeom prst="rect">
            <a:avLst/>
          </a:prstGeom>
        </p:spPr>
      </p:pic>
    </p:spTree>
    <p:extLst>
      <p:ext uri="{BB962C8B-B14F-4D97-AF65-F5344CB8AC3E}">
        <p14:creationId xmlns:p14="http://schemas.microsoft.com/office/powerpoint/2010/main" val="236806916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169</TotalTime>
  <Words>1253</Words>
  <Application>Microsoft Office PowerPoint</Application>
  <PresentationFormat>‫הצגה על המסך (4:3)</PresentationFormat>
  <Paragraphs>72</Paragraphs>
  <Slides>13</Slides>
  <Notes>1</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13</vt:i4>
      </vt:variant>
    </vt:vector>
  </HeadingPairs>
  <TitlesOfParts>
    <vt:vector size="20" baseType="lpstr">
      <vt:lpstr>Arial</vt:lpstr>
      <vt:lpstr>Calibri</vt:lpstr>
      <vt:lpstr>FrankRuehl</vt:lpstr>
      <vt:lpstr>Gan CLM</vt:lpstr>
      <vt:lpstr>Gill Sans MT</vt:lpstr>
      <vt:lpstr>Guttman Stam</vt:lpstr>
      <vt:lpstr>Gallery</vt:lpstr>
      <vt:lpstr>תנורו של עכנאי</vt:lpstr>
      <vt:lpstr>במה הסוגיה עוסקת?</vt:lpstr>
      <vt:lpstr>המשך...                                                               =</vt:lpstr>
      <vt:lpstr>חמשת ניסיונות השכנוע של רבי אליעזר</vt:lpstr>
      <vt:lpstr>המשך...                                 X</vt:lpstr>
      <vt:lpstr>איך ה' הגיב באותה שעה שבת קול יצאה מן השמיים?</vt:lpstr>
      <vt:lpstr>למה נידו את רבי אליעזר?</vt:lpstr>
      <vt:lpstr>מי ילך להודיע לרבי אליעזר על הנידוי?</vt:lpstr>
      <vt:lpstr>מה קרה באותו זמן:</vt:lpstr>
      <vt:lpstr>הסיפור האחרון בקטע...</vt:lpstr>
      <vt:lpstr>מצגת של PowerPoint‏</vt:lpstr>
      <vt:lpstr>מצגת של PowerPoint‏</vt:lpstr>
      <vt:lpstr>איך אימא שלום הגיבה?</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תנורו של עכנאי</dc:title>
  <dc:creator>Microsoft</dc:creator>
  <cp:lastModifiedBy>Avraham</cp:lastModifiedBy>
  <cp:revision>26</cp:revision>
  <dcterms:created xsi:type="dcterms:W3CDTF">2022-11-17T18:20:33Z</dcterms:created>
  <dcterms:modified xsi:type="dcterms:W3CDTF">2023-02-12T16:08:55Z</dcterms:modified>
</cp:coreProperties>
</file>