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76" r:id="rId1"/>
  </p:sldMasterIdLst>
  <p:sldIdLst>
    <p:sldId id="256" r:id="rId2"/>
    <p:sldId id="257" r:id="rId3"/>
    <p:sldId id="262" r:id="rId4"/>
    <p:sldId id="263" r:id="rId5"/>
    <p:sldId id="258" r:id="rId6"/>
    <p:sldId id="265" r:id="rId7"/>
    <p:sldId id="266" r:id="rId8"/>
    <p:sldId id="259" r:id="rId9"/>
    <p:sldId id="268" r:id="rId10"/>
    <p:sldId id="260" r:id="rId11"/>
    <p:sldId id="267" r:id="rId12"/>
    <p:sldId id="269" r:id="rId13"/>
    <p:sldId id="261" r:id="rId14"/>
    <p:sldId id="264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584" autoAdjust="0"/>
  </p:normalViewPr>
  <p:slideViewPr>
    <p:cSldViewPr>
      <p:cViewPr varScale="1">
        <p:scale>
          <a:sx n="68" d="100"/>
          <a:sy n="68" d="100"/>
        </p:scale>
        <p:origin x="57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מעוגל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מעוגל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0" name="כותרת משנה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19" name="מציין מיקום של תאריך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01ED-2C12-4094-AEA2-381246F15008}" type="datetimeFigureOut">
              <a:rPr lang="he-IL" smtClean="0"/>
              <a:pPr/>
              <a:t>א'/אדר/תשע"ח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מציין מיקום של מספר שקופית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47A2-A251-490E-A195-24C750FEF6F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01ED-2C12-4094-AEA2-381246F15008}" type="datetimeFigureOut">
              <a:rPr lang="he-IL" smtClean="0"/>
              <a:pPr/>
              <a:t>א'/אדר/תשע"ח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47A2-A251-490E-A195-24C750FEF6F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01ED-2C12-4094-AEA2-381246F15008}" type="datetimeFigureOut">
              <a:rPr lang="he-IL" smtClean="0"/>
              <a:pPr/>
              <a:t>א'/אדר/תשע"ח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47A2-A251-490E-A195-24C750FEF6F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01ED-2C12-4094-AEA2-381246F15008}" type="datetimeFigureOut">
              <a:rPr lang="he-IL" smtClean="0"/>
              <a:pPr/>
              <a:t>א'/אדר/תשע"ח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47A2-A251-490E-A195-24C750FEF6F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מלבן מעוגל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מעוגל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01ED-2C12-4094-AEA2-381246F15008}" type="datetimeFigureOut">
              <a:rPr lang="he-IL" smtClean="0"/>
              <a:pPr/>
              <a:t>א'/אדר/תשע"ח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47A2-A251-490E-A195-24C750FEF6F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01ED-2C12-4094-AEA2-381246F15008}" type="datetimeFigureOut">
              <a:rPr lang="he-IL" smtClean="0"/>
              <a:pPr/>
              <a:t>א'/אדר/תשע"ח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47A2-A251-490E-A195-24C750FEF6F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01ED-2C12-4094-AEA2-381246F15008}" type="datetimeFigureOut">
              <a:rPr lang="he-IL" smtClean="0"/>
              <a:pPr/>
              <a:t>א'/אדר/תשע"ח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47A2-A251-490E-A195-24C750FEF6F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01ED-2C12-4094-AEA2-381246F15008}" type="datetimeFigureOut">
              <a:rPr lang="he-IL" smtClean="0"/>
              <a:pPr/>
              <a:t>א'/אדר/תשע"ח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47A2-A251-490E-A195-24C750FEF6F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01ED-2C12-4094-AEA2-381246F15008}" type="datetimeFigureOut">
              <a:rPr lang="he-IL" smtClean="0"/>
              <a:pPr/>
              <a:t>א'/אדר/תשע"ח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47A2-A251-490E-A195-24C750FEF6F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01ED-2C12-4094-AEA2-381246F15008}" type="datetimeFigureOut">
              <a:rPr lang="he-IL" smtClean="0"/>
              <a:pPr/>
              <a:t>א'/אדר/תשע"ח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47A2-A251-490E-A195-24C750FEF6F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מעוגל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עם פינה יחידה מעוגלת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B01ED-2C12-4094-AEA2-381246F15008}" type="datetimeFigureOut">
              <a:rPr lang="he-IL" smtClean="0"/>
              <a:pPr/>
              <a:t>א'/אדר/תשע"ח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C47A2-A251-490E-A195-24C750FEF6F4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/>
              <a:t>לחץ על הסמל כדי להוסיף תמונה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לבן מעוגל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ציין מיקום של כותרת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/>
              <a:t>רמה שנייה</a:t>
            </a:r>
          </a:p>
          <a:p>
            <a:pPr lvl="2" eaLnBrk="1" latinLnBrk="0" hangingPunct="1"/>
            <a:r>
              <a:rPr kumimoji="0" lang="he-IL"/>
              <a:t>רמה שלישית</a:t>
            </a:r>
          </a:p>
          <a:p>
            <a:pPr lvl="3" eaLnBrk="1" latinLnBrk="0" hangingPunct="1"/>
            <a:r>
              <a:rPr kumimoji="0" lang="he-IL"/>
              <a:t>רמה רביעית</a:t>
            </a:r>
          </a:p>
          <a:p>
            <a:pPr lvl="4" eaLnBrk="1" latinLnBrk="0" hangingPunct="1"/>
            <a:r>
              <a:rPr kumimoji="0" lang="he-IL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5BB01ED-2C12-4094-AEA2-381246F15008}" type="datetimeFigureOut">
              <a:rPr lang="he-IL" smtClean="0"/>
              <a:pPr/>
              <a:t>א'/אדר/תשע"ח</a:t>
            </a:fld>
            <a:endParaRPr lang="he-IL"/>
          </a:p>
        </p:txBody>
      </p:sp>
      <p:sp>
        <p:nvSpPr>
          <p:cNvPr id="18" name="מציין מיקום של כותרת תחתונה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1BC47A2-A251-490E-A195-24C750FEF6F4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שלושת המתגיירים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err="1"/>
              <a:t>ארין</a:t>
            </a:r>
            <a:r>
              <a:rPr lang="he-IL" dirty="0"/>
              <a:t> </a:t>
            </a:r>
            <a:r>
              <a:rPr lang="he-IL" dirty="0" err="1"/>
              <a:t>פינצ'בסקי</a:t>
            </a:r>
            <a:r>
              <a:rPr lang="he-IL" dirty="0"/>
              <a:t> </a:t>
            </a:r>
            <a:r>
              <a:rPr lang="he-IL"/>
              <a:t>יב'3 תשע"ח</a:t>
            </a:r>
            <a:endParaRPr lang="he-IL" dirty="0"/>
          </a:p>
        </p:txBody>
      </p:sp>
      <p:pic>
        <p:nvPicPr>
          <p:cNvPr id="10242" name="Picture 2" descr="תמונה קשורה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645024"/>
            <a:ext cx="4029075" cy="248602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4" name="Picture 10" descr="תוצאת תמונה עבור כהן גדול"/>
          <p:cNvPicPr>
            <a:picLocks noChangeAspect="1" noChangeArrowheads="1"/>
          </p:cNvPicPr>
          <p:nvPr/>
        </p:nvPicPr>
        <p:blipFill>
          <a:blip r:embed="rId2" cstate="print"/>
          <a:srcRect l="32817" r="41048" b="-648"/>
          <a:stretch>
            <a:fillRect/>
          </a:stretch>
        </p:blipFill>
        <p:spPr bwMode="auto">
          <a:xfrm>
            <a:off x="6588224" y="1916832"/>
            <a:ext cx="2088232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גוי שלישי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548680"/>
            <a:ext cx="8183880" cy="418795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he-IL" sz="2000" dirty="0"/>
              <a:t>   בסיפור השלישי, גוי עבר מאחורי בית מדרש ושמע את אחד </a:t>
            </a:r>
          </a:p>
          <a:p>
            <a:pPr>
              <a:buNone/>
            </a:pPr>
            <a:endParaRPr lang="he-IL" sz="2000" dirty="0"/>
          </a:p>
          <a:p>
            <a:pPr algn="ctr">
              <a:buNone/>
            </a:pPr>
            <a:r>
              <a:rPr lang="he-IL" sz="2000" dirty="0"/>
              <a:t>המורים מספר לתלמידיו על הבגדים המפוארים </a:t>
            </a:r>
          </a:p>
          <a:p>
            <a:pPr>
              <a:buNone/>
            </a:pPr>
            <a:endParaRPr lang="he-IL" sz="2000" dirty="0"/>
          </a:p>
          <a:p>
            <a:pPr algn="ctr">
              <a:buNone/>
            </a:pPr>
            <a:r>
              <a:rPr lang="he-IL" sz="2000" dirty="0"/>
              <a:t>של הכהן הגדול. הוא ביקש להתגייר כדי </a:t>
            </a:r>
          </a:p>
          <a:p>
            <a:pPr algn="ctr">
              <a:buNone/>
            </a:pPr>
            <a:endParaRPr lang="he-IL" sz="2000" dirty="0"/>
          </a:p>
          <a:p>
            <a:pPr algn="ctr">
              <a:buNone/>
            </a:pPr>
            <a:r>
              <a:rPr lang="he-IL" sz="2000" dirty="0"/>
              <a:t>להפוך בעצמו לכהן גדול וללבוש את הבגדים. </a:t>
            </a:r>
          </a:p>
        </p:txBody>
      </p:sp>
      <p:sp>
        <p:nvSpPr>
          <p:cNvPr id="6146" name="AutoShape 2" descr="תוצאת תמונה עבור כהן גדול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6148" name="AutoShape 4" descr="תוצאת תמונה עבור כהן גדול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6150" name="AutoShape 6" descr="תוצאת תמונה עבור כהן גדול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6152" name="AutoShape 8" descr="תוצאת תמונה עבור כהן גדול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</p:spTree>
  </p:cSld>
  <p:clrMapOvr>
    <a:masterClrMapping/>
  </p:clrMapOvr>
  <p:transition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תוצאת תמונה עבור אדם לומד תורה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717032"/>
            <a:ext cx="2105015" cy="2592288"/>
          </a:xfrm>
          <a:prstGeom prst="rect">
            <a:avLst/>
          </a:prstGeom>
          <a:noFill/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249A1236-EC6E-4554-AC03-C321617E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גוי שלישי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6E8FBDB-2AFF-48E4-BDCE-89266756F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he-IL" dirty="0"/>
              <a:t>כשהלך עם הבקשה הזו לשמאי, שמאי סירב ואף 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r>
              <a:rPr lang="he-IL" dirty="0"/>
              <a:t>דחפו באמת </a:t>
            </a:r>
            <a:r>
              <a:rPr lang="he-IL" dirty="0" err="1"/>
              <a:t>הבנין</a:t>
            </a:r>
            <a:r>
              <a:rPr lang="he-IL" dirty="0"/>
              <a:t> שבידו. כשבא לפני הלל, גייר 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r>
              <a:rPr lang="he-IL" dirty="0"/>
              <a:t>אותו ואמר לו: לך ולמד טכסיסי מלכות.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r>
              <a:rPr lang="he-IL" dirty="0"/>
              <a:t>הלך וקרא, וכשהגיע לפסוק: 'והזר הקרב יומת' – שאל את הלל: מקרא זה, על מי נאמר? אמר לו: אפילו על דוד מלך ישראל. 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12606487"/>
      </p:ext>
    </p:extLst>
  </p:cSld>
  <p:clrMapOvr>
    <a:masterClrMapping/>
  </p:clrMapOvr>
  <p:transition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FA81CA0-ACBE-44A7-903F-F8C422F33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גוי שלישי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C366097-AA66-4789-ADBE-D07E7F9C4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הוא נשא קל וחומר:</a:t>
            </a:r>
          </a:p>
          <a:p>
            <a:r>
              <a:rPr lang="he-IL" dirty="0"/>
              <a:t>אם על ישראל מלידה שנאמר עליו "בני בכורי ישראל" נאמר: "והזר הקרב יומת" ואפילו הוא דוד המלך,</a:t>
            </a:r>
          </a:p>
          <a:p>
            <a:r>
              <a:rPr lang="he-IL" dirty="0"/>
              <a:t>אז גר, שרק לאחרונה הצטרף ומעמדו אינו גבוה, על אחת כמה וכמה שנחשב "זר" ואינו יכול להיות כהן להתקרב אל הקודש.</a:t>
            </a:r>
          </a:p>
        </p:txBody>
      </p:sp>
    </p:spTree>
    <p:extLst>
      <p:ext uri="{BB962C8B-B14F-4D97-AF65-F5344CB8AC3E}">
        <p14:creationId xmlns:p14="http://schemas.microsoft.com/office/powerpoint/2010/main" val="1098529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תוצאת תמונה עבור הלל ושמאי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717032"/>
            <a:ext cx="3476956" cy="2232248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לסיכום ...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e-IL" sz="2400" dirty="0"/>
              <a:t>ביום מן הימים נפגשו שלושת המתגיירים ושוחחו </a:t>
            </a:r>
          </a:p>
          <a:p>
            <a:pPr algn="ctr">
              <a:buNone/>
            </a:pPr>
            <a:endParaRPr lang="he-IL" sz="2400" dirty="0"/>
          </a:p>
          <a:p>
            <a:pPr algn="ctr">
              <a:buNone/>
            </a:pPr>
            <a:r>
              <a:rPr lang="he-IL" sz="2400" dirty="0"/>
              <a:t>ביניהם על התהליך שעברו. את שיחתם הם סיכמו </a:t>
            </a:r>
          </a:p>
          <a:p>
            <a:pPr algn="ctr">
              <a:buNone/>
            </a:pPr>
            <a:endParaRPr lang="he-IL" sz="2400" dirty="0"/>
          </a:p>
          <a:p>
            <a:pPr algn="ctr">
              <a:buNone/>
            </a:pPr>
            <a:r>
              <a:rPr lang="he-IL" sz="2400" dirty="0"/>
              <a:t>כך: קפדנותו של שמאי הדירה אותנו מקיום תורה </a:t>
            </a:r>
          </a:p>
          <a:p>
            <a:pPr algn="ctr">
              <a:buNone/>
            </a:pPr>
            <a:endParaRPr lang="he-IL" sz="2400" dirty="0"/>
          </a:p>
          <a:p>
            <a:pPr algn="ctr">
              <a:buNone/>
            </a:pPr>
            <a:r>
              <a:rPr lang="he-IL" sz="2400" dirty="0"/>
              <a:t>ומצוות, ענוותנותו של הלל קירבה אותנו תחת כנפי </a:t>
            </a:r>
          </a:p>
          <a:p>
            <a:pPr algn="ctr">
              <a:buNone/>
            </a:pPr>
            <a:endParaRPr lang="he-IL" sz="2400" dirty="0"/>
          </a:p>
          <a:p>
            <a:pPr algn="ctr">
              <a:buNone/>
            </a:pPr>
            <a:r>
              <a:rPr lang="he-IL" sz="2400" dirty="0"/>
              <a:t>השכינה. </a:t>
            </a:r>
          </a:p>
          <a:p>
            <a:pPr>
              <a:buNone/>
            </a:pPr>
            <a:endParaRPr lang="he-IL" dirty="0"/>
          </a:p>
        </p:txBody>
      </p:sp>
    </p:spTree>
  </p:cSld>
  <p:clrMapOvr>
    <a:masterClrMapping/>
  </p:clrMapOvr>
  <p:transition>
    <p:split orient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תוצאת תמונה עבור הלל ושמאי"/>
          <p:cNvPicPr>
            <a:picLocks noChangeAspect="1" noChangeArrowheads="1"/>
          </p:cNvPicPr>
          <p:nvPr/>
        </p:nvPicPr>
        <p:blipFill>
          <a:blip r:embed="rId2" cstate="print"/>
          <a:srcRect t="12600" r="2351" b="13901"/>
          <a:stretch>
            <a:fillRect/>
          </a:stretch>
        </p:blipFill>
        <p:spPr bwMode="auto">
          <a:xfrm>
            <a:off x="5796136" y="4221088"/>
            <a:ext cx="2933811" cy="1656184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המשך סיכום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he-IL" sz="1800" dirty="0"/>
              <a:t>מכל הסיפורים הללו מסיקה  הגמרא: "לעולם יהיה </a:t>
            </a:r>
          </a:p>
          <a:p>
            <a:pPr algn="ctr">
              <a:buNone/>
            </a:pPr>
            <a:endParaRPr lang="he-IL" sz="1800" dirty="0"/>
          </a:p>
          <a:p>
            <a:pPr algn="ctr">
              <a:buNone/>
            </a:pPr>
            <a:r>
              <a:rPr lang="he-IL" sz="1800" dirty="0"/>
              <a:t>אדם ענוותן כהלל ואל יהיה קפדן כשמאי", זאת </a:t>
            </a:r>
          </a:p>
          <a:p>
            <a:pPr algn="ctr">
              <a:buNone/>
            </a:pPr>
            <a:endParaRPr lang="he-IL" sz="1800" dirty="0"/>
          </a:p>
          <a:p>
            <a:pPr algn="ctr">
              <a:buNone/>
            </a:pPr>
            <a:r>
              <a:rPr lang="he-IL" sz="1800" dirty="0"/>
              <a:t>אומרת, קשיחותו וחוסר התמסרותו של שמאי לבקשת </a:t>
            </a:r>
          </a:p>
          <a:p>
            <a:pPr algn="ctr">
              <a:buNone/>
            </a:pPr>
            <a:endParaRPr lang="he-IL" sz="1800" dirty="0"/>
          </a:p>
          <a:p>
            <a:pPr algn="ctr">
              <a:buNone/>
            </a:pPr>
            <a:r>
              <a:rPr lang="he-IL" sz="1800" dirty="0"/>
              <a:t>המתגיירים, גרמה להם להתרחק באופן מוחלט מהדת והמצוות.</a:t>
            </a:r>
          </a:p>
          <a:p>
            <a:pPr algn="ctr">
              <a:buNone/>
            </a:pPr>
            <a:endParaRPr lang="he-IL" sz="1800" dirty="0"/>
          </a:p>
          <a:p>
            <a:pPr algn="ctr">
              <a:buNone/>
            </a:pPr>
            <a:r>
              <a:rPr lang="he-IL" sz="1800" dirty="0"/>
              <a:t>הלל קיבל את התנאים של שלושתם, ובזכותו, בסופו של דבר הם התגיירו גיור </a:t>
            </a:r>
          </a:p>
          <a:p>
            <a:pPr algn="ctr">
              <a:buNone/>
            </a:pPr>
            <a:endParaRPr lang="he-IL" sz="1800" dirty="0"/>
          </a:p>
          <a:p>
            <a:pPr algn="ctr">
              <a:buNone/>
            </a:pPr>
            <a:r>
              <a:rPr lang="he-IL" sz="1800" dirty="0"/>
              <a:t>מלא, התקרבו לתורה ולאלוהים ושמרו מצוות.</a:t>
            </a:r>
          </a:p>
        </p:txBody>
      </p:sp>
    </p:spTree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רקע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he-IL" dirty="0"/>
              <a:t>הקטע מופיע במסכת שבת (דף לא ע"ב) בתלמוד הבבלי. 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r>
              <a:rPr lang="he-IL" dirty="0"/>
              <a:t>הסוגיה מציגה לפנינו שלושה ספורים על גויים שרצו 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r>
              <a:rPr lang="he-IL" dirty="0"/>
              <a:t>להתגייר, ולכן הלכו לשמאי והלל.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r>
              <a:rPr lang="he-IL" dirty="0"/>
              <a:t> שמאי, נהג בקפדנות וסירב לגייר אותם, לעומת הלל 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r>
              <a:rPr lang="he-IL" dirty="0"/>
              <a:t>שנהג בסבלנות וגייר אותם.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r>
              <a:rPr lang="he-IL" dirty="0"/>
              <a:t>               </a:t>
            </a:r>
          </a:p>
        </p:txBody>
      </p:sp>
      <p:pic>
        <p:nvPicPr>
          <p:cNvPr id="9218" name="Picture 2" descr="תוצאת תמונה עבור הלל ושמאי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978278"/>
            <a:ext cx="3749402" cy="2414616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המשך רקע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e-IL" dirty="0"/>
              <a:t>הקובץ נפתח בהצהרה שמהווה גם מסגרת 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r>
              <a:rPr lang="he-IL" dirty="0"/>
              <a:t>לסיפורים בסוגיה: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r>
              <a:rPr lang="he-IL" dirty="0"/>
              <a:t>"לעולם יהיה אדם ענוותן כהלל-       - 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r>
              <a:rPr lang="he-IL" dirty="0"/>
              <a:t>ואל יהיה קפדן-     -כשמאי"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endParaRPr lang="he-IL" dirty="0"/>
          </a:p>
        </p:txBody>
      </p:sp>
      <p:pic>
        <p:nvPicPr>
          <p:cNvPr id="4098" name="Picture 2" descr="תוצאת תמונה עבור אימוגי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204864"/>
            <a:ext cx="504056" cy="504056"/>
          </a:xfrm>
          <a:prstGeom prst="rect">
            <a:avLst/>
          </a:prstGeom>
          <a:noFill/>
        </p:spPr>
      </p:pic>
      <p:pic>
        <p:nvPicPr>
          <p:cNvPr id="4100" name="Picture 4" descr="תוצאת תמונה עבור אימוגי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3140968"/>
            <a:ext cx="538899" cy="504056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476672"/>
            <a:ext cx="8183880" cy="4187952"/>
          </a:xfrm>
        </p:spPr>
        <p:txBody>
          <a:bodyPr/>
          <a:lstStyle/>
          <a:p>
            <a:pPr algn="ctr">
              <a:buNone/>
            </a:pPr>
            <a:r>
              <a:rPr lang="he-IL" dirty="0"/>
              <a:t>המשפט משמש להקדמה לתיאור תגובתו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r>
              <a:rPr lang="he-IL" dirty="0"/>
              <a:t>השלילית והכועסת של שמאי לבקשות המתגיירים 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r>
              <a:rPr lang="he-IL" dirty="0"/>
              <a:t>לעומת האופטימיות והסבלנות של הלל.</a:t>
            </a:r>
          </a:p>
        </p:txBody>
      </p:sp>
      <p:sp>
        <p:nvSpPr>
          <p:cNvPr id="3074" name="AutoShape 2" descr="תוצאת תמונה עבור הלל ושמאי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3076" name="Picture 4" descr="תוצאת תמונה עבור הלל ושמאי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212976"/>
            <a:ext cx="3619500" cy="252028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גוי ראשון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476672"/>
            <a:ext cx="8280920" cy="4886003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he-IL" sz="5900" dirty="0"/>
              <a:t>   בסיפור הראשון, גוי בא לפני שמאי הזקן ואמר לו שהוא </a:t>
            </a:r>
          </a:p>
          <a:p>
            <a:pPr algn="ctr">
              <a:buNone/>
            </a:pPr>
            <a:endParaRPr lang="he-IL" sz="5900" dirty="0"/>
          </a:p>
          <a:p>
            <a:pPr algn="ctr">
              <a:buNone/>
            </a:pPr>
            <a:r>
              <a:rPr lang="he-IL" sz="5900" dirty="0"/>
              <a:t>מאמין בתורה שבכתב שניתנה ע"י משה לישראל</a:t>
            </a:r>
          </a:p>
          <a:p>
            <a:pPr algn="ctr">
              <a:buNone/>
            </a:pPr>
            <a:endParaRPr lang="he-IL" sz="5900" dirty="0"/>
          </a:p>
          <a:p>
            <a:pPr algn="ctr">
              <a:buNone/>
            </a:pPr>
            <a:r>
              <a:rPr lang="he-IL" sz="5900" dirty="0"/>
              <a:t>אך איננו מאמין במסורת התורה שבעל פה.</a:t>
            </a:r>
          </a:p>
          <a:p>
            <a:pPr algn="ctr">
              <a:buNone/>
            </a:pPr>
            <a:endParaRPr lang="he-IL" sz="5900" dirty="0"/>
          </a:p>
          <a:p>
            <a:pPr algn="ctr">
              <a:buNone/>
            </a:pPr>
            <a:r>
              <a:rPr lang="he-IL" sz="5900" dirty="0"/>
              <a:t> לכן, ביקש משמאי להתגייר בתנאי </a:t>
            </a:r>
          </a:p>
          <a:p>
            <a:pPr algn="ctr">
              <a:buNone/>
            </a:pPr>
            <a:endParaRPr lang="he-IL" sz="5900" dirty="0"/>
          </a:p>
          <a:p>
            <a:pPr algn="ctr">
              <a:buNone/>
            </a:pPr>
            <a:r>
              <a:rPr lang="he-IL" sz="5900" dirty="0"/>
              <a:t>שיקיים רק את התורה שבכתב. כששמאי שמע זאת, סירב </a:t>
            </a:r>
          </a:p>
          <a:p>
            <a:pPr algn="ctr">
              <a:buNone/>
            </a:pPr>
            <a:endParaRPr lang="he-IL" sz="5900" dirty="0"/>
          </a:p>
          <a:p>
            <a:pPr algn="ctr">
              <a:buNone/>
            </a:pPr>
            <a:r>
              <a:rPr lang="he-IL" sz="5900" dirty="0"/>
              <a:t>        לגייר אותו.</a:t>
            </a:r>
          </a:p>
          <a:p>
            <a:pPr algn="ctr">
              <a:buNone/>
            </a:pPr>
            <a:r>
              <a:rPr lang="he-IL" sz="5900" dirty="0"/>
              <a:t>   </a:t>
            </a:r>
            <a:endParaRPr lang="he-IL" dirty="0"/>
          </a:p>
        </p:txBody>
      </p:sp>
      <p:pic>
        <p:nvPicPr>
          <p:cNvPr id="8194" name="Picture 2" descr="תמונה קשורה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789040"/>
            <a:ext cx="3059832" cy="204407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גוי ראשון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he-IL" dirty="0"/>
              <a:t> כשהגוי הגיע עם התנאים הללו להלל, הוא גייר אותו.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r>
              <a:rPr lang="he-IL" dirty="0"/>
              <a:t>ביום הראשון לימד אותו את </a:t>
            </a:r>
            <a:r>
              <a:rPr lang="he-IL" dirty="0" err="1"/>
              <a:t>את</a:t>
            </a:r>
            <a:r>
              <a:rPr lang="he-IL" dirty="0"/>
              <a:t> סדר האותיות 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r>
              <a:rPr lang="he-IL" dirty="0"/>
              <a:t>וביום השני הפך את הסדר, המתגייר שאל אותו, 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r>
              <a:rPr lang="he-IL" dirty="0"/>
              <a:t>מדוע אתמול הסדר היה הפוך? הלל השיב, אם 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r>
              <a:rPr lang="he-IL" dirty="0"/>
              <a:t>אתה מאמין לי וסומך על המסורת שלי לגבי סדר האותיות, עלייך 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r>
              <a:rPr lang="he-IL" dirty="0"/>
              <a:t>לסמוך על המסורת שלי גם בכך שהתורה שבעל פה ניתנה אף היא ע"י משה.</a:t>
            </a:r>
          </a:p>
          <a:p>
            <a:pPr algn="ctr">
              <a:buNone/>
            </a:pPr>
            <a:r>
              <a:rPr lang="he-IL" dirty="0"/>
              <a:t>וכך הגוי גם התגייר וגם האמין לתורה שבעל פה. </a:t>
            </a:r>
          </a:p>
          <a:p>
            <a:pPr algn="ctr">
              <a:buNone/>
            </a:pPr>
            <a:endParaRPr lang="he-IL" dirty="0"/>
          </a:p>
          <a:p>
            <a:endParaRPr lang="he-IL" dirty="0"/>
          </a:p>
        </p:txBody>
      </p:sp>
      <p:pic>
        <p:nvPicPr>
          <p:cNvPr id="1026" name="Picture 2" descr="תוצאת תמונה עבור א ב ג ד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797152"/>
            <a:ext cx="3333750" cy="504056"/>
          </a:xfrm>
          <a:prstGeom prst="rect">
            <a:avLst/>
          </a:prstGeom>
          <a:noFill/>
        </p:spPr>
      </p:pic>
      <p:sp>
        <p:nvSpPr>
          <p:cNvPr id="1028" name="AutoShape 4" descr="תוצאת תמונה עבור א ב ג ד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030" name="AutoShape 6" descr="תוצאת תמונה עבור א ב ג ד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032" name="AutoShape 8" descr="תוצאת תמונה עבור א ב ג ד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8" name="Picture 2" descr="תוצאת תמונה עבור א ב ג ד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5004048" y="5373216"/>
            <a:ext cx="3333750" cy="504056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תוצאת תמונה עבור אדם דוחף אדם"/>
          <p:cNvPicPr>
            <a:picLocks noChangeAspect="1" noChangeArrowheads="1"/>
          </p:cNvPicPr>
          <p:nvPr/>
        </p:nvPicPr>
        <p:blipFill>
          <a:blip r:embed="rId2" cstate="print"/>
          <a:srcRect b="10832"/>
          <a:stretch>
            <a:fillRect/>
          </a:stretch>
        </p:blipFill>
        <p:spPr bwMode="auto">
          <a:xfrm>
            <a:off x="6444208" y="3933056"/>
            <a:ext cx="2385391" cy="2088232"/>
          </a:xfrm>
          <a:prstGeom prst="rect">
            <a:avLst/>
          </a:prstGeom>
          <a:noFill/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FA1F0A21-BE4D-4D52-A4BE-86E8A63FF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גוי ראשון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AE00C71-6C56-4B1E-AE14-CC9943511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he-IL" dirty="0"/>
              <a:t>הלל העדיף ללמד את הגוי נקודה עקרונית, ולא 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r>
              <a:rPr lang="he-IL" dirty="0"/>
              <a:t>להתעמת אתו בויכוח מילולי. הוא מלמדו שכל 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r>
              <a:rPr lang="he-IL" dirty="0"/>
              <a:t>לימוד מבוסס על מסורת. סדר האותיות הרי 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r>
              <a:rPr lang="he-IL" dirty="0"/>
              <a:t>מבוסס על מסורת. 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r>
              <a:rPr lang="he-IL" dirty="0"/>
              <a:t>כשלב ראשון של קבלת התורה, על הגוי ללמוד את 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r>
              <a:rPr lang="he-IL" dirty="0"/>
              <a:t>ערכה של המסורת בעולם היהדות.</a:t>
            </a:r>
          </a:p>
        </p:txBody>
      </p:sp>
    </p:spTree>
    <p:extLst>
      <p:ext uri="{BB962C8B-B14F-4D97-AF65-F5344CB8AC3E}">
        <p14:creationId xmlns:p14="http://schemas.microsoft.com/office/powerpoint/2010/main" val="1316552480"/>
      </p:ext>
    </p:extLst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תוצאת תמונה עבור רגל אחת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26342">
            <a:off x="6377481" y="4004755"/>
            <a:ext cx="2016223" cy="2043347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גוי שני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11560" y="548680"/>
            <a:ext cx="8183880" cy="418795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he-IL" dirty="0"/>
              <a:t>   בסיפור השני, גוי ביקש משמאי שיגייר אותו</a:t>
            </a:r>
          </a:p>
          <a:p>
            <a:pPr algn="ctr">
              <a:buNone/>
            </a:pPr>
            <a:r>
              <a:rPr lang="he-IL" dirty="0"/>
              <a:t>   </a:t>
            </a:r>
          </a:p>
          <a:p>
            <a:pPr algn="ctr">
              <a:buNone/>
            </a:pPr>
            <a:r>
              <a:rPr lang="he-IL" dirty="0"/>
              <a:t>בתנאי שילמד את התורה כשהוא עומד על רגל אחת 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r>
              <a:rPr lang="he-IL" dirty="0"/>
              <a:t>(=בקצרה ובשטחיות),שמאי סירב לבקשתו ודחפו באמת הבניין 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r>
              <a:rPr lang="he-IL" dirty="0"/>
              <a:t>שבידו. כשהגוי ביקש זאת מהלל, הוא נענה 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r>
              <a:rPr lang="he-IL" dirty="0"/>
              <a:t>לבקשתו ואמר לו "מה ששנוא עליך, לא תעשה 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r>
              <a:rPr lang="he-IL" dirty="0"/>
              <a:t>לחברך"– זו התורה בקצרה, השאר זה פירוש, 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r>
              <a:rPr lang="he-IL" dirty="0"/>
              <a:t>לך ולמד.</a:t>
            </a:r>
          </a:p>
        </p:txBody>
      </p:sp>
    </p:spTree>
  </p:cSld>
  <p:clrMapOvr>
    <a:masterClrMapping/>
  </p:clrMapOvr>
  <p:transition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922FBAB-DBE5-456E-A6DE-FF1ECFA1E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גוי שני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B5F89A8-D59F-49F7-BEB1-D2067E56B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e-IL" dirty="0"/>
              <a:t>מה משמעות אמת </a:t>
            </a:r>
            <a:r>
              <a:rPr lang="he-IL" dirty="0" err="1"/>
              <a:t>הבנין</a:t>
            </a:r>
            <a:r>
              <a:rPr lang="he-IL" dirty="0"/>
              <a:t> שבידי שמאי? מדוע 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r>
              <a:rPr lang="he-IL" dirty="0"/>
              <a:t>מתואר פרט זה? נראה שאמת הבניין מאפיינת את 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r>
              <a:rPr lang="he-IL" dirty="0"/>
              <a:t>תכונתו של שמאי. היא מסמלת דייקנות וחוסר רצון </a:t>
            </a:r>
          </a:p>
          <a:p>
            <a:pPr algn="ctr">
              <a:buNone/>
            </a:pPr>
            <a:endParaRPr lang="he-IL" dirty="0"/>
          </a:p>
          <a:p>
            <a:pPr algn="ctr">
              <a:buNone/>
            </a:pPr>
            <a:r>
              <a:rPr lang="he-IL" dirty="0"/>
              <a:t>להתפשרות בעולם התורה.</a:t>
            </a:r>
          </a:p>
        </p:txBody>
      </p:sp>
      <p:pic>
        <p:nvPicPr>
          <p:cNvPr id="5122" name="Picture 2" descr="תוצאת תמונה עבור אדם דוחף אדם"/>
          <p:cNvPicPr>
            <a:picLocks noChangeAspect="1" noChangeArrowheads="1"/>
          </p:cNvPicPr>
          <p:nvPr/>
        </p:nvPicPr>
        <p:blipFill>
          <a:blip r:embed="rId2" cstate="print"/>
          <a:srcRect b="10832"/>
          <a:stretch>
            <a:fillRect/>
          </a:stretch>
        </p:blipFill>
        <p:spPr bwMode="auto">
          <a:xfrm>
            <a:off x="6372200" y="3933056"/>
            <a:ext cx="2381250" cy="20162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88242774"/>
      </p:ext>
    </p:extLst>
  </p:cSld>
  <p:clrMapOvr>
    <a:masterClrMapping/>
  </p:clrMapOvr>
  <p:transition>
    <p:split orient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היבט">
  <a:themeElements>
    <a:clrScheme name="יושר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היבט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היבט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153</TotalTime>
  <Words>617</Words>
  <Application>Microsoft Office PowerPoint</Application>
  <PresentationFormat>‫הצגה על המסך (4:3)</PresentationFormat>
  <Paragraphs>132</Paragraphs>
  <Slides>14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8" baseType="lpstr">
      <vt:lpstr>Tahoma</vt:lpstr>
      <vt:lpstr>Verdana</vt:lpstr>
      <vt:lpstr>Wingdings 2</vt:lpstr>
      <vt:lpstr>היבט</vt:lpstr>
      <vt:lpstr>שלושת המתגיירים</vt:lpstr>
      <vt:lpstr>רקע</vt:lpstr>
      <vt:lpstr>המשך רקע</vt:lpstr>
      <vt:lpstr>מצגת של PowerPoint‏</vt:lpstr>
      <vt:lpstr>גוי ראשון</vt:lpstr>
      <vt:lpstr>גוי ראשון</vt:lpstr>
      <vt:lpstr>גוי ראשון</vt:lpstr>
      <vt:lpstr>גוי שני</vt:lpstr>
      <vt:lpstr>גוי שני</vt:lpstr>
      <vt:lpstr>גוי שלישי</vt:lpstr>
      <vt:lpstr>גוי שלישי</vt:lpstr>
      <vt:lpstr>גוי שלישי</vt:lpstr>
      <vt:lpstr>לסיכום ... </vt:lpstr>
      <vt:lpstr>המשך סיכום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שלושת המתגיירים</dc:title>
  <dc:creator>A</dc:creator>
  <cp:lastModifiedBy>Avraham</cp:lastModifiedBy>
  <cp:revision>14</cp:revision>
  <dcterms:created xsi:type="dcterms:W3CDTF">2018-01-10T23:49:48Z</dcterms:created>
  <dcterms:modified xsi:type="dcterms:W3CDTF">2018-02-16T04:26:00Z</dcterms:modified>
</cp:coreProperties>
</file>