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59" r:id="rId1"/>
  </p:sldMasterIdLst>
  <p:sldIdLst>
    <p:sldId id="256" r:id="rId2"/>
    <p:sldId id="257" r:id="rId3"/>
    <p:sldId id="258" r:id="rId4"/>
    <p:sldId id="259" r:id="rId5"/>
    <p:sldId id="260" r:id="rId6"/>
    <p:sldId id="277" r:id="rId7"/>
    <p:sldId id="267" r:id="rId8"/>
    <p:sldId id="268" r:id="rId9"/>
    <p:sldId id="271" r:id="rId10"/>
    <p:sldId id="270" r:id="rId11"/>
    <p:sldId id="261" r:id="rId12"/>
    <p:sldId id="262" r:id="rId13"/>
    <p:sldId id="272" r:id="rId14"/>
    <p:sldId id="273" r:id="rId15"/>
    <p:sldId id="263" r:id="rId16"/>
    <p:sldId id="274" r:id="rId17"/>
    <p:sldId id="264" r:id="rId18"/>
    <p:sldId id="275" r:id="rId19"/>
    <p:sldId id="265" r:id="rId20"/>
    <p:sldId id="266" r:id="rId21"/>
    <p:sldId id="276" r:id="rId22"/>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65" d="100"/>
          <a:sy n="65" d="100"/>
        </p:scale>
        <p:origin x="66"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B2115726-A341-419F-A6C4-F2F36DEB4AE5}" type="datetimeFigureOut">
              <a:rPr lang="he-IL" smtClean="0"/>
              <a:t>ג'/ניסן/תשע"ח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a:xfrm>
            <a:off x="9255346" y="2750337"/>
            <a:ext cx="1171888" cy="1356442"/>
          </a:xfrm>
        </p:spPr>
        <p:txBody>
          <a:bodyPr/>
          <a:lstStyle/>
          <a:p>
            <a:fld id="{B05713D0-BC17-4F8F-90BE-E02ACB994E11}" type="slidenum">
              <a:rPr lang="he-IL" smtClean="0"/>
              <a:t>‹#›</a:t>
            </a:fld>
            <a:endParaRPr lang="he-IL"/>
          </a:p>
        </p:txBody>
      </p:sp>
    </p:spTree>
    <p:extLst>
      <p:ext uri="{BB962C8B-B14F-4D97-AF65-F5344CB8AC3E}">
        <p14:creationId xmlns:p14="http://schemas.microsoft.com/office/powerpoint/2010/main" val="4245697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B2115726-A341-419F-A6C4-F2F36DEB4AE5}" type="datetimeFigureOut">
              <a:rPr lang="he-IL" smtClean="0"/>
              <a:t>ג'/ניסן/תשע"ח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a:xfrm>
            <a:off x="10729455" y="4711309"/>
            <a:ext cx="1154151" cy="1090789"/>
          </a:xfrm>
        </p:spPr>
        <p:txBody>
          <a:bodyPr/>
          <a:lstStyle/>
          <a:p>
            <a:fld id="{B05713D0-BC17-4F8F-90BE-E02ACB994E11}" type="slidenum">
              <a:rPr lang="he-IL" smtClean="0"/>
              <a:t>‹#›</a:t>
            </a:fld>
            <a:endParaRPr lang="he-IL"/>
          </a:p>
        </p:txBody>
      </p:sp>
    </p:spTree>
    <p:extLst>
      <p:ext uri="{BB962C8B-B14F-4D97-AF65-F5344CB8AC3E}">
        <p14:creationId xmlns:p14="http://schemas.microsoft.com/office/powerpoint/2010/main" val="1276786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B2115726-A341-419F-A6C4-F2F36DEB4AE5}" type="datetimeFigureOut">
              <a:rPr lang="he-IL" smtClean="0"/>
              <a:t>ג'/ניסן/תשע"ח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a:xfrm>
            <a:off x="10729455" y="4711615"/>
            <a:ext cx="1154151" cy="1090789"/>
          </a:xfrm>
        </p:spPr>
        <p:txBody>
          <a:bodyPr/>
          <a:lstStyle/>
          <a:p>
            <a:fld id="{B05713D0-BC17-4F8F-90BE-E02ACB994E11}" type="slidenum">
              <a:rPr lang="he-IL" smtClean="0"/>
              <a:t>‹#›</a:t>
            </a:fld>
            <a:endParaRPr lang="he-IL"/>
          </a:p>
        </p:txBody>
      </p:sp>
    </p:spTree>
    <p:extLst>
      <p:ext uri="{BB962C8B-B14F-4D97-AF65-F5344CB8AC3E}">
        <p14:creationId xmlns:p14="http://schemas.microsoft.com/office/powerpoint/2010/main" val="2645743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he-IL"/>
              <a:t>לחץ כדי לערוך סגנון כותרת של תבנית בסיס</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B2115726-A341-419F-A6C4-F2F36DEB4AE5}" type="datetimeFigureOut">
              <a:rPr lang="he-IL" smtClean="0"/>
              <a:t>ג'/ניסן/תשע"ח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a:xfrm>
            <a:off x="10729455" y="4709925"/>
            <a:ext cx="1154151" cy="1090789"/>
          </a:xfrm>
        </p:spPr>
        <p:txBody>
          <a:bodyPr/>
          <a:lstStyle/>
          <a:p>
            <a:fld id="{B05713D0-BC17-4F8F-90BE-E02ACB994E11}" type="slidenum">
              <a:rPr lang="he-IL" smtClean="0"/>
              <a:t>‹#›</a:t>
            </a:fld>
            <a:endParaRPr lang="he-IL"/>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571089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B2115726-A341-419F-A6C4-F2F36DEB4AE5}" type="datetimeFigureOut">
              <a:rPr lang="he-IL" smtClean="0"/>
              <a:t>ג'/ניסן/תשע"ח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a:xfrm>
            <a:off x="10729455" y="4709925"/>
            <a:ext cx="1154151" cy="1090789"/>
          </a:xfrm>
        </p:spPr>
        <p:txBody>
          <a:bodyPr/>
          <a:lstStyle/>
          <a:p>
            <a:fld id="{B05713D0-BC17-4F8F-90BE-E02ACB994E11}" type="slidenum">
              <a:rPr lang="he-IL" smtClean="0"/>
              <a:t>‹#›</a:t>
            </a:fld>
            <a:endParaRPr lang="he-IL"/>
          </a:p>
        </p:txBody>
      </p:sp>
    </p:spTree>
    <p:extLst>
      <p:ext uri="{BB962C8B-B14F-4D97-AF65-F5344CB8AC3E}">
        <p14:creationId xmlns:p14="http://schemas.microsoft.com/office/powerpoint/2010/main" val="2878642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עמודות">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he-IL"/>
              <a:t>לחץ כדי לערוך סגנון כותרת של תבנית בסיס</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3" name="Date Placeholder 2"/>
          <p:cNvSpPr>
            <a:spLocks noGrp="1"/>
          </p:cNvSpPr>
          <p:nvPr>
            <p:ph type="dt" sz="half" idx="10"/>
          </p:nvPr>
        </p:nvSpPr>
        <p:spPr/>
        <p:txBody>
          <a:bodyPr/>
          <a:lstStyle/>
          <a:p>
            <a:fld id="{B2115726-A341-419F-A6C4-F2F36DEB4AE5}" type="datetimeFigureOut">
              <a:rPr lang="he-IL" smtClean="0"/>
              <a:t>ג'/ניסן/תשע"ח</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B05713D0-BC17-4F8F-90BE-E02ACB994E11}" type="slidenum">
              <a:rPr lang="he-IL" smtClean="0"/>
              <a:t>‹#›</a:t>
            </a:fld>
            <a:endParaRPr lang="he-IL"/>
          </a:p>
        </p:txBody>
      </p:sp>
    </p:spTree>
    <p:extLst>
      <p:ext uri="{BB962C8B-B14F-4D97-AF65-F5344CB8AC3E}">
        <p14:creationId xmlns:p14="http://schemas.microsoft.com/office/powerpoint/2010/main" val="845825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עמודת 3 תמונות">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he-IL"/>
              <a:t>לחץ כדי לערוך סגנון כותרת של תבנית בסיס</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3" name="Date Placeholder 2"/>
          <p:cNvSpPr>
            <a:spLocks noGrp="1"/>
          </p:cNvSpPr>
          <p:nvPr>
            <p:ph type="dt" sz="half" idx="10"/>
          </p:nvPr>
        </p:nvSpPr>
        <p:spPr/>
        <p:txBody>
          <a:bodyPr/>
          <a:lstStyle/>
          <a:p>
            <a:fld id="{B2115726-A341-419F-A6C4-F2F36DEB4AE5}" type="datetimeFigureOut">
              <a:rPr lang="he-IL" smtClean="0"/>
              <a:t>ג'/ניסן/תשע"ח</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B05713D0-BC17-4F8F-90BE-E02ACB994E11}" type="slidenum">
              <a:rPr lang="he-IL" smtClean="0"/>
              <a:t>‹#›</a:t>
            </a:fld>
            <a:endParaRPr lang="he-IL"/>
          </a:p>
        </p:txBody>
      </p:sp>
    </p:spTree>
    <p:extLst>
      <p:ext uri="{BB962C8B-B14F-4D97-AF65-F5344CB8AC3E}">
        <p14:creationId xmlns:p14="http://schemas.microsoft.com/office/powerpoint/2010/main" val="3449364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B2115726-A341-419F-A6C4-F2F36DEB4AE5}" type="datetimeFigureOut">
              <a:rPr lang="he-IL" smtClean="0"/>
              <a:t>ג'/ניסן/תשע"ח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05713D0-BC17-4F8F-90BE-E02ACB994E11}" type="slidenum">
              <a:rPr lang="he-IL" smtClean="0"/>
              <a:t>‹#›</a:t>
            </a:fld>
            <a:endParaRPr lang="he-IL"/>
          </a:p>
        </p:txBody>
      </p:sp>
    </p:spTree>
    <p:extLst>
      <p:ext uri="{BB962C8B-B14F-4D97-AF65-F5344CB8AC3E}">
        <p14:creationId xmlns:p14="http://schemas.microsoft.com/office/powerpoint/2010/main" val="1010156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2115726-A341-419F-A6C4-F2F36DEB4AE5}" type="datetimeFigureOut">
              <a:rPr lang="he-IL" smtClean="0"/>
              <a:t>ג'/ניסן/תשע"ח</a:t>
            </a:fld>
            <a:endParaRPr lang="he-IL"/>
          </a:p>
        </p:txBody>
      </p:sp>
      <p:sp>
        <p:nvSpPr>
          <p:cNvPr id="5" name="Footer Placeholder 4"/>
          <p:cNvSpPr>
            <a:spLocks noGrp="1"/>
          </p:cNvSpPr>
          <p:nvPr>
            <p:ph type="ftr" sz="quarter" idx="11"/>
          </p:nvPr>
        </p:nvSpPr>
        <p:spPr>
          <a:xfrm>
            <a:off x="680321" y="5936188"/>
            <a:ext cx="6126805" cy="365125"/>
          </a:xfrm>
        </p:spPr>
        <p:txBody>
          <a:bodyPr/>
          <a:lstStyle/>
          <a:p>
            <a:endParaRPr lang="he-IL"/>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B05713D0-BC17-4F8F-90BE-E02ACB994E11}" type="slidenum">
              <a:rPr lang="he-IL" smtClean="0"/>
              <a:t>‹#›</a:t>
            </a:fld>
            <a:endParaRPr lang="he-IL"/>
          </a:p>
        </p:txBody>
      </p:sp>
    </p:spTree>
    <p:extLst>
      <p:ext uri="{BB962C8B-B14F-4D97-AF65-F5344CB8AC3E}">
        <p14:creationId xmlns:p14="http://schemas.microsoft.com/office/powerpoint/2010/main" val="3000904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B2115726-A341-419F-A6C4-F2F36DEB4AE5}" type="datetimeFigureOut">
              <a:rPr lang="he-IL" smtClean="0"/>
              <a:t>ג'/ניסן/תשע"ח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05713D0-BC17-4F8F-90BE-E02ACB994E11}" type="slidenum">
              <a:rPr lang="he-IL" smtClean="0"/>
              <a:t>‹#›</a:t>
            </a:fld>
            <a:endParaRPr lang="he-IL"/>
          </a:p>
        </p:txBody>
      </p:sp>
    </p:spTree>
    <p:extLst>
      <p:ext uri="{BB962C8B-B14F-4D97-AF65-F5344CB8AC3E}">
        <p14:creationId xmlns:p14="http://schemas.microsoft.com/office/powerpoint/2010/main" val="2428763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B2115726-A341-419F-A6C4-F2F36DEB4AE5}" type="datetimeFigureOut">
              <a:rPr lang="he-IL" smtClean="0"/>
              <a:t>ג'/ניסן/תשע"ח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a:xfrm>
            <a:off x="10729455" y="2869895"/>
            <a:ext cx="1154151" cy="1090789"/>
          </a:xfrm>
        </p:spPr>
        <p:txBody>
          <a:bodyPr/>
          <a:lstStyle/>
          <a:p>
            <a:fld id="{B05713D0-BC17-4F8F-90BE-E02ACB994E11}" type="slidenum">
              <a:rPr lang="he-IL" smtClean="0"/>
              <a:t>‹#›</a:t>
            </a:fld>
            <a:endParaRPr lang="he-IL"/>
          </a:p>
        </p:txBody>
      </p:sp>
    </p:spTree>
    <p:extLst>
      <p:ext uri="{BB962C8B-B14F-4D97-AF65-F5344CB8AC3E}">
        <p14:creationId xmlns:p14="http://schemas.microsoft.com/office/powerpoint/2010/main" val="3290710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B2115726-A341-419F-A6C4-F2F36DEB4AE5}" type="datetimeFigureOut">
              <a:rPr lang="he-IL" smtClean="0"/>
              <a:t>ג'/ניסן/תשע"ח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B05713D0-BC17-4F8F-90BE-E02ACB994E11}" type="slidenum">
              <a:rPr lang="he-IL" smtClean="0"/>
              <a:t>‹#›</a:t>
            </a:fld>
            <a:endParaRPr lang="he-IL"/>
          </a:p>
        </p:txBody>
      </p:sp>
    </p:spTree>
    <p:extLst>
      <p:ext uri="{BB962C8B-B14F-4D97-AF65-F5344CB8AC3E}">
        <p14:creationId xmlns:p14="http://schemas.microsoft.com/office/powerpoint/2010/main" val="3035872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80322" y="3030008"/>
            <a:ext cx="4698355" cy="2906179"/>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5594123" y="3030008"/>
            <a:ext cx="4700059" cy="2906179"/>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B2115726-A341-419F-A6C4-F2F36DEB4AE5}" type="datetimeFigureOut">
              <a:rPr lang="he-IL" smtClean="0"/>
              <a:t>ג'/ניסן/תשע"ח</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B05713D0-BC17-4F8F-90BE-E02ACB994E11}" type="slidenum">
              <a:rPr lang="he-IL" smtClean="0"/>
              <a:t>‹#›</a:t>
            </a:fld>
            <a:endParaRPr lang="he-IL"/>
          </a:p>
        </p:txBody>
      </p:sp>
    </p:spTree>
    <p:extLst>
      <p:ext uri="{BB962C8B-B14F-4D97-AF65-F5344CB8AC3E}">
        <p14:creationId xmlns:p14="http://schemas.microsoft.com/office/powerpoint/2010/main" val="752556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B2115726-A341-419F-A6C4-F2F36DEB4AE5}" type="datetimeFigureOut">
              <a:rPr lang="he-IL" smtClean="0"/>
              <a:t>ג'/ניסן/תשע"ח</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B05713D0-BC17-4F8F-90BE-E02ACB994E11}" type="slidenum">
              <a:rPr lang="he-IL" smtClean="0"/>
              <a:t>‹#›</a:t>
            </a:fld>
            <a:endParaRPr lang="he-IL"/>
          </a:p>
        </p:txBody>
      </p:sp>
    </p:spTree>
    <p:extLst>
      <p:ext uri="{BB962C8B-B14F-4D97-AF65-F5344CB8AC3E}">
        <p14:creationId xmlns:p14="http://schemas.microsoft.com/office/powerpoint/2010/main" val="2092155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B2115726-A341-419F-A6C4-F2F36DEB4AE5}" type="datetimeFigureOut">
              <a:rPr lang="he-IL" smtClean="0"/>
              <a:t>ג'/ניסן/תשע"ח</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B05713D0-BC17-4F8F-90BE-E02ACB994E11}" type="slidenum">
              <a:rPr lang="he-IL" smtClean="0"/>
              <a:t>‹#›</a:t>
            </a:fld>
            <a:endParaRPr lang="he-IL"/>
          </a:p>
        </p:txBody>
      </p:sp>
    </p:spTree>
    <p:extLst>
      <p:ext uri="{BB962C8B-B14F-4D97-AF65-F5344CB8AC3E}">
        <p14:creationId xmlns:p14="http://schemas.microsoft.com/office/powerpoint/2010/main" val="2546685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B2115726-A341-419F-A6C4-F2F36DEB4AE5}" type="datetimeFigureOut">
              <a:rPr lang="he-IL" smtClean="0"/>
              <a:t>ג'/ניסן/תשע"ח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B05713D0-BC17-4F8F-90BE-E02ACB994E11}" type="slidenum">
              <a:rPr lang="he-IL" smtClean="0"/>
              <a:t>‹#›</a:t>
            </a:fld>
            <a:endParaRPr lang="he-IL"/>
          </a:p>
        </p:txBody>
      </p:sp>
    </p:spTree>
    <p:extLst>
      <p:ext uri="{BB962C8B-B14F-4D97-AF65-F5344CB8AC3E}">
        <p14:creationId xmlns:p14="http://schemas.microsoft.com/office/powerpoint/2010/main" val="2605740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B2115726-A341-419F-A6C4-F2F36DEB4AE5}" type="datetimeFigureOut">
              <a:rPr lang="he-IL" smtClean="0"/>
              <a:t>ג'/ניסן/תשע"ח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B05713D0-BC17-4F8F-90BE-E02ACB994E11}" type="slidenum">
              <a:rPr lang="he-IL" smtClean="0"/>
              <a:t>‹#›</a:t>
            </a:fld>
            <a:endParaRPr lang="he-IL"/>
          </a:p>
        </p:txBody>
      </p:sp>
    </p:spTree>
    <p:extLst>
      <p:ext uri="{BB962C8B-B14F-4D97-AF65-F5344CB8AC3E}">
        <p14:creationId xmlns:p14="http://schemas.microsoft.com/office/powerpoint/2010/main" val="3990216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2115726-A341-419F-A6C4-F2F36DEB4AE5}" type="datetimeFigureOut">
              <a:rPr lang="he-IL" smtClean="0"/>
              <a:t>ג'/ניסן/תשע"ח</a:t>
            </a:fld>
            <a:endParaRPr lang="he-IL"/>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B05713D0-BC17-4F8F-90BE-E02ACB994E11}" type="slidenum">
              <a:rPr lang="he-IL" smtClean="0"/>
              <a:t>‹#›</a:t>
            </a:fld>
            <a:endParaRPr lang="he-IL"/>
          </a:p>
        </p:txBody>
      </p:sp>
    </p:spTree>
    <p:extLst>
      <p:ext uri="{BB962C8B-B14F-4D97-AF65-F5344CB8AC3E}">
        <p14:creationId xmlns:p14="http://schemas.microsoft.com/office/powerpoint/2010/main" val="2614439526"/>
      </p:ext>
    </p:extLst>
  </p:cSld>
  <p:clrMap bg1="dk1" tx1="lt1" bg2="dk2" tx2="lt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 id="2147483972" r:id="rId13"/>
    <p:sldLayoutId id="2147483973" r:id="rId14"/>
    <p:sldLayoutId id="2147483974" r:id="rId15"/>
    <p:sldLayoutId id="2147483975" r:id="rId16"/>
    <p:sldLayoutId id="2147483976" r:id="rId17"/>
  </p:sldLayoutIdLst>
  <p:txStyles>
    <p:titleStyle>
      <a:lvl1pPr algn="l" defTabSz="914400" rtl="1"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80322" y="2619409"/>
            <a:ext cx="8144134" cy="1373070"/>
          </a:xfrm>
        </p:spPr>
        <p:txBody>
          <a:bodyPr/>
          <a:lstStyle/>
          <a:p>
            <a:r>
              <a:rPr lang="he-IL" dirty="0"/>
              <a:t>עבודה בתלמוד</a:t>
            </a:r>
          </a:p>
        </p:txBody>
      </p:sp>
      <p:sp>
        <p:nvSpPr>
          <p:cNvPr id="3" name="כותרת משנה 2"/>
          <p:cNvSpPr>
            <a:spLocks noGrp="1"/>
          </p:cNvSpPr>
          <p:nvPr>
            <p:ph type="subTitle" idx="1"/>
          </p:nvPr>
        </p:nvSpPr>
        <p:spPr>
          <a:xfrm>
            <a:off x="870822" y="4444839"/>
            <a:ext cx="8144134" cy="1117687"/>
          </a:xfrm>
        </p:spPr>
        <p:txBody>
          <a:bodyPr>
            <a:normAutofit/>
          </a:bodyPr>
          <a:lstStyle/>
          <a:p>
            <a:r>
              <a:rPr lang="he-IL" sz="2400" dirty="0"/>
              <a:t>מגישות: נוי גולבר וטופז כהן</a:t>
            </a:r>
          </a:p>
        </p:txBody>
      </p:sp>
    </p:spTree>
    <p:extLst>
      <p:ext uri="{BB962C8B-B14F-4D97-AF65-F5344CB8AC3E}">
        <p14:creationId xmlns:p14="http://schemas.microsoft.com/office/powerpoint/2010/main" val="904944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010521" y="2374973"/>
            <a:ext cx="9613861" cy="3599316"/>
          </a:xfrm>
        </p:spPr>
        <p:txBody>
          <a:bodyPr/>
          <a:lstStyle/>
          <a:p>
            <a:pPr marL="0" indent="0">
              <a:buNone/>
            </a:pPr>
            <a:r>
              <a:rPr lang="he-IL" dirty="0"/>
              <a:t>"כמעיין המתגבר" = היו לו תובנות חדשות, ידע להסיק מסקנות חדשות ולא רק התבסס על החומר היבש אלא פיתח מחשבה.</a:t>
            </a:r>
          </a:p>
          <a:p>
            <a:pPr marL="0" indent="0">
              <a:buNone/>
            </a:pPr>
            <a:r>
              <a:rPr lang="he-IL" dirty="0"/>
              <a:t>היה תנא בדור השני לתנאים. </a:t>
            </a:r>
          </a:p>
        </p:txBody>
      </p:sp>
      <p:sp>
        <p:nvSpPr>
          <p:cNvPr id="4" name="TextBox 3"/>
          <p:cNvSpPr txBox="1"/>
          <p:nvPr/>
        </p:nvSpPr>
        <p:spPr>
          <a:xfrm>
            <a:off x="2628900" y="977900"/>
            <a:ext cx="7632700" cy="646331"/>
          </a:xfrm>
          <a:prstGeom prst="rect">
            <a:avLst/>
          </a:prstGeom>
          <a:noFill/>
        </p:spPr>
        <p:txBody>
          <a:bodyPr wrap="square" rtlCol="1">
            <a:spAutoFit/>
          </a:bodyPr>
          <a:lstStyle/>
          <a:p>
            <a:r>
              <a:rPr lang="he-IL" sz="3600" dirty="0">
                <a:cs typeface="+mj-cs"/>
              </a:rPr>
              <a:t>רבי אלעזר בן ערך</a:t>
            </a:r>
          </a:p>
        </p:txBody>
      </p:sp>
      <p:pic>
        <p:nvPicPr>
          <p:cNvPr id="2" name="תמונה 1"/>
          <p:cNvPicPr>
            <a:picLocks noChangeAspect="1"/>
          </p:cNvPicPr>
          <p:nvPr/>
        </p:nvPicPr>
        <p:blipFill>
          <a:blip r:embed="rId2"/>
          <a:stretch>
            <a:fillRect/>
          </a:stretch>
        </p:blipFill>
        <p:spPr>
          <a:xfrm>
            <a:off x="280219" y="2809705"/>
            <a:ext cx="4299540" cy="3915326"/>
          </a:xfrm>
          <a:prstGeom prst="rect">
            <a:avLst/>
          </a:prstGeom>
        </p:spPr>
      </p:pic>
    </p:spTree>
    <p:extLst>
      <p:ext uri="{BB962C8B-B14F-4D97-AF65-F5344CB8AC3E}">
        <p14:creationId xmlns:p14="http://schemas.microsoft.com/office/powerpoint/2010/main" val="3170311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a:t>סיני ועוקר הרים</a:t>
            </a:r>
          </a:p>
        </p:txBody>
      </p:sp>
      <p:sp>
        <p:nvSpPr>
          <p:cNvPr id="3" name="מציין מיקום תוכן 2"/>
          <p:cNvSpPr>
            <a:spLocks noGrp="1"/>
          </p:cNvSpPr>
          <p:nvPr>
            <p:ph idx="1"/>
          </p:nvPr>
        </p:nvSpPr>
        <p:spPr>
          <a:xfrm>
            <a:off x="997821" y="2413073"/>
            <a:ext cx="9613861" cy="3599316"/>
          </a:xfrm>
        </p:spPr>
        <p:txBody>
          <a:bodyPr/>
          <a:lstStyle/>
          <a:p>
            <a:pPr marL="0" indent="0">
              <a:buNone/>
            </a:pPr>
            <a:r>
              <a:rPr lang="he-IL" dirty="0" err="1"/>
              <a:t>סוגייה</a:t>
            </a:r>
            <a:r>
              <a:rPr lang="he-IL" dirty="0"/>
              <a:t> זו נמצאת בתלמוד הבבלי, מסכת הוריות י"ד ע"א, סדר נזיקין.</a:t>
            </a:r>
          </a:p>
          <a:p>
            <a:pPr marL="0" indent="0">
              <a:buNone/>
            </a:pPr>
            <a:r>
              <a:rPr lang="he-IL" dirty="0"/>
              <a:t>מסכת הוריות עוסקת בדיני הוראת שוגג שהורו בית דין לציבור ובקורבנות שצריכים להביא הדיינים לכפרה, (דהיינו שטעו בדין והורו שלא כדעת התורה) וכן בדינים של כהן גדול או מלך ששגו.</a:t>
            </a:r>
          </a:p>
          <a:p>
            <a:pPr marL="0" indent="0">
              <a:buNone/>
            </a:pPr>
            <a:r>
              <a:rPr lang="he-IL" dirty="0"/>
              <a:t>הוריות היא המסכת העשירית והאחרונה בסדר נזיקין, שהוא הסדר הרביעי במשנה.  מסכת זו בתלמוד בבלי היא הקצרה ביותר מבין המסכתות בהם יש גמרא על כל המסכת, והיא כוללת 14 דפים בלבד.</a:t>
            </a:r>
          </a:p>
        </p:txBody>
      </p:sp>
      <p:pic>
        <p:nvPicPr>
          <p:cNvPr id="4" name="תמונה 3"/>
          <p:cNvPicPr>
            <a:picLocks noChangeAspect="1"/>
          </p:cNvPicPr>
          <p:nvPr/>
        </p:nvPicPr>
        <p:blipFill>
          <a:blip r:embed="rId2"/>
          <a:stretch>
            <a:fillRect/>
          </a:stretch>
        </p:blipFill>
        <p:spPr>
          <a:xfrm>
            <a:off x="470720" y="4876796"/>
            <a:ext cx="2667000" cy="1714500"/>
          </a:xfrm>
          <a:prstGeom prst="rect">
            <a:avLst/>
          </a:prstGeom>
        </p:spPr>
      </p:pic>
    </p:spTree>
    <p:extLst>
      <p:ext uri="{BB962C8B-B14F-4D97-AF65-F5344CB8AC3E}">
        <p14:creationId xmlns:p14="http://schemas.microsoft.com/office/powerpoint/2010/main" val="343207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a:t>מהו סיני ומהו עוקר הרים?</a:t>
            </a:r>
          </a:p>
        </p:txBody>
      </p:sp>
      <p:sp>
        <p:nvSpPr>
          <p:cNvPr id="3" name="מציין מיקום תוכן 2"/>
          <p:cNvSpPr>
            <a:spLocks noGrp="1"/>
          </p:cNvSpPr>
          <p:nvPr>
            <p:ph idx="1"/>
          </p:nvPr>
        </p:nvSpPr>
        <p:spPr>
          <a:xfrm>
            <a:off x="312021" y="2435225"/>
            <a:ext cx="10782300" cy="4638675"/>
          </a:xfrm>
        </p:spPr>
        <p:txBody>
          <a:bodyPr>
            <a:normAutofit/>
          </a:bodyPr>
          <a:lstStyle/>
          <a:p>
            <a:r>
              <a:rPr lang="he-IL" dirty="0"/>
              <a:t>סיני = תלמיד חכם בקיא במקורות הלכתיים שמצטיין בידע רב. </a:t>
            </a:r>
          </a:p>
          <a:p>
            <a:r>
              <a:rPr lang="he-IL" dirty="0"/>
              <a:t>עוקר הרים = תלמיד חכם חריף שיכול לפלפל חידושי תורה, הוא בעל יכולת שכלית גבוהה אף על פי שאין המשנה והברייתא סדורות לו כל כך.</a:t>
            </a:r>
          </a:p>
          <a:p>
            <a:pPr marL="0" indent="0">
              <a:buNone/>
            </a:pPr>
            <a:endParaRPr lang="he-IL" dirty="0"/>
          </a:p>
          <a:p>
            <a:pPr marL="0" indent="0">
              <a:buNone/>
            </a:pPr>
            <a:r>
              <a:rPr lang="he-IL" dirty="0"/>
              <a:t>אילו חכמים מצוינים כסיני ועוקר הרים בסוגייתנו?</a:t>
            </a:r>
          </a:p>
          <a:p>
            <a:pPr marL="0" indent="0">
              <a:buNone/>
            </a:pPr>
            <a:r>
              <a:rPr lang="he-IL" b="1" i="1" dirty="0">
                <a:latin typeface="Vivaldi" panose="03020602050506090804" pitchFamily="66" charset="0"/>
                <a:cs typeface="+mj-cs"/>
              </a:rPr>
              <a:t>"רב יוסף סיני, רבה עוקר הרים"</a:t>
            </a:r>
            <a:br>
              <a:rPr lang="en-US" dirty="0"/>
            </a:br>
            <a:br>
              <a:rPr lang="en-US" dirty="0"/>
            </a:br>
            <a:r>
              <a:rPr lang="he-IL" dirty="0"/>
              <a:t>רב יוסף צוין כסיני ורבה כעוקר הרים.</a:t>
            </a:r>
            <a:br>
              <a:rPr lang="en-US" dirty="0"/>
            </a:br>
            <a:r>
              <a:rPr lang="he-IL" dirty="0"/>
              <a:t> </a:t>
            </a:r>
          </a:p>
          <a:p>
            <a:pPr marL="0" indent="0">
              <a:buNone/>
            </a:pPr>
            <a:br>
              <a:rPr lang="en-US" dirty="0"/>
            </a:br>
            <a:endParaRPr lang="he-IL" dirty="0"/>
          </a:p>
        </p:txBody>
      </p:sp>
      <p:pic>
        <p:nvPicPr>
          <p:cNvPr id="5" name="תמונה 4"/>
          <p:cNvPicPr>
            <a:picLocks noChangeAspect="1"/>
          </p:cNvPicPr>
          <p:nvPr/>
        </p:nvPicPr>
        <p:blipFill>
          <a:blip r:embed="rId2"/>
          <a:stretch>
            <a:fillRect/>
          </a:stretch>
        </p:blipFill>
        <p:spPr>
          <a:xfrm>
            <a:off x="168225" y="3391547"/>
            <a:ext cx="4521764" cy="3466453"/>
          </a:xfrm>
          <a:prstGeom prst="rect">
            <a:avLst/>
          </a:prstGeom>
        </p:spPr>
      </p:pic>
    </p:spTree>
    <p:extLst>
      <p:ext uri="{BB962C8B-B14F-4D97-AF65-F5344CB8AC3E}">
        <p14:creationId xmlns:p14="http://schemas.microsoft.com/office/powerpoint/2010/main" val="1687219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a:t>אז מיהו רב יוסף??</a:t>
            </a:r>
          </a:p>
        </p:txBody>
      </p:sp>
      <p:sp>
        <p:nvSpPr>
          <p:cNvPr id="3" name="מציין מיקום תוכן 2"/>
          <p:cNvSpPr>
            <a:spLocks noGrp="1"/>
          </p:cNvSpPr>
          <p:nvPr>
            <p:ph idx="1"/>
          </p:nvPr>
        </p:nvSpPr>
        <p:spPr>
          <a:xfrm>
            <a:off x="1226421" y="2514673"/>
            <a:ext cx="9613861" cy="3599316"/>
          </a:xfrm>
        </p:spPr>
        <p:txBody>
          <a:bodyPr/>
          <a:lstStyle/>
          <a:p>
            <a:pPr marL="0" indent="0">
              <a:buNone/>
            </a:pPr>
            <a:r>
              <a:rPr lang="he-IL" dirty="0"/>
              <a:t>רב יוסף בר חייא היה אמורא בבלי בן הדור השלישי. היה תלמידו של רב יהודה בר יחזקאל. רב יוסף היה רבו של אביי, ובר פלוגתא של רבה בר נחמני</a:t>
            </a:r>
            <a:r>
              <a:rPr lang="en-US" dirty="0"/>
              <a:t>.</a:t>
            </a:r>
            <a:br>
              <a:rPr lang="en-US" dirty="0"/>
            </a:br>
            <a:r>
              <a:rPr lang="he-IL" dirty="0"/>
              <a:t>הוא היה המועמד המוביל לתפקיד ראש ישיבת פומבדיתא משום שהצטיין בבקיאות וידע הרבה שמועות. רב יוסף היה סומא (=עיוור). </a:t>
            </a:r>
          </a:p>
        </p:txBody>
      </p:sp>
    </p:spTree>
    <p:extLst>
      <p:ext uri="{BB962C8B-B14F-4D97-AF65-F5344CB8AC3E}">
        <p14:creationId xmlns:p14="http://schemas.microsoft.com/office/powerpoint/2010/main" val="3401443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a:t>ומיהו רבה??</a:t>
            </a:r>
          </a:p>
        </p:txBody>
      </p:sp>
      <p:sp>
        <p:nvSpPr>
          <p:cNvPr id="3" name="מציין מיקום תוכן 2"/>
          <p:cNvSpPr>
            <a:spLocks noGrp="1"/>
          </p:cNvSpPr>
          <p:nvPr>
            <p:ph idx="1"/>
          </p:nvPr>
        </p:nvSpPr>
        <p:spPr>
          <a:xfrm>
            <a:off x="1175621" y="2667073"/>
            <a:ext cx="9613861" cy="3599316"/>
          </a:xfrm>
        </p:spPr>
        <p:txBody>
          <a:bodyPr/>
          <a:lstStyle/>
          <a:p>
            <a:pPr marL="0" indent="0">
              <a:buNone/>
            </a:pPr>
            <a:r>
              <a:rPr lang="he-IL" dirty="0"/>
              <a:t>נולד בבבל, היה כהן, אמורא בבלי מהדור השלישי של האמוראים, מהאמוראים המפורסמים והמקובלים ביותר בדורו.</a:t>
            </a:r>
            <a:br>
              <a:rPr lang="en-US" dirty="0"/>
            </a:br>
            <a:r>
              <a:rPr lang="he-IL" dirty="0"/>
              <a:t>היה גם כן מועמד לראש ישיבת פומבדיתא ובסופו של דבר נבחר לראש הישיבה ועמד בראשה במשך 22 שנים. </a:t>
            </a:r>
            <a:br>
              <a:rPr lang="en-US" dirty="0"/>
            </a:br>
            <a:r>
              <a:rPr lang="he-IL" dirty="0"/>
              <a:t>הוא היה תלמידם של רב </a:t>
            </a:r>
            <a:r>
              <a:rPr lang="he-IL" dirty="0" err="1"/>
              <a:t>הונא</a:t>
            </a:r>
            <a:r>
              <a:rPr lang="he-IL" dirty="0"/>
              <a:t> ורב יהודה. </a:t>
            </a:r>
            <a:br>
              <a:rPr lang="en-US" dirty="0"/>
            </a:br>
            <a:r>
              <a:rPr lang="he-IL" dirty="0"/>
              <a:t>כל מאות </a:t>
            </a:r>
            <a:r>
              <a:rPr lang="he-IL" dirty="0" err="1"/>
              <a:t>פסקיו</a:t>
            </a:r>
            <a:r>
              <a:rPr lang="he-IL" dirty="0"/>
              <a:t> של רבה התקבלו להלכה חוץ משלושה.</a:t>
            </a:r>
          </a:p>
        </p:txBody>
      </p:sp>
    </p:spTree>
    <p:extLst>
      <p:ext uri="{BB962C8B-B14F-4D97-AF65-F5344CB8AC3E}">
        <p14:creationId xmlns:p14="http://schemas.microsoft.com/office/powerpoint/2010/main" val="1111576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60400" y="482600"/>
            <a:ext cx="9753600" cy="1866901"/>
          </a:xfrm>
        </p:spPr>
        <p:txBody>
          <a:bodyPr>
            <a:normAutofit fontScale="70000" lnSpcReduction="20000"/>
          </a:bodyPr>
          <a:lstStyle/>
          <a:p>
            <a:pPr marL="0" indent="0">
              <a:buNone/>
            </a:pPr>
            <a:br>
              <a:rPr lang="en-US" sz="5100" dirty="0"/>
            </a:br>
            <a:r>
              <a:rPr lang="he-IL" sz="5800" dirty="0">
                <a:cs typeface="+mj-cs"/>
              </a:rPr>
              <a:t>איזה טיפוס של תלמיד חכם עדיף שיתמנה לראש ישיבת פומבדיתא? </a:t>
            </a:r>
          </a:p>
          <a:p>
            <a:pPr marL="0" indent="0">
              <a:buNone/>
            </a:pPr>
            <a:br>
              <a:rPr lang="en-US" dirty="0"/>
            </a:br>
            <a:endParaRPr lang="he-IL" dirty="0"/>
          </a:p>
          <a:p>
            <a:pPr marL="0" indent="0">
              <a:buNone/>
            </a:pPr>
            <a:endParaRPr lang="he-IL" dirty="0"/>
          </a:p>
        </p:txBody>
      </p:sp>
      <p:sp>
        <p:nvSpPr>
          <p:cNvPr id="2" name="TextBox 1"/>
          <p:cNvSpPr txBox="1"/>
          <p:nvPr/>
        </p:nvSpPr>
        <p:spPr>
          <a:xfrm>
            <a:off x="939800" y="2705100"/>
            <a:ext cx="10033000" cy="1569660"/>
          </a:xfrm>
          <a:prstGeom prst="rect">
            <a:avLst/>
          </a:prstGeom>
          <a:noFill/>
        </p:spPr>
        <p:txBody>
          <a:bodyPr wrap="square" rtlCol="1">
            <a:spAutoFit/>
          </a:bodyPr>
          <a:lstStyle/>
          <a:p>
            <a:r>
              <a:rPr lang="he-IL" sz="2400" dirty="0"/>
              <a:t>בשאלה זו נחלקו </a:t>
            </a:r>
            <a:r>
              <a:rPr lang="he-IL" sz="2400" dirty="0" err="1"/>
              <a:t>רשב״ג</a:t>
            </a:r>
            <a:r>
              <a:rPr lang="he-IL" sz="2400" dirty="0"/>
              <a:t> ורבנן: </a:t>
            </a:r>
            <a:br>
              <a:rPr lang="he-IL" sz="2400" dirty="0"/>
            </a:br>
            <a:r>
              <a:rPr lang="he-IL" sz="2400" dirty="0"/>
              <a:t>אחד אמר: סיני עדיף והאחר אמר: עוקר הרים עדיף. </a:t>
            </a:r>
            <a:br>
              <a:rPr lang="he-IL" sz="2400" dirty="0"/>
            </a:br>
            <a:r>
              <a:rPr lang="he-IL" sz="2400" dirty="0"/>
              <a:t>בדור השלישי לאמוראי בבל בלטו שני חכמים: רב יוסף שהיה ״סיני״ ורבה שהיה ״עוקר הרים״.</a:t>
            </a:r>
          </a:p>
        </p:txBody>
      </p:sp>
    </p:spTree>
    <p:extLst>
      <p:ext uri="{BB962C8B-B14F-4D97-AF65-F5344CB8AC3E}">
        <p14:creationId xmlns:p14="http://schemas.microsoft.com/office/powerpoint/2010/main" val="1707582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69221" y="842128"/>
            <a:ext cx="9613861" cy="1080938"/>
          </a:xfrm>
        </p:spPr>
        <p:txBody>
          <a:bodyPr>
            <a:normAutofit fontScale="90000"/>
          </a:bodyPr>
          <a:lstStyle/>
          <a:p>
            <a:pPr algn="r"/>
            <a:r>
              <a:rPr lang="he-IL" dirty="0"/>
              <a:t>שלחו את השאלה לחכמי ארץ ישראל- איזה מהם קודם להתמנות לראש הישיבה? סיני או עוקר הרים?</a:t>
            </a:r>
            <a:br>
              <a:rPr lang="he-IL" dirty="0"/>
            </a:br>
            <a:endParaRPr lang="he-IL" dirty="0"/>
          </a:p>
        </p:txBody>
      </p:sp>
      <p:sp>
        <p:nvSpPr>
          <p:cNvPr id="3" name="מציין מיקום תוכן 2"/>
          <p:cNvSpPr>
            <a:spLocks noGrp="1"/>
          </p:cNvSpPr>
          <p:nvPr>
            <p:ph idx="1"/>
          </p:nvPr>
        </p:nvSpPr>
        <p:spPr>
          <a:xfrm>
            <a:off x="0" y="2628973"/>
            <a:ext cx="11830882" cy="5384727"/>
          </a:xfrm>
        </p:spPr>
        <p:txBody>
          <a:bodyPr>
            <a:normAutofit/>
          </a:bodyPr>
          <a:lstStyle/>
          <a:p>
            <a:pPr marL="0" indent="0">
              <a:buNone/>
            </a:pPr>
            <a:r>
              <a:rPr lang="he-IL" dirty="0"/>
              <a:t>חכמי ארץ ישראל ענו:</a:t>
            </a:r>
            <a:br>
              <a:rPr lang="en-US" dirty="0"/>
            </a:br>
            <a:r>
              <a:rPr lang="he-IL" dirty="0"/>
              <a:t>סיני עדיף שהרי </a:t>
            </a:r>
            <a:r>
              <a:rPr lang="he-IL" dirty="0" err="1"/>
              <a:t>הכל</a:t>
            </a:r>
            <a:r>
              <a:rPr lang="he-IL" dirty="0"/>
              <a:t> צריכים לבעל החיטים, כלומר מי שיש בידו הלכות </a:t>
            </a:r>
            <a:br>
              <a:rPr lang="en-US" dirty="0"/>
            </a:br>
            <a:r>
              <a:rPr lang="he-IL" dirty="0"/>
              <a:t>רבות מושווה למוכר חיטה </a:t>
            </a:r>
            <a:r>
              <a:rPr lang="he-IL" dirty="0" err="1"/>
              <a:t>שהכל</a:t>
            </a:r>
            <a:r>
              <a:rPr lang="he-IL" dirty="0"/>
              <a:t> צריכים אותו, והלכות נמשלו לחיטים </a:t>
            </a:r>
            <a:br>
              <a:rPr lang="en-US" dirty="0"/>
            </a:br>
            <a:r>
              <a:rPr lang="he-IL" dirty="0"/>
              <a:t>שכולם צריכים לדעת אותם. </a:t>
            </a:r>
            <a:br>
              <a:rPr lang="he-IL" dirty="0"/>
            </a:br>
            <a:r>
              <a:rPr lang="he-IL" dirty="0"/>
              <a:t>אם כן, רב יוסף היה ראוי להתמנות לראש הישיבה אבל מרוב צניעותו הוא ויתר על הכבוד ולכן רבא התמנה לראש הישיבה ומלך 22 שנה. </a:t>
            </a:r>
            <a:br>
              <a:rPr lang="en-US" dirty="0"/>
            </a:br>
            <a:r>
              <a:rPr lang="he-IL" dirty="0"/>
              <a:t>כל אותם שנים נזהר רב יוסף שלא לנהוג כמו אדם חשוב ולכן הוא לא הזמין אומן (=מקיז דם, מרפא עממי של תקופת התלמוד) לביתו כמנהג אנשים חשובים אלא הלך לביתו של האומן, ככל אדם.</a:t>
            </a:r>
          </a:p>
          <a:p>
            <a:pPr marL="0" indent="0">
              <a:buNone/>
            </a:pPr>
            <a:r>
              <a:rPr lang="he-IL" dirty="0"/>
              <a:t>יש אומרים כי רב יוסף אפילו לא הלך לבית האומן בכדי לא להפסיד אף שיעור של רבה מכיוון שכיבד אותו מאוד והיה חשוב לו להיות נוכח בכל שיעוריו ולהראות לכולם עד כמה חשובים שיעוריו של רבה.</a:t>
            </a:r>
          </a:p>
          <a:p>
            <a:endParaRPr lang="he-IL" dirty="0"/>
          </a:p>
        </p:txBody>
      </p:sp>
      <p:pic>
        <p:nvPicPr>
          <p:cNvPr id="5" name="תמונה 4"/>
          <p:cNvPicPr>
            <a:picLocks noChangeAspect="1"/>
          </p:cNvPicPr>
          <p:nvPr/>
        </p:nvPicPr>
        <p:blipFill>
          <a:blip r:embed="rId2"/>
          <a:stretch>
            <a:fillRect/>
          </a:stretch>
        </p:blipFill>
        <p:spPr>
          <a:xfrm rot="21220414">
            <a:off x="-141278" y="1999081"/>
            <a:ext cx="3682252" cy="1867728"/>
          </a:xfrm>
          <a:prstGeom prst="rect">
            <a:avLst/>
          </a:prstGeom>
        </p:spPr>
      </p:pic>
    </p:spTree>
    <p:extLst>
      <p:ext uri="{BB962C8B-B14F-4D97-AF65-F5344CB8AC3E}">
        <p14:creationId xmlns:p14="http://schemas.microsoft.com/office/powerpoint/2010/main" val="3764393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838200" y="2082800"/>
            <a:ext cx="10515600" cy="5834063"/>
          </a:xfrm>
        </p:spPr>
        <p:txBody>
          <a:bodyPr>
            <a:normAutofit/>
          </a:bodyPr>
          <a:lstStyle/>
          <a:p>
            <a:pPr marL="0" indent="0">
              <a:buNone/>
            </a:pPr>
            <a:br>
              <a:rPr lang="en-US" dirty="0"/>
            </a:br>
            <a:r>
              <a:rPr lang="he-IL" dirty="0"/>
              <a:t>בדור הרביעי היו האמוראים אביי ורבא ורבי </a:t>
            </a:r>
            <a:r>
              <a:rPr lang="he-IL" dirty="0" err="1"/>
              <a:t>זירא</a:t>
            </a:r>
            <a:r>
              <a:rPr lang="he-IL" dirty="0"/>
              <a:t> ורבה בר מתנה. היו יושבים ומדברים על כך שהם צריכים למנות ראש לחבורת הלומדים שלהם.</a:t>
            </a:r>
            <a:br>
              <a:rPr lang="en-US" dirty="0"/>
            </a:br>
            <a:r>
              <a:rPr lang="he-IL" b="1" dirty="0"/>
              <a:t> </a:t>
            </a:r>
            <a:br>
              <a:rPr lang="en-US" b="1" dirty="0"/>
            </a:br>
            <a:r>
              <a:rPr lang="he-IL" b="1" dirty="0"/>
              <a:t>איך הם בחרו ראש?</a:t>
            </a:r>
          </a:p>
          <a:p>
            <a:pPr marL="0" indent="0">
              <a:buNone/>
            </a:pPr>
            <a:r>
              <a:rPr lang="he-IL" dirty="0"/>
              <a:t>החליטו שכל מי שיאמר דבר הלכה ולא ניתן יהיה לסתור אותו ולשבור את דבריו יהיה ראש החבורה. </a:t>
            </a:r>
            <a:br>
              <a:rPr lang="en-US" dirty="0"/>
            </a:br>
            <a:r>
              <a:rPr lang="he-IL" dirty="0"/>
              <a:t>ההלכות של כולם נסתרו ורק של אביי לא. מינו אותו לראש החבורה.</a:t>
            </a:r>
          </a:p>
          <a:p>
            <a:pPr marL="0" indent="0">
              <a:buNone/>
            </a:pPr>
            <a:br>
              <a:rPr lang="en-US" dirty="0"/>
            </a:br>
            <a:r>
              <a:rPr lang="he-IL" dirty="0"/>
              <a:t>ראה רבה </a:t>
            </a:r>
            <a:r>
              <a:rPr lang="he-IL" dirty="0" err="1"/>
              <a:t>שאביי</a:t>
            </a:r>
            <a:r>
              <a:rPr lang="he-IL" dirty="0"/>
              <a:t> זכה לגדולה ואמר לו: "נחמני, פתח ואימא".</a:t>
            </a:r>
          </a:p>
        </p:txBody>
      </p:sp>
      <p:pic>
        <p:nvPicPr>
          <p:cNvPr id="2" name="תמונה 1"/>
          <p:cNvPicPr>
            <a:picLocks noChangeAspect="1"/>
          </p:cNvPicPr>
          <p:nvPr/>
        </p:nvPicPr>
        <p:blipFill>
          <a:blip r:embed="rId2"/>
          <a:stretch>
            <a:fillRect/>
          </a:stretch>
        </p:blipFill>
        <p:spPr>
          <a:xfrm rot="20967360">
            <a:off x="-106493" y="4565514"/>
            <a:ext cx="3609073" cy="2392972"/>
          </a:xfrm>
          <a:prstGeom prst="rect">
            <a:avLst/>
          </a:prstGeom>
        </p:spPr>
      </p:pic>
    </p:spTree>
    <p:extLst>
      <p:ext uri="{BB962C8B-B14F-4D97-AF65-F5344CB8AC3E}">
        <p14:creationId xmlns:p14="http://schemas.microsoft.com/office/powerpoint/2010/main" val="1912600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22006" y="1202813"/>
            <a:ext cx="10515600" cy="469900"/>
          </a:xfrm>
        </p:spPr>
        <p:txBody>
          <a:bodyPr>
            <a:normAutofit fontScale="90000"/>
          </a:bodyPr>
          <a:lstStyle/>
          <a:p>
            <a:pPr algn="r"/>
            <a:r>
              <a:rPr lang="he-IL" sz="3200" b="1" dirty="0"/>
              <a:t>"נחמני, פתח ואימא"</a:t>
            </a:r>
            <a:br>
              <a:rPr lang="he-IL" dirty="0"/>
            </a:br>
            <a:endParaRPr lang="he-IL" dirty="0"/>
          </a:p>
        </p:txBody>
      </p:sp>
      <p:sp>
        <p:nvSpPr>
          <p:cNvPr id="3" name="מציין מיקום תוכן 2"/>
          <p:cNvSpPr>
            <a:spLocks noGrp="1"/>
          </p:cNvSpPr>
          <p:nvPr>
            <p:ph idx="1"/>
          </p:nvPr>
        </p:nvSpPr>
        <p:spPr>
          <a:xfrm>
            <a:off x="990600" y="2470150"/>
            <a:ext cx="10515600" cy="4978400"/>
          </a:xfrm>
        </p:spPr>
        <p:txBody>
          <a:bodyPr>
            <a:normAutofit/>
          </a:bodyPr>
          <a:lstStyle/>
          <a:p>
            <a:pPr marL="0" indent="0">
              <a:buNone/>
            </a:pPr>
            <a:r>
              <a:rPr lang="he-IL" dirty="0"/>
              <a:t>ניתן להבין משפט זה בשתי דרכים מנוגדות:                          </a:t>
            </a:r>
          </a:p>
          <a:p>
            <a:r>
              <a:rPr lang="he-IL" dirty="0"/>
              <a:t>פירוש אחד שרבה </a:t>
            </a:r>
            <a:r>
              <a:rPr lang="he-IL" dirty="0" err="1"/>
              <a:t>פירגן</a:t>
            </a:r>
            <a:r>
              <a:rPr lang="he-IL" dirty="0"/>
              <a:t> </a:t>
            </a:r>
            <a:r>
              <a:rPr lang="he-IL" dirty="0" err="1"/>
              <a:t>לאביי</a:t>
            </a:r>
            <a:r>
              <a:rPr lang="he-IL" dirty="0"/>
              <a:t>, הזמין אותו לפתוח את השיעור וללמד.</a:t>
            </a:r>
          </a:p>
          <a:p>
            <a:r>
              <a:rPr lang="he-IL" dirty="0"/>
              <a:t>פירוש אחר כיוון </a:t>
            </a:r>
            <a:r>
              <a:rPr lang="he-IL" dirty="0" err="1"/>
              <a:t>שאביי</a:t>
            </a:r>
            <a:r>
              <a:rPr lang="he-IL" dirty="0"/>
              <a:t> הרים את ראשו יותר מידי (התנשא) אמר לו רבה, אתה עדיין תלמידו של רב נחמן ולכן קרא לו נחמני.</a:t>
            </a:r>
          </a:p>
          <a:p>
            <a:pPr marL="0" indent="0">
              <a:buNone/>
            </a:pPr>
            <a:br>
              <a:rPr lang="en-US" dirty="0"/>
            </a:br>
            <a:r>
              <a:rPr lang="he-IL" u="sng" dirty="0"/>
              <a:t>נשאלה שאלה:</a:t>
            </a:r>
            <a:r>
              <a:rPr lang="he-IL" dirty="0"/>
              <a:t> </a:t>
            </a:r>
            <a:br>
              <a:rPr lang="en-US" dirty="0"/>
            </a:br>
            <a:r>
              <a:rPr lang="he-IL" dirty="0"/>
              <a:t>מי עדיף רבי </a:t>
            </a:r>
            <a:r>
              <a:rPr lang="he-IL" dirty="0" err="1"/>
              <a:t>זירא</a:t>
            </a:r>
            <a:r>
              <a:rPr lang="he-IL" dirty="0"/>
              <a:t>, שהיה חריף ומקשה קושיות מתוך חריפותו או רבה בר מתנה שהיה מתון ולא כל כך חריף אבל ידע לסכם את הדיון ולהסיק את ההלכה. </a:t>
            </a:r>
            <a:br>
              <a:rPr lang="en-US" dirty="0"/>
            </a:br>
            <a:r>
              <a:rPr lang="he-IL" dirty="0"/>
              <a:t>שאלה זו לא הוכרעה ונשארה </a:t>
            </a:r>
            <a:r>
              <a:rPr lang="he-IL" dirty="0" err="1"/>
              <a:t>ב״תיקו</a:t>
            </a:r>
            <a:r>
              <a:rPr lang="he-IL" dirty="0"/>
              <a:t>״ (הבעיה תעמוד כי לא ניתן ליישב אותה ולהכריע).</a:t>
            </a:r>
          </a:p>
          <a:p>
            <a:endParaRPr lang="he-IL" dirty="0"/>
          </a:p>
        </p:txBody>
      </p:sp>
    </p:spTree>
    <p:extLst>
      <p:ext uri="{BB962C8B-B14F-4D97-AF65-F5344CB8AC3E}">
        <p14:creationId xmlns:p14="http://schemas.microsoft.com/office/powerpoint/2010/main" val="1692837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a:t>מאמרו של רבי </a:t>
            </a:r>
            <a:r>
              <a:rPr lang="he-IL" dirty="0" err="1"/>
              <a:t>נהוראי</a:t>
            </a:r>
            <a:endParaRPr lang="he-IL" dirty="0"/>
          </a:p>
        </p:txBody>
      </p:sp>
      <p:sp>
        <p:nvSpPr>
          <p:cNvPr id="3" name="מציין מיקום תוכן 2"/>
          <p:cNvSpPr>
            <a:spLocks noGrp="1"/>
          </p:cNvSpPr>
          <p:nvPr>
            <p:ph idx="1"/>
          </p:nvPr>
        </p:nvSpPr>
        <p:spPr>
          <a:xfrm>
            <a:off x="1112121" y="2400373"/>
            <a:ext cx="9613861" cy="3599316"/>
          </a:xfrm>
        </p:spPr>
        <p:txBody>
          <a:bodyPr/>
          <a:lstStyle/>
          <a:p>
            <a:pPr marL="0" indent="0">
              <a:buNone/>
            </a:pPr>
            <a:r>
              <a:rPr lang="he-IL" dirty="0" err="1"/>
              <a:t>סוגייה</a:t>
            </a:r>
            <a:r>
              <a:rPr lang="he-IL" dirty="0"/>
              <a:t> זו נמצאת במסכת אבות ד' י"ח, סדר נזיקין.</a:t>
            </a:r>
          </a:p>
          <a:p>
            <a:pPr marL="0" indent="0">
              <a:buNone/>
            </a:pPr>
            <a:r>
              <a:rPr lang="he-IL" dirty="0"/>
              <a:t>מסכת אבות ידועה גם בשם פרקי אבות- זהו שמה של המסכת התשיעית בסדר נזיקין במשנה, בניגוד לשאר מסכתות המשנה העוסקות בדינים ובהלכות, עוסקת מסכת זו בענייני מוסר, מידות טובות ודרך ארץ.</a:t>
            </a:r>
          </a:p>
          <a:p>
            <a:pPr marL="0" indent="0">
              <a:buNone/>
            </a:pPr>
            <a:endParaRPr lang="he-IL" dirty="0"/>
          </a:p>
        </p:txBody>
      </p:sp>
      <p:pic>
        <p:nvPicPr>
          <p:cNvPr id="4" name="תמונה 3"/>
          <p:cNvPicPr>
            <a:picLocks noChangeAspect="1"/>
          </p:cNvPicPr>
          <p:nvPr/>
        </p:nvPicPr>
        <p:blipFill>
          <a:blip r:embed="rId2"/>
          <a:stretch>
            <a:fillRect/>
          </a:stretch>
        </p:blipFill>
        <p:spPr>
          <a:xfrm rot="21412959">
            <a:off x="-172277" y="3782290"/>
            <a:ext cx="5241709" cy="2935357"/>
          </a:xfrm>
          <a:prstGeom prst="rect">
            <a:avLst/>
          </a:prstGeom>
        </p:spPr>
      </p:pic>
    </p:spTree>
    <p:extLst>
      <p:ext uri="{BB962C8B-B14F-4D97-AF65-F5344CB8AC3E}">
        <p14:creationId xmlns:p14="http://schemas.microsoft.com/office/powerpoint/2010/main" val="1265304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a:t>באילו דברים נעסוק בעבודה?</a:t>
            </a:r>
          </a:p>
        </p:txBody>
      </p:sp>
      <p:sp>
        <p:nvSpPr>
          <p:cNvPr id="3" name="מציין מיקום תוכן 2"/>
          <p:cNvSpPr>
            <a:spLocks noGrp="1"/>
          </p:cNvSpPr>
          <p:nvPr>
            <p:ph idx="1"/>
          </p:nvPr>
        </p:nvSpPr>
        <p:spPr/>
        <p:txBody>
          <a:bodyPr/>
          <a:lstStyle/>
          <a:p>
            <a:pPr marL="0" indent="0">
              <a:buNone/>
            </a:pPr>
            <a:r>
              <a:rPr lang="he-IL" dirty="0"/>
              <a:t>בעבודתנו נסביר קטעים אחדים המופיעים בעמוד 11:</a:t>
            </a:r>
          </a:p>
          <a:p>
            <a:r>
              <a:rPr lang="he-IL" dirty="0"/>
              <a:t>חמישה תלמידים היו לרבן יוחנן בן זכאי – משנה</a:t>
            </a:r>
          </a:p>
          <a:p>
            <a:r>
              <a:rPr lang="he-IL" dirty="0"/>
              <a:t>סיני ועוקר הרים – גמרא (תלמוד)</a:t>
            </a:r>
          </a:p>
          <a:p>
            <a:r>
              <a:rPr lang="he-IL" dirty="0"/>
              <a:t>מאמרו של רבי </a:t>
            </a:r>
            <a:r>
              <a:rPr lang="he-IL" dirty="0" err="1"/>
              <a:t>נהוראי</a:t>
            </a:r>
            <a:r>
              <a:rPr lang="he-IL" dirty="0"/>
              <a:t> – משנה וקטע גמרא</a:t>
            </a:r>
          </a:p>
        </p:txBody>
      </p:sp>
    </p:spTree>
    <p:extLst>
      <p:ext uri="{BB962C8B-B14F-4D97-AF65-F5344CB8AC3E}">
        <p14:creationId xmlns:p14="http://schemas.microsoft.com/office/powerpoint/2010/main" val="3989354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315278" y="2687431"/>
            <a:ext cx="10515600" cy="5402263"/>
          </a:xfrm>
        </p:spPr>
        <p:txBody>
          <a:bodyPr/>
          <a:lstStyle/>
          <a:p>
            <a:pPr marL="0" indent="0">
              <a:buNone/>
            </a:pPr>
            <a:br>
              <a:rPr lang="en-US" dirty="0"/>
            </a:br>
            <a:r>
              <a:rPr lang="he-IL" b="1" dirty="0"/>
              <a:t>רבי </a:t>
            </a:r>
            <a:r>
              <a:rPr lang="he-IL" b="1" dirty="0" err="1"/>
              <a:t>נהוראי</a:t>
            </a:r>
            <a:r>
              <a:rPr lang="he-IL" b="1" dirty="0"/>
              <a:t> אומר: ״הוי גולה למקום תורה״ </a:t>
            </a:r>
            <a:r>
              <a:rPr lang="he-IL" dirty="0"/>
              <a:t>, </a:t>
            </a:r>
            <a:br>
              <a:rPr lang="en-US" dirty="0"/>
            </a:br>
            <a:r>
              <a:rPr lang="he-IL" dirty="0"/>
              <a:t>כלומר כדאי לחיות במקום של בתי מדרש וחכמים בתורה, </a:t>
            </a:r>
            <a:br>
              <a:rPr lang="en-US" dirty="0"/>
            </a:br>
            <a:r>
              <a:rPr lang="he-IL" dirty="0"/>
              <a:t>אפילו אם צריך לגלות כדי להגיע לשם, ואין להסתפק בלמידה</a:t>
            </a:r>
            <a:br>
              <a:rPr lang="en-US" dirty="0"/>
            </a:br>
            <a:r>
              <a:rPr lang="he-IL" dirty="0"/>
              <a:t>בין החברים או לסמוך על השכלה עצמית.</a:t>
            </a:r>
          </a:p>
          <a:p>
            <a:pPr marL="0" indent="0">
              <a:buNone/>
            </a:pPr>
            <a:r>
              <a:rPr lang="he-IL" dirty="0"/>
              <a:t>כדאי לעזוב את אזור הנוחות בשביל להגיע למקום בו מלמדים תורה, גם אם התנאים שם קשים.</a:t>
            </a:r>
          </a:p>
          <a:p>
            <a:endParaRPr lang="he-IL" dirty="0"/>
          </a:p>
        </p:txBody>
      </p:sp>
      <p:sp>
        <p:nvSpPr>
          <p:cNvPr id="2" name="TextBox 1"/>
          <p:cNvSpPr txBox="1"/>
          <p:nvPr/>
        </p:nvSpPr>
        <p:spPr>
          <a:xfrm>
            <a:off x="3886200" y="914400"/>
            <a:ext cx="6489700" cy="646331"/>
          </a:xfrm>
          <a:prstGeom prst="rect">
            <a:avLst/>
          </a:prstGeom>
          <a:noFill/>
        </p:spPr>
        <p:txBody>
          <a:bodyPr wrap="square" rtlCol="1">
            <a:spAutoFit/>
          </a:bodyPr>
          <a:lstStyle/>
          <a:p>
            <a:r>
              <a:rPr lang="he-IL" sz="3600" dirty="0">
                <a:cs typeface="+mj-cs"/>
              </a:rPr>
              <a:t>"הוי גולה למקום תורה"</a:t>
            </a:r>
          </a:p>
        </p:txBody>
      </p:sp>
      <p:pic>
        <p:nvPicPr>
          <p:cNvPr id="4" name="תמונה 3"/>
          <p:cNvPicPr>
            <a:picLocks noChangeAspect="1"/>
          </p:cNvPicPr>
          <p:nvPr/>
        </p:nvPicPr>
        <p:blipFill>
          <a:blip r:embed="rId2"/>
          <a:stretch>
            <a:fillRect/>
          </a:stretch>
        </p:blipFill>
        <p:spPr>
          <a:xfrm rot="21171215">
            <a:off x="547445" y="2024559"/>
            <a:ext cx="3709022" cy="2362686"/>
          </a:xfrm>
          <a:prstGeom prst="rect">
            <a:avLst/>
          </a:prstGeom>
        </p:spPr>
      </p:pic>
    </p:spTree>
    <p:extLst>
      <p:ext uri="{BB962C8B-B14F-4D97-AF65-F5344CB8AC3E}">
        <p14:creationId xmlns:p14="http://schemas.microsoft.com/office/powerpoint/2010/main" val="3255610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870200" y="2159000"/>
            <a:ext cx="8915400" cy="4737100"/>
          </a:xfrm>
        </p:spPr>
        <p:txBody>
          <a:bodyPr>
            <a:normAutofit/>
          </a:bodyPr>
          <a:lstStyle/>
          <a:p>
            <a:pPr marL="0" indent="0">
              <a:buNone/>
            </a:pPr>
            <a:br>
              <a:rPr lang="en-US" dirty="0"/>
            </a:br>
            <a:br>
              <a:rPr lang="en-US" dirty="0"/>
            </a:br>
            <a:r>
              <a:rPr lang="he-IL" dirty="0"/>
              <a:t>רבי </a:t>
            </a:r>
            <a:r>
              <a:rPr lang="he-IL" dirty="0" err="1"/>
              <a:t>נהוראי</a:t>
            </a:r>
            <a:r>
              <a:rPr lang="he-IL" dirty="0"/>
              <a:t> היה תנא ארץ ישראלי בדור הרביעי של תקופת התנאים (המחצית השנייה של המאה השנייה לספירה).</a:t>
            </a:r>
            <a:br>
              <a:rPr lang="en-US" dirty="0"/>
            </a:br>
            <a:r>
              <a:rPr lang="he-IL" dirty="0"/>
              <a:t>הוא היה מגדולי הדרשנים וחכמי האגדה.</a:t>
            </a:r>
          </a:p>
          <a:p>
            <a:pPr marL="0" indent="0">
              <a:buNone/>
            </a:pPr>
            <a:br>
              <a:rPr lang="en-US" dirty="0"/>
            </a:br>
            <a:r>
              <a:rPr lang="he-IL" dirty="0"/>
              <a:t>בתלמוד הבבלי במסכת שבת קמ"ז ע"ב, יש דיון בשאלה מיהו רבי </a:t>
            </a:r>
            <a:r>
              <a:rPr lang="he-IL" dirty="0" err="1"/>
              <a:t>נהוראי</a:t>
            </a:r>
            <a:r>
              <a:rPr lang="he-IL" dirty="0"/>
              <a:t>. </a:t>
            </a:r>
          </a:p>
          <a:p>
            <a:pPr marL="0" indent="0">
              <a:buNone/>
            </a:pPr>
            <a:r>
              <a:rPr lang="he-IL" dirty="0"/>
              <a:t>-יש דעה שזהו רבי נחמיה </a:t>
            </a:r>
            <a:br>
              <a:rPr lang="en-US" dirty="0"/>
            </a:br>
            <a:r>
              <a:rPr lang="he-IL" dirty="0"/>
              <a:t>-ודעה אחרת שזהו רבי אלעזר בן ערך</a:t>
            </a:r>
            <a:br>
              <a:rPr lang="en-US" dirty="0"/>
            </a:br>
            <a:r>
              <a:rPr lang="he-IL" dirty="0"/>
              <a:t>ושמו נקרא </a:t>
            </a:r>
            <a:r>
              <a:rPr lang="he-IL" dirty="0" err="1"/>
              <a:t>נהוראי</a:t>
            </a:r>
            <a:r>
              <a:rPr lang="he-IL" dirty="0"/>
              <a:t> כיוון שהוא מאיר עיני חכמים בהלכה, כלומר מראה להם דברים שלא ידעו.</a:t>
            </a:r>
          </a:p>
        </p:txBody>
      </p:sp>
      <p:sp>
        <p:nvSpPr>
          <p:cNvPr id="4" name="TextBox 3"/>
          <p:cNvSpPr txBox="1"/>
          <p:nvPr/>
        </p:nvSpPr>
        <p:spPr>
          <a:xfrm>
            <a:off x="2717800" y="927100"/>
            <a:ext cx="7493000" cy="646331"/>
          </a:xfrm>
          <a:prstGeom prst="rect">
            <a:avLst/>
          </a:prstGeom>
          <a:noFill/>
        </p:spPr>
        <p:txBody>
          <a:bodyPr wrap="square" rtlCol="1">
            <a:spAutoFit/>
          </a:bodyPr>
          <a:lstStyle/>
          <a:p>
            <a:r>
              <a:rPr lang="he-IL" sz="3600" dirty="0">
                <a:cs typeface="+mj-cs"/>
              </a:rPr>
              <a:t>מי היה רבי </a:t>
            </a:r>
            <a:r>
              <a:rPr lang="he-IL" sz="3600" dirty="0" err="1">
                <a:cs typeface="+mj-cs"/>
              </a:rPr>
              <a:t>נהוראי</a:t>
            </a:r>
            <a:r>
              <a:rPr lang="he-IL" sz="3600" dirty="0">
                <a:cs typeface="+mj-cs"/>
              </a:rPr>
              <a:t>?</a:t>
            </a:r>
          </a:p>
        </p:txBody>
      </p:sp>
      <p:pic>
        <p:nvPicPr>
          <p:cNvPr id="2" name="תמונה 1"/>
          <p:cNvPicPr>
            <a:picLocks noChangeAspect="1"/>
          </p:cNvPicPr>
          <p:nvPr/>
        </p:nvPicPr>
        <p:blipFill>
          <a:blip r:embed="rId2"/>
          <a:stretch>
            <a:fillRect/>
          </a:stretch>
        </p:blipFill>
        <p:spPr>
          <a:xfrm>
            <a:off x="110067" y="2159000"/>
            <a:ext cx="2760133" cy="2070100"/>
          </a:xfrm>
          <a:prstGeom prst="rect">
            <a:avLst/>
          </a:prstGeom>
        </p:spPr>
      </p:pic>
    </p:spTree>
    <p:extLst>
      <p:ext uri="{BB962C8B-B14F-4D97-AF65-F5344CB8AC3E}">
        <p14:creationId xmlns:p14="http://schemas.microsoft.com/office/powerpoint/2010/main" val="1484193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a:t>"חמישה תלמידים היו לרבן יוחנן בן זכאי" וכו'</a:t>
            </a:r>
          </a:p>
        </p:txBody>
      </p:sp>
      <p:sp>
        <p:nvSpPr>
          <p:cNvPr id="3" name="מציין מיקום תוכן 2"/>
          <p:cNvSpPr>
            <a:spLocks noGrp="1"/>
          </p:cNvSpPr>
          <p:nvPr>
            <p:ph idx="1"/>
          </p:nvPr>
        </p:nvSpPr>
        <p:spPr/>
        <p:txBody>
          <a:bodyPr/>
          <a:lstStyle/>
          <a:p>
            <a:pPr marL="0" indent="0">
              <a:buNone/>
            </a:pPr>
            <a:r>
              <a:rPr lang="he-IL" dirty="0"/>
              <a:t>משנה זו נמצאת במסכת אבות ב' ח', סדר נזיקין.</a:t>
            </a:r>
          </a:p>
          <a:p>
            <a:pPr marL="0" indent="0">
              <a:buNone/>
            </a:pPr>
            <a:r>
              <a:rPr lang="he-IL" dirty="0"/>
              <a:t>מסכת אבות ידועה גם בשם 'פרקי אבות'. זהו שמה של המסכת התשיעית בסדר נזיקין במשנה. בניגוד לשאר מסכתות המשנה העוסקות בדינים ובהלכות, עוסקת מסכת זו בענייני מוסר, מידות טובות ודרך ארץ.</a:t>
            </a:r>
          </a:p>
        </p:txBody>
      </p:sp>
    </p:spTree>
    <p:extLst>
      <p:ext uri="{BB962C8B-B14F-4D97-AF65-F5344CB8AC3E}">
        <p14:creationId xmlns:p14="http://schemas.microsoft.com/office/powerpoint/2010/main" val="1772938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a:t>מי היה רבן יוחנן בן זכאי?</a:t>
            </a:r>
          </a:p>
        </p:txBody>
      </p:sp>
      <p:sp>
        <p:nvSpPr>
          <p:cNvPr id="3" name="מציין מיקום תוכן 2"/>
          <p:cNvSpPr>
            <a:spLocks noGrp="1"/>
          </p:cNvSpPr>
          <p:nvPr>
            <p:ph idx="1"/>
          </p:nvPr>
        </p:nvSpPr>
        <p:spPr>
          <a:xfrm>
            <a:off x="1358900" y="2006673"/>
            <a:ext cx="9417882" cy="3975027"/>
          </a:xfrm>
        </p:spPr>
        <p:txBody>
          <a:bodyPr>
            <a:normAutofit/>
          </a:bodyPr>
          <a:lstStyle/>
          <a:p>
            <a:pPr marL="0" indent="0">
              <a:buNone/>
            </a:pPr>
            <a:br>
              <a:rPr lang="en-US" dirty="0"/>
            </a:br>
            <a:r>
              <a:rPr lang="he-IL" dirty="0"/>
              <a:t>רבן יוחנן בן זכאי חי 120 שנה, בערך בין השנים 30 לפנה"ס - 90 לספירה והיה תלמידו של הלל הזקן . </a:t>
            </a:r>
          </a:p>
          <a:p>
            <a:pPr marL="0" indent="0">
              <a:buNone/>
            </a:pPr>
            <a:r>
              <a:rPr lang="he-IL" dirty="0"/>
              <a:t>הוא היה מגדולי התנאים, ומנהיג חשוב בתקופת חורבן בית שני והמרד הגדול.</a:t>
            </a:r>
          </a:p>
          <a:p>
            <a:pPr marL="0" indent="0">
              <a:buNone/>
            </a:pPr>
            <a:r>
              <a:rPr lang="he-IL" dirty="0"/>
              <a:t>נחשב לדמות המרכזית שפעלה לשיקום היהדות לאחר החורבן. </a:t>
            </a:r>
          </a:p>
          <a:p>
            <a:pPr marL="0" indent="0">
              <a:buNone/>
            </a:pPr>
            <a:r>
              <a:rPr lang="he-IL" dirty="0"/>
              <a:t>התואר רבן ניתן לו משום שכיהן תקופה מסוימת כנשיא הסנהדרין, על אף שלא השתייך למשפחת נשיאי בית הלל הזקן. </a:t>
            </a:r>
          </a:p>
        </p:txBody>
      </p:sp>
      <p:pic>
        <p:nvPicPr>
          <p:cNvPr id="5" name="תמונה 4"/>
          <p:cNvPicPr>
            <a:picLocks noChangeAspect="1"/>
          </p:cNvPicPr>
          <p:nvPr/>
        </p:nvPicPr>
        <p:blipFill>
          <a:blip r:embed="rId2"/>
          <a:stretch>
            <a:fillRect/>
          </a:stretch>
        </p:blipFill>
        <p:spPr>
          <a:xfrm>
            <a:off x="-449102" y="4538035"/>
            <a:ext cx="4239438" cy="2319965"/>
          </a:xfrm>
          <a:prstGeom prst="rect">
            <a:avLst/>
          </a:prstGeom>
        </p:spPr>
      </p:pic>
    </p:spTree>
    <p:extLst>
      <p:ext uri="{BB962C8B-B14F-4D97-AF65-F5344CB8AC3E}">
        <p14:creationId xmlns:p14="http://schemas.microsoft.com/office/powerpoint/2010/main" val="484255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a:r>
              <a:rPr lang="he-IL" dirty="0"/>
              <a:t>מי היו חמשת תלמידיו של רבן יוחנן בן זכאי, ומה היה אומר עליהם?</a:t>
            </a:r>
          </a:p>
        </p:txBody>
      </p:sp>
      <p:sp>
        <p:nvSpPr>
          <p:cNvPr id="3" name="מציין מיקום תוכן 2"/>
          <p:cNvSpPr>
            <a:spLocks noGrp="1"/>
          </p:cNvSpPr>
          <p:nvPr>
            <p:ph idx="1"/>
          </p:nvPr>
        </p:nvSpPr>
        <p:spPr>
          <a:xfrm>
            <a:off x="908921" y="2565399"/>
            <a:ext cx="10515600" cy="3116263"/>
          </a:xfrm>
        </p:spPr>
        <p:txBody>
          <a:bodyPr>
            <a:normAutofit/>
          </a:bodyPr>
          <a:lstStyle/>
          <a:p>
            <a:pPr marL="0" indent="0">
              <a:lnSpc>
                <a:spcPct val="150000"/>
              </a:lnSpc>
              <a:buNone/>
            </a:pPr>
            <a:r>
              <a:rPr lang="he-IL" dirty="0"/>
              <a:t>-רבי אליעזר בן </a:t>
            </a:r>
            <a:r>
              <a:rPr lang="he-IL" dirty="0" err="1"/>
              <a:t>הורקנוס</a:t>
            </a:r>
            <a:r>
              <a:rPr lang="he-IL" dirty="0"/>
              <a:t>- "בור סוד שאינו מאבד טיפה"</a:t>
            </a:r>
            <a:br>
              <a:rPr lang="en-US" dirty="0"/>
            </a:br>
            <a:r>
              <a:rPr lang="he-IL" dirty="0"/>
              <a:t>-רבי יהושע בן חנניה- "אשרי יולדתו" </a:t>
            </a:r>
            <a:br>
              <a:rPr lang="en-US" dirty="0"/>
            </a:br>
            <a:r>
              <a:rPr lang="he-IL" dirty="0"/>
              <a:t>-רבי יוסי הכהן- "חסיד"</a:t>
            </a:r>
            <a:br>
              <a:rPr lang="en-US" dirty="0"/>
            </a:br>
            <a:r>
              <a:rPr lang="he-IL" dirty="0"/>
              <a:t>-רבי שמעון בן נתנאל- "ירא חטא"</a:t>
            </a:r>
            <a:br>
              <a:rPr lang="en-US" dirty="0"/>
            </a:br>
            <a:r>
              <a:rPr lang="he-IL" dirty="0"/>
              <a:t>-רבי אלעזר בן ערך- "כמעיין המתגבר" </a:t>
            </a:r>
          </a:p>
        </p:txBody>
      </p:sp>
      <p:pic>
        <p:nvPicPr>
          <p:cNvPr id="4" name="תמונה 3"/>
          <p:cNvPicPr>
            <a:picLocks noChangeAspect="1"/>
          </p:cNvPicPr>
          <p:nvPr/>
        </p:nvPicPr>
        <p:blipFill>
          <a:blip r:embed="rId2"/>
          <a:stretch>
            <a:fillRect/>
          </a:stretch>
        </p:blipFill>
        <p:spPr>
          <a:xfrm>
            <a:off x="680321" y="3446222"/>
            <a:ext cx="3844925" cy="2752966"/>
          </a:xfrm>
          <a:prstGeom prst="rect">
            <a:avLst/>
          </a:prstGeom>
        </p:spPr>
      </p:pic>
    </p:spTree>
    <p:extLst>
      <p:ext uri="{BB962C8B-B14F-4D97-AF65-F5344CB8AC3E}">
        <p14:creationId xmlns:p14="http://schemas.microsoft.com/office/powerpoint/2010/main" val="367450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a:t>רבי אליעזר בן </a:t>
            </a:r>
            <a:r>
              <a:rPr lang="he-IL" dirty="0" err="1"/>
              <a:t>הורקנוס</a:t>
            </a:r>
            <a:endParaRPr lang="he-IL" dirty="0"/>
          </a:p>
        </p:txBody>
      </p:sp>
      <p:sp>
        <p:nvSpPr>
          <p:cNvPr id="3" name="מציין מיקום תוכן 2"/>
          <p:cNvSpPr>
            <a:spLocks noGrp="1"/>
          </p:cNvSpPr>
          <p:nvPr>
            <p:ph idx="1"/>
          </p:nvPr>
        </p:nvSpPr>
        <p:spPr>
          <a:xfrm>
            <a:off x="985121" y="2501973"/>
            <a:ext cx="9613861" cy="3599316"/>
          </a:xfrm>
        </p:spPr>
        <p:txBody>
          <a:bodyPr/>
          <a:lstStyle/>
          <a:p>
            <a:pPr marL="0" indent="0">
              <a:buNone/>
            </a:pPr>
            <a:r>
              <a:rPr lang="he-IL" dirty="0"/>
              <a:t>"בור סוד (=בור מים </a:t>
            </a:r>
            <a:r>
              <a:rPr lang="he-IL" dirty="0" err="1"/>
              <a:t>מסוייד</a:t>
            </a:r>
            <a:r>
              <a:rPr lang="he-IL" dirty="0"/>
              <a:t> בסיד) שאינו מאבד טיפה" = תלמיד חכם שכל חוכמתו נשמרת, כלומר אינו שוכח דבר ממה שלמד ויכול להעביר את זה הלאה.</a:t>
            </a:r>
            <a:br>
              <a:rPr lang="en-US" dirty="0"/>
            </a:br>
            <a:br>
              <a:rPr lang="en-US" dirty="0"/>
            </a:br>
            <a:r>
              <a:rPr lang="he-IL" dirty="0"/>
              <a:t>היה מגדולי התנאים בדור השני, בתקופת חורבן בית שני ולאחריו.</a:t>
            </a:r>
          </a:p>
          <a:p>
            <a:endParaRPr lang="he-IL" dirty="0"/>
          </a:p>
        </p:txBody>
      </p:sp>
      <p:pic>
        <p:nvPicPr>
          <p:cNvPr id="4" name="תמונה 3"/>
          <p:cNvPicPr>
            <a:picLocks noChangeAspect="1"/>
          </p:cNvPicPr>
          <p:nvPr/>
        </p:nvPicPr>
        <p:blipFill>
          <a:blip r:embed="rId2"/>
          <a:stretch>
            <a:fillRect/>
          </a:stretch>
        </p:blipFill>
        <p:spPr>
          <a:xfrm rot="21119797">
            <a:off x="554193" y="4329497"/>
            <a:ext cx="3611791" cy="2022603"/>
          </a:xfrm>
          <a:prstGeom prst="rect">
            <a:avLst/>
          </a:prstGeom>
        </p:spPr>
      </p:pic>
      <p:pic>
        <p:nvPicPr>
          <p:cNvPr id="5" name="תמונה 4"/>
          <p:cNvPicPr>
            <a:picLocks noChangeAspect="1"/>
          </p:cNvPicPr>
          <p:nvPr/>
        </p:nvPicPr>
        <p:blipFill>
          <a:blip r:embed="rId3"/>
          <a:stretch>
            <a:fillRect/>
          </a:stretch>
        </p:blipFill>
        <p:spPr>
          <a:xfrm>
            <a:off x="8336815" y="3966612"/>
            <a:ext cx="3855185" cy="2891388"/>
          </a:xfrm>
          <a:prstGeom prst="rect">
            <a:avLst/>
          </a:prstGeom>
        </p:spPr>
      </p:pic>
    </p:spTree>
    <p:extLst>
      <p:ext uri="{BB962C8B-B14F-4D97-AF65-F5344CB8AC3E}">
        <p14:creationId xmlns:p14="http://schemas.microsoft.com/office/powerpoint/2010/main" val="695993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896221" y="2438473"/>
            <a:ext cx="9613861" cy="3599316"/>
          </a:xfrm>
        </p:spPr>
        <p:txBody>
          <a:bodyPr/>
          <a:lstStyle/>
          <a:p>
            <a:pPr marL="0" indent="0">
              <a:buNone/>
            </a:pPr>
            <a:r>
              <a:rPr lang="he-IL" dirty="0"/>
              <a:t>"אשרי יולדתו" = אמו הייתה מאושרת שהוא נולד ושיש לה בן כמוהו.</a:t>
            </a:r>
          </a:p>
          <a:p>
            <a:pPr marL="0" indent="0">
              <a:buNone/>
            </a:pPr>
            <a:r>
              <a:rPr lang="he-IL" dirty="0"/>
              <a:t>רבי יהושע הוא דור שני לתנאים, ראש ישיבה בפקיעין שבגליל. הוא היה בר פלוגתא של רבי אליעזר</a:t>
            </a:r>
          </a:p>
          <a:p>
            <a:pPr marL="0" indent="0">
              <a:buNone/>
            </a:pPr>
            <a:r>
              <a:rPr lang="he-IL" dirty="0"/>
              <a:t>ותלמידו הגדול היה רבי עקיבא. </a:t>
            </a:r>
          </a:p>
          <a:p>
            <a:pPr marL="0" indent="0">
              <a:buNone/>
            </a:pPr>
            <a:r>
              <a:rPr lang="he-IL" dirty="0"/>
              <a:t>התלמוד הבבלי מספר שהוא התפרנס </a:t>
            </a:r>
          </a:p>
          <a:p>
            <a:pPr marL="0" indent="0">
              <a:buNone/>
            </a:pPr>
            <a:r>
              <a:rPr lang="he-IL" dirty="0"/>
              <a:t>מייצור ומכירת פחמים.</a:t>
            </a:r>
          </a:p>
          <a:p>
            <a:pPr marL="0" indent="0">
              <a:buNone/>
            </a:pPr>
            <a:endParaRPr lang="he-IL" dirty="0"/>
          </a:p>
          <a:p>
            <a:pPr marL="0" indent="0">
              <a:buNone/>
            </a:pPr>
            <a:endParaRPr lang="he-IL" dirty="0"/>
          </a:p>
        </p:txBody>
      </p:sp>
      <p:sp>
        <p:nvSpPr>
          <p:cNvPr id="4" name="TextBox 3"/>
          <p:cNvSpPr txBox="1"/>
          <p:nvPr/>
        </p:nvSpPr>
        <p:spPr>
          <a:xfrm>
            <a:off x="1531182" y="876300"/>
            <a:ext cx="8763000" cy="646331"/>
          </a:xfrm>
          <a:prstGeom prst="rect">
            <a:avLst/>
          </a:prstGeom>
          <a:noFill/>
        </p:spPr>
        <p:txBody>
          <a:bodyPr wrap="square" rtlCol="1">
            <a:spAutoFit/>
          </a:bodyPr>
          <a:lstStyle/>
          <a:p>
            <a:r>
              <a:rPr lang="he-IL" sz="3600" dirty="0">
                <a:cs typeface="+mj-cs"/>
              </a:rPr>
              <a:t>רבי יהושע בן חנניה</a:t>
            </a:r>
          </a:p>
        </p:txBody>
      </p:sp>
      <p:pic>
        <p:nvPicPr>
          <p:cNvPr id="2" name="תמונה 1"/>
          <p:cNvPicPr>
            <a:picLocks noChangeAspect="1"/>
          </p:cNvPicPr>
          <p:nvPr/>
        </p:nvPicPr>
        <p:blipFill>
          <a:blip r:embed="rId2"/>
          <a:stretch>
            <a:fillRect/>
          </a:stretch>
        </p:blipFill>
        <p:spPr>
          <a:xfrm>
            <a:off x="448904" y="3537607"/>
            <a:ext cx="4934257" cy="3416024"/>
          </a:xfrm>
          <a:prstGeom prst="rect">
            <a:avLst/>
          </a:prstGeom>
        </p:spPr>
      </p:pic>
    </p:spTree>
    <p:extLst>
      <p:ext uri="{BB962C8B-B14F-4D97-AF65-F5344CB8AC3E}">
        <p14:creationId xmlns:p14="http://schemas.microsoft.com/office/powerpoint/2010/main" val="2643347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934321" y="2552773"/>
            <a:ext cx="9613861" cy="3599316"/>
          </a:xfrm>
        </p:spPr>
        <p:txBody>
          <a:bodyPr/>
          <a:lstStyle/>
          <a:p>
            <a:pPr marL="0" indent="0">
              <a:buNone/>
            </a:pPr>
            <a:r>
              <a:rPr lang="he-IL" dirty="0"/>
              <a:t>"חסיד" = מי שמקפיד בין אדם לחברו, בין אדם למקום (הקב"ה), מקפיד בענייני נזיקין.</a:t>
            </a:r>
          </a:p>
          <a:p>
            <a:pPr marL="0" indent="0">
              <a:buNone/>
            </a:pPr>
            <a:r>
              <a:rPr lang="he-IL" dirty="0"/>
              <a:t>היה תנא שחי בתקופת המאה הראשונה לספירה, בן הדור השני של התנאים.</a:t>
            </a:r>
          </a:p>
        </p:txBody>
      </p:sp>
      <p:sp>
        <p:nvSpPr>
          <p:cNvPr id="4" name="TextBox 3"/>
          <p:cNvSpPr txBox="1"/>
          <p:nvPr/>
        </p:nvSpPr>
        <p:spPr>
          <a:xfrm>
            <a:off x="3690182" y="927100"/>
            <a:ext cx="6604000" cy="646331"/>
          </a:xfrm>
          <a:prstGeom prst="rect">
            <a:avLst/>
          </a:prstGeom>
          <a:noFill/>
        </p:spPr>
        <p:txBody>
          <a:bodyPr wrap="square" rtlCol="1">
            <a:spAutoFit/>
          </a:bodyPr>
          <a:lstStyle/>
          <a:p>
            <a:r>
              <a:rPr lang="he-IL" sz="3600" dirty="0">
                <a:cs typeface="+mj-cs"/>
              </a:rPr>
              <a:t>רבי יוסי הכהן</a:t>
            </a:r>
          </a:p>
        </p:txBody>
      </p:sp>
      <p:pic>
        <p:nvPicPr>
          <p:cNvPr id="2" name="תמונה 1"/>
          <p:cNvPicPr>
            <a:picLocks noChangeAspect="1"/>
          </p:cNvPicPr>
          <p:nvPr/>
        </p:nvPicPr>
        <p:blipFill>
          <a:blip r:embed="rId2"/>
          <a:stretch>
            <a:fillRect/>
          </a:stretch>
        </p:blipFill>
        <p:spPr>
          <a:xfrm>
            <a:off x="218767" y="4182517"/>
            <a:ext cx="2834149" cy="2479880"/>
          </a:xfrm>
          <a:prstGeom prst="rect">
            <a:avLst/>
          </a:prstGeom>
        </p:spPr>
      </p:pic>
    </p:spTree>
    <p:extLst>
      <p:ext uri="{BB962C8B-B14F-4D97-AF65-F5344CB8AC3E}">
        <p14:creationId xmlns:p14="http://schemas.microsoft.com/office/powerpoint/2010/main" val="131912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558800" y="2514599"/>
            <a:ext cx="10515600" cy="4030663"/>
          </a:xfrm>
        </p:spPr>
        <p:txBody>
          <a:bodyPr/>
          <a:lstStyle/>
          <a:p>
            <a:pPr marL="0" indent="0">
              <a:buNone/>
            </a:pPr>
            <a:r>
              <a:rPr lang="he-IL" dirty="0"/>
              <a:t>"ירא חטא" = מפחד מחטא, לא חוטא.</a:t>
            </a:r>
          </a:p>
          <a:p>
            <a:pPr marL="0" indent="0">
              <a:buNone/>
            </a:pPr>
            <a:br>
              <a:rPr lang="en-US" dirty="0"/>
            </a:br>
            <a:r>
              <a:rPr lang="he-IL" dirty="0"/>
              <a:t>היה תנא בדור השני, תלמידו של רבן יוחנן בן זכאי, שכינה אותו ירא חטא. היה כהן ונשא לאישה את בתו של רבן גמליאל הזקן.</a:t>
            </a:r>
          </a:p>
        </p:txBody>
      </p:sp>
      <p:sp>
        <p:nvSpPr>
          <p:cNvPr id="4" name="TextBox 3"/>
          <p:cNvSpPr txBox="1"/>
          <p:nvPr/>
        </p:nvSpPr>
        <p:spPr>
          <a:xfrm>
            <a:off x="3302000" y="901700"/>
            <a:ext cx="6819900" cy="646331"/>
          </a:xfrm>
          <a:prstGeom prst="rect">
            <a:avLst/>
          </a:prstGeom>
          <a:noFill/>
        </p:spPr>
        <p:txBody>
          <a:bodyPr wrap="square" rtlCol="1">
            <a:spAutoFit/>
          </a:bodyPr>
          <a:lstStyle/>
          <a:p>
            <a:r>
              <a:rPr lang="he-IL" sz="3600" dirty="0">
                <a:cs typeface="+mj-cs"/>
              </a:rPr>
              <a:t>רבי שמעון בן נתנאל </a:t>
            </a:r>
          </a:p>
        </p:txBody>
      </p:sp>
      <p:pic>
        <p:nvPicPr>
          <p:cNvPr id="2" name="תמונה 1"/>
          <p:cNvPicPr>
            <a:picLocks noChangeAspect="1"/>
          </p:cNvPicPr>
          <p:nvPr/>
        </p:nvPicPr>
        <p:blipFill>
          <a:blip r:embed="rId2"/>
          <a:stretch>
            <a:fillRect/>
          </a:stretch>
        </p:blipFill>
        <p:spPr>
          <a:xfrm>
            <a:off x="0" y="3900874"/>
            <a:ext cx="4742069" cy="3314160"/>
          </a:xfrm>
          <a:prstGeom prst="rect">
            <a:avLst/>
          </a:prstGeom>
        </p:spPr>
      </p:pic>
    </p:spTree>
    <p:extLst>
      <p:ext uri="{BB962C8B-B14F-4D97-AF65-F5344CB8AC3E}">
        <p14:creationId xmlns:p14="http://schemas.microsoft.com/office/powerpoint/2010/main" val="1770478115"/>
      </p:ext>
    </p:extLst>
  </p:cSld>
  <p:clrMapOvr>
    <a:masterClrMapping/>
  </p:clrMapOvr>
</p:sld>
</file>

<file path=ppt/theme/theme1.xml><?xml version="1.0" encoding="utf-8"?>
<a:theme xmlns:a="http://schemas.openxmlformats.org/drawingml/2006/main" name="ברלין">
  <a:themeElements>
    <a:clrScheme name="ברלין">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ברלין">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ברלין">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TM04033917[[fn=ברלין]]</Template>
  <TotalTime>13263</TotalTime>
  <Words>668</Words>
  <Application>Microsoft Office PowerPoint</Application>
  <PresentationFormat>מסך רחב</PresentationFormat>
  <Paragraphs>73</Paragraphs>
  <Slides>21</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21</vt:i4>
      </vt:variant>
    </vt:vector>
  </HeadingPairs>
  <TitlesOfParts>
    <vt:vector size="26" baseType="lpstr">
      <vt:lpstr>Arial</vt:lpstr>
      <vt:lpstr>Times New Roman</vt:lpstr>
      <vt:lpstr>Trebuchet MS</vt:lpstr>
      <vt:lpstr>Vivaldi</vt:lpstr>
      <vt:lpstr>ברלין</vt:lpstr>
      <vt:lpstr>עבודה בתלמוד</vt:lpstr>
      <vt:lpstr>באילו דברים נעסוק בעבודה?</vt:lpstr>
      <vt:lpstr>"חמישה תלמידים היו לרבן יוחנן בן זכאי" וכו'</vt:lpstr>
      <vt:lpstr>מי היה רבן יוחנן בן זכאי?</vt:lpstr>
      <vt:lpstr>מי היו חמשת תלמידיו של רבן יוחנן בן זכאי, ומה היה אומר עליהם?</vt:lpstr>
      <vt:lpstr>רבי אליעזר בן הורקנוס</vt:lpstr>
      <vt:lpstr>מצגת של PowerPoint‏</vt:lpstr>
      <vt:lpstr>מצגת של PowerPoint‏</vt:lpstr>
      <vt:lpstr>מצגת של PowerPoint‏</vt:lpstr>
      <vt:lpstr>מצגת של PowerPoint‏</vt:lpstr>
      <vt:lpstr>סיני ועוקר הרים</vt:lpstr>
      <vt:lpstr>מהו סיני ומהו עוקר הרים?</vt:lpstr>
      <vt:lpstr>אז מיהו רב יוסף??</vt:lpstr>
      <vt:lpstr>ומיהו רבה??</vt:lpstr>
      <vt:lpstr>מצגת של PowerPoint‏</vt:lpstr>
      <vt:lpstr>שלחו את השאלה לחכמי ארץ ישראל- איזה מהם קודם להתמנות לראש הישיבה? סיני או עוקר הרים? </vt:lpstr>
      <vt:lpstr>מצגת של PowerPoint‏</vt:lpstr>
      <vt:lpstr>"נחמני, פתח ואימא" </vt:lpstr>
      <vt:lpstr>מאמרו של רבי נהוראי</vt:lpstr>
      <vt:lpstr>מצגת של PowerPoint‏</vt:lpstr>
      <vt:lpstr>מצגת של PowerPoint‏</vt:lpstr>
    </vt:vector>
  </TitlesOfParts>
  <Company>Yaron'S Team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עבודה בתלמוד</dc:title>
  <dc:creator>Windows User</dc:creator>
  <cp:lastModifiedBy>Avraham</cp:lastModifiedBy>
  <cp:revision>60</cp:revision>
  <dcterms:created xsi:type="dcterms:W3CDTF">2017-11-22T17:58:14Z</dcterms:created>
  <dcterms:modified xsi:type="dcterms:W3CDTF">2018-03-19T07:09:52Z</dcterms:modified>
</cp:coreProperties>
</file>