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59" r:id="rId5"/>
    <p:sldId id="261" r:id="rId6"/>
    <p:sldId id="266" r:id="rId7"/>
    <p:sldId id="262" r:id="rId8"/>
    <p:sldId id="269" r:id="rId9"/>
    <p:sldId id="268" r:id="rId10"/>
    <p:sldId id="263" r:id="rId11"/>
    <p:sldId id="264" r:id="rId12"/>
    <p:sldId id="265" r:id="rId13"/>
    <p:sldId id="25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>
        <p:scale>
          <a:sx n="46" d="100"/>
          <a:sy n="46" d="100"/>
        </p:scale>
        <p:origin x="-122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AE7D-27D0-4A13-BF30-71D37C6E1E0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53F9-09AF-4130-928E-D1C995868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AE7D-27D0-4A13-BF30-71D37C6E1E0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53F9-09AF-4130-928E-D1C995868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AE7D-27D0-4A13-BF30-71D37C6E1E0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53F9-09AF-4130-928E-D1C995868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AE7D-27D0-4A13-BF30-71D37C6E1E0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53F9-09AF-4130-928E-D1C995868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AE7D-27D0-4A13-BF30-71D37C6E1E0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53F9-09AF-4130-928E-D1C995868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AE7D-27D0-4A13-BF30-71D37C6E1E0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53F9-09AF-4130-928E-D1C995868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AE7D-27D0-4A13-BF30-71D37C6E1E0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53F9-09AF-4130-928E-D1C995868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AE7D-27D0-4A13-BF30-71D37C6E1E0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53F9-09AF-4130-928E-D1C995868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AE7D-27D0-4A13-BF30-71D37C6E1E0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53F9-09AF-4130-928E-D1C995868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AE7D-27D0-4A13-BF30-71D37C6E1E0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53F9-09AF-4130-928E-D1C995868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AE7D-27D0-4A13-BF30-71D37C6E1E0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53F9-09AF-4130-928E-D1C995868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1AE7D-27D0-4A13-BF30-71D37C6E1E0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253F9-09AF-4130-928E-D1C995868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he-IL" sz="2800" dirty="0" smtClean="0"/>
              <a:t> </a:t>
            </a:r>
            <a:r>
              <a:rPr lang="he-IL" sz="2800" dirty="0" err="1" smtClean="0"/>
              <a:t>האשה</a:t>
            </a:r>
            <a:r>
              <a:rPr lang="he-IL" sz="2800" dirty="0" smtClean="0"/>
              <a:t> נקנית           פרק ראשון            </a:t>
            </a:r>
            <a:r>
              <a:rPr lang="he-IL" sz="2800" dirty="0" err="1" smtClean="0"/>
              <a:t>קדושין</a:t>
            </a:r>
            <a:r>
              <a:rPr lang="he-IL" sz="2800" dirty="0" smtClean="0"/>
              <a:t>            </a:t>
            </a:r>
            <a:r>
              <a:rPr lang="he-IL" sz="2800" dirty="0" err="1" smtClean="0"/>
              <a:t>כט</a:t>
            </a:r>
            <a:r>
              <a:rPr lang="he-IL" sz="2800" dirty="0" smtClean="0"/>
              <a:t>   ע"א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4572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 smtClean="0"/>
              <a:t>שם פרק                          מספר פרק                    מסכת                      דף       עמוד</a:t>
            </a:r>
            <a:endParaRPr lang="en-US" dirty="0"/>
          </a:p>
        </p:txBody>
      </p:sp>
      <p:cxnSp>
        <p:nvCxnSpPr>
          <p:cNvPr id="7" name="מחבר חץ ישר 6"/>
          <p:cNvCxnSpPr/>
          <p:nvPr/>
        </p:nvCxnSpPr>
        <p:spPr>
          <a:xfrm>
            <a:off x="7924800" y="762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מחבר חץ ישר 7"/>
          <p:cNvCxnSpPr/>
          <p:nvPr/>
        </p:nvCxnSpPr>
        <p:spPr>
          <a:xfrm>
            <a:off x="3352800" y="762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/>
          <p:nvPr/>
        </p:nvCxnSpPr>
        <p:spPr>
          <a:xfrm>
            <a:off x="5257800" y="762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/>
          <p:nvPr/>
        </p:nvCxnSpPr>
        <p:spPr>
          <a:xfrm>
            <a:off x="1600200" y="762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/>
          <p:nvPr/>
        </p:nvCxnSpPr>
        <p:spPr>
          <a:xfrm>
            <a:off x="838200" y="762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71600" y="3124200"/>
            <a:ext cx="7162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000" b="1" dirty="0" smtClean="0">
                <a:latin typeface="FrankRuehl" pitchFamily="34" charset="-79"/>
                <a:cs typeface="FrankRuehl" pitchFamily="34" charset="-79"/>
              </a:rPr>
              <a:t>מַסֶּכֶת </a:t>
            </a:r>
            <a:r>
              <a:rPr lang="he-IL" sz="2000" b="1" dirty="0" err="1" smtClean="0">
                <a:latin typeface="FrankRuehl" pitchFamily="34" charset="-79"/>
                <a:cs typeface="FrankRuehl" pitchFamily="34" charset="-79"/>
              </a:rPr>
              <a:t>קִדּוּ</a:t>
            </a:r>
            <a:r>
              <a:rPr lang="he-IL" sz="2000" b="1" dirty="0" smtClean="0">
                <a:latin typeface="FrankRuehl" pitchFamily="34" charset="-79"/>
                <a:cs typeface="FrankRuehl" pitchFamily="34" charset="-79"/>
              </a:rPr>
              <a:t>שִׁין-</a:t>
            </a:r>
            <a:r>
              <a:rPr lang="he-IL" sz="2000" dirty="0" smtClean="0">
                <a:latin typeface="FrankRuehl" pitchFamily="34" charset="-79"/>
                <a:cs typeface="FrankRuehl" pitchFamily="34" charset="-79"/>
              </a:rPr>
              <a:t> היא המסכת האחרונה בסדר נשים, במשנה ובתלמוד. עוסקת בדיני פעולת הקידושין(אירוסין בימי חז"ל שהיה להם תוקף משפטי) - המעשה שעל ידו מתקשרת אישה לבעלה, ונעשית "אשת איש". על-פי התורה, הקידושין הם "</a:t>
            </a:r>
            <a:r>
              <a:rPr lang="he-IL" sz="2000" dirty="0" err="1" smtClean="0">
                <a:latin typeface="FrankRuehl" pitchFamily="34" charset="-79"/>
                <a:cs typeface="FrankRuehl" pitchFamily="34" charset="-79"/>
              </a:rPr>
              <a:t>קנין</a:t>
            </a:r>
            <a:r>
              <a:rPr lang="he-IL" sz="2000" dirty="0" smtClean="0">
                <a:latin typeface="FrankRuehl" pitchFamily="34" charset="-79"/>
                <a:cs typeface="FrankRuehl" pitchFamily="34" charset="-79"/>
              </a:rPr>
              <a:t>" של הבעל באשתו, והמילים הראשונות בהן פותחת המסכת הן: "</a:t>
            </a:r>
            <a:r>
              <a:rPr lang="he-IL" sz="2000" dirty="0" err="1" smtClean="0">
                <a:latin typeface="FrankRuehl" pitchFamily="34" charset="-79"/>
                <a:cs typeface="FrankRuehl" pitchFamily="34" charset="-79"/>
              </a:rPr>
              <a:t>האשה</a:t>
            </a:r>
            <a:r>
              <a:rPr lang="he-IL" sz="2000" dirty="0" smtClean="0">
                <a:latin typeface="FrankRuehl" pitchFamily="34" charset="-79"/>
                <a:cs typeface="FrankRuehl" pitchFamily="34" charset="-79"/>
              </a:rPr>
              <a:t> נקנית בשלוש דרכים...".</a:t>
            </a:r>
            <a:endParaRPr lang="en-US" sz="2000" dirty="0" smtClean="0">
              <a:latin typeface="FrankRuehl" pitchFamily="34" charset="-79"/>
              <a:cs typeface="FrankRuehl" pitchFamily="34" charset="-79"/>
            </a:endParaRPr>
          </a:p>
          <a:p>
            <a:pPr algn="r" rtl="1"/>
            <a:endParaRPr lang="he-IL" sz="2000" dirty="0" smtClean="0">
              <a:latin typeface="FrankRuehl" pitchFamily="34" charset="-79"/>
              <a:cs typeface="FrankRuehl" pitchFamily="34" charset="-79"/>
            </a:endParaRPr>
          </a:p>
          <a:p>
            <a:pPr algn="r" rtl="1"/>
            <a:r>
              <a:rPr lang="he-IL" sz="2000" dirty="0" smtClean="0">
                <a:latin typeface="FrankRuehl" pitchFamily="34" charset="-79"/>
                <a:cs typeface="FrankRuehl" pitchFamily="34" charset="-79"/>
              </a:rPr>
              <a:t>סדר: נשים- עוסק בנישואין, גירושין, דיני משפחה, ומעמד האישה.</a:t>
            </a:r>
            <a:endParaRPr lang="en-US" sz="2000" dirty="0">
              <a:latin typeface="FrankRuehl" pitchFamily="34" charset="-79"/>
              <a:cs typeface="FrankRuehl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828800" y="152400"/>
            <a:ext cx="57150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 smtClean="0">
                <a:latin typeface="Guttman Stam" pitchFamily="2" charset="-79"/>
                <a:cs typeface="Guttman Stam" pitchFamily="2" charset="-79"/>
              </a:rPr>
              <a:t>האב חייב בבנו למולו ולפדותו וללמדו תורה ולהשיאו 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אשה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 וללמדו אומנות וי"א 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(=ויש אומרים) אף 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להשיטו במים</a:t>
            </a:r>
          </a:p>
          <a:p>
            <a:pPr algn="ctr"/>
            <a:r>
              <a:rPr lang="he-IL" sz="2400" dirty="0" smtClean="0">
                <a:solidFill>
                  <a:schemeClr val="accent1">
                    <a:lumMod val="75000"/>
                  </a:schemeClr>
                </a:solidFill>
                <a:latin typeface="FrankRuehl" pitchFamily="34" charset="-79"/>
                <a:cs typeface="FrankRuehl" pitchFamily="34" charset="-79"/>
              </a:rPr>
              <a:t>מצוות שהאב חייב לעשות לבנו:</a:t>
            </a:r>
            <a:endParaRPr lang="he-IL" sz="2800" dirty="0" smtClean="0">
              <a:solidFill>
                <a:schemeClr val="accent1">
                  <a:lumMod val="75000"/>
                </a:schemeClr>
              </a:solidFill>
              <a:latin typeface="FrankRuehl" pitchFamily="34" charset="-79"/>
              <a:cs typeface="FrankRuehl" pitchFamily="34" charset="-79"/>
            </a:endParaRPr>
          </a:p>
          <a:p>
            <a:pPr algn="ctr"/>
            <a:r>
              <a:rPr lang="he-IL" sz="2400" dirty="0" smtClean="0">
                <a:latin typeface="FrankRuehl" pitchFamily="34" charset="-79"/>
                <a:cs typeface="FrankRuehl" pitchFamily="34" charset="-79"/>
              </a:rPr>
              <a:t>*ברית מילה</a:t>
            </a:r>
          </a:p>
          <a:p>
            <a:pPr algn="ctr"/>
            <a:r>
              <a:rPr lang="he-IL" sz="2400" dirty="0" smtClean="0">
                <a:latin typeface="FrankRuehl" pitchFamily="34" charset="-79"/>
                <a:cs typeface="FrankRuehl" pitchFamily="34" charset="-79"/>
              </a:rPr>
              <a:t>*פדיון בן בכור</a:t>
            </a:r>
          </a:p>
          <a:p>
            <a:pPr algn="ctr"/>
            <a:r>
              <a:rPr lang="he-IL" sz="2400" dirty="0" smtClean="0">
                <a:latin typeface="FrankRuehl" pitchFamily="34" charset="-79"/>
                <a:cs typeface="FrankRuehl" pitchFamily="34" charset="-79"/>
              </a:rPr>
              <a:t>*ללמדו תורה</a:t>
            </a:r>
          </a:p>
          <a:p>
            <a:pPr algn="ctr"/>
            <a:r>
              <a:rPr lang="he-IL" sz="2400" dirty="0" smtClean="0">
                <a:latin typeface="FrankRuehl" pitchFamily="34" charset="-79"/>
                <a:cs typeface="FrankRuehl" pitchFamily="34" charset="-79"/>
              </a:rPr>
              <a:t>*להשיא אותו לאישה</a:t>
            </a:r>
          </a:p>
          <a:p>
            <a:pPr algn="ctr"/>
            <a:r>
              <a:rPr lang="he-IL" sz="2400" dirty="0">
                <a:latin typeface="FrankRuehl" pitchFamily="34" charset="-79"/>
                <a:cs typeface="FrankRuehl" pitchFamily="34" charset="-79"/>
              </a:rPr>
              <a:t>*</a:t>
            </a:r>
            <a:r>
              <a:rPr lang="he-IL" sz="2400" dirty="0" smtClean="0">
                <a:latin typeface="FrankRuehl" pitchFamily="34" charset="-79"/>
                <a:cs typeface="FrankRuehl" pitchFamily="34" charset="-79"/>
              </a:rPr>
              <a:t>ללמדו מקצוע</a:t>
            </a:r>
          </a:p>
          <a:p>
            <a:pPr algn="ctr"/>
            <a:r>
              <a:rPr lang="he-IL" sz="2400" dirty="0" smtClean="0">
                <a:latin typeface="FrankRuehl" pitchFamily="34" charset="-79"/>
                <a:cs typeface="FrankRuehl" pitchFamily="34" charset="-79"/>
              </a:rPr>
              <a:t>*ללמדו לשחות</a:t>
            </a:r>
            <a:endParaRPr lang="en-US" sz="2000" dirty="0">
              <a:latin typeface="FrankRuehl" pitchFamily="34" charset="-79"/>
              <a:cs typeface="FrankRuehl" pitchFamily="34" charset="-79"/>
            </a:endParaRPr>
          </a:p>
        </p:txBody>
      </p:sp>
      <p:pic>
        <p:nvPicPr>
          <p:cNvPr id="5122" name="Picture 2" descr="http://www.shomronim.co.il/cms_data/images/br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990600"/>
            <a:ext cx="1731046" cy="1295400"/>
          </a:xfrm>
          <a:prstGeom prst="rect">
            <a:avLst/>
          </a:prstGeom>
          <a:noFill/>
        </p:spPr>
      </p:pic>
      <p:pic>
        <p:nvPicPr>
          <p:cNvPr id="5124" name="Picture 4" descr="http://w3.chabad.org/media/images/180/byzt18060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838200"/>
            <a:ext cx="1160752" cy="1295400"/>
          </a:xfrm>
          <a:prstGeom prst="rect">
            <a:avLst/>
          </a:prstGeom>
          <a:noFill/>
        </p:spPr>
      </p:pic>
      <p:pic>
        <p:nvPicPr>
          <p:cNvPr id="5126" name="Picture 6" descr="http://www.shoshana-eden.co.il/Assets/Images/6/6/Small/d27_ELI_8975fin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352800"/>
            <a:ext cx="1295400" cy="1725666"/>
          </a:xfrm>
          <a:prstGeom prst="rect">
            <a:avLst/>
          </a:prstGeom>
          <a:noFill/>
        </p:spPr>
      </p:pic>
      <p:pic>
        <p:nvPicPr>
          <p:cNvPr id="5128" name="Picture 8" descr="http://upload.wikimedia.org/wikipedia/he/7/75/Nissenbaum_1_Weddin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3352800"/>
            <a:ext cx="2141570" cy="1479289"/>
          </a:xfrm>
          <a:prstGeom prst="rect">
            <a:avLst/>
          </a:prstGeom>
          <a:noFill/>
        </p:spPr>
      </p:pic>
      <p:pic>
        <p:nvPicPr>
          <p:cNvPr id="5130" name="Picture 10" descr="http://www.alltools.co.il/media/editor/work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5423647"/>
            <a:ext cx="1219200" cy="1434353"/>
          </a:xfrm>
          <a:prstGeom prst="rect">
            <a:avLst/>
          </a:prstGeom>
          <a:noFill/>
        </p:spPr>
      </p:pic>
      <p:pic>
        <p:nvPicPr>
          <p:cNvPr id="5132" name="Picture 12" descr="http://forum-dati.co.il/wp-content/uploads/2014/08/no_fear_swimming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81200" y="5524501"/>
            <a:ext cx="1861439" cy="13334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784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sz="2000" dirty="0" smtClean="0">
                <a:latin typeface="Guttman Stam" pitchFamily="2" charset="-79"/>
                <a:cs typeface="Guttman Stam" pitchFamily="2" charset="-79"/>
              </a:rPr>
              <a:t>רב יהודה אומר כל שאינו מלמד את בנו אומנות מלמדו </a:t>
            </a:r>
            <a:r>
              <a:rPr lang="he-IL" sz="2000" dirty="0" err="1" smtClean="0">
                <a:latin typeface="Guttman Stam" pitchFamily="2" charset="-79"/>
                <a:cs typeface="Guttman Stam" pitchFamily="2" charset="-79"/>
              </a:rPr>
              <a:t>ליסטות</a:t>
            </a:r>
            <a:r>
              <a:rPr lang="he-IL" sz="2000" dirty="0" smtClean="0">
                <a:latin typeface="Guttman Stam" pitchFamily="2" charset="-79"/>
                <a:cs typeface="Guttman Stam" pitchFamily="2" charset="-79"/>
              </a:rPr>
              <a:t> - </a:t>
            </a:r>
            <a:r>
              <a:rPr lang="he-IL" sz="2000" dirty="0" err="1" smtClean="0">
                <a:latin typeface="Guttman Stam" pitchFamily="2" charset="-79"/>
                <a:cs typeface="Guttman Stam" pitchFamily="2" charset="-79"/>
              </a:rPr>
              <a:t>ליסטות</a:t>
            </a:r>
            <a:r>
              <a:rPr lang="he-IL" sz="2000" dirty="0" smtClean="0">
                <a:latin typeface="Guttman Stam" pitchFamily="2" charset="-79"/>
                <a:cs typeface="Guttman Stam" pitchFamily="2" charset="-79"/>
              </a:rPr>
              <a:t> </a:t>
            </a:r>
            <a:r>
              <a:rPr lang="he-IL" sz="2000" dirty="0" smtClean="0">
                <a:latin typeface="Guttman Stam" pitchFamily="2" charset="-79"/>
                <a:cs typeface="Guttman Stam" pitchFamily="2" charset="-79"/>
              </a:rPr>
              <a:t>ס"ד?! (=</a:t>
            </a:r>
            <a:r>
              <a:rPr lang="he-IL" sz="2000" dirty="0" err="1" smtClean="0">
                <a:latin typeface="Guttman Stam" pitchFamily="2" charset="-79"/>
                <a:cs typeface="Guttman Stam" pitchFamily="2" charset="-79"/>
              </a:rPr>
              <a:t>סלקא</a:t>
            </a:r>
            <a:r>
              <a:rPr lang="he-IL" sz="2000" dirty="0" smtClean="0">
                <a:latin typeface="Guttman Stam" pitchFamily="2" charset="-79"/>
                <a:cs typeface="Guttman Stam" pitchFamily="2" charset="-79"/>
              </a:rPr>
              <a:t> דעתך) </a:t>
            </a:r>
          </a:p>
          <a:p>
            <a:pPr algn="r"/>
            <a:r>
              <a:rPr lang="he-IL" sz="2000" dirty="0" smtClean="0">
                <a:latin typeface="Guttman Stam" pitchFamily="2" charset="-79"/>
                <a:cs typeface="Guttman Stam" pitchFamily="2" charset="-79"/>
              </a:rPr>
              <a:t>אלא </a:t>
            </a:r>
            <a:r>
              <a:rPr lang="he-IL" sz="2000" dirty="0" smtClean="0">
                <a:latin typeface="Guttman Stam" pitchFamily="2" charset="-79"/>
                <a:cs typeface="Guttman Stam" pitchFamily="2" charset="-79"/>
              </a:rPr>
              <a:t>כאילו מלמדו </a:t>
            </a:r>
            <a:r>
              <a:rPr lang="he-IL" sz="2000" dirty="0" err="1" smtClean="0">
                <a:latin typeface="Guttman Stam" pitchFamily="2" charset="-79"/>
                <a:cs typeface="Guttman Stam" pitchFamily="2" charset="-79"/>
              </a:rPr>
              <a:t>ליסטות</a:t>
            </a:r>
            <a:endParaRPr lang="en-US" sz="2000" dirty="0"/>
          </a:p>
        </p:txBody>
      </p:sp>
      <p:grpSp>
        <p:nvGrpSpPr>
          <p:cNvPr id="3" name="קבוצה 2"/>
          <p:cNvGrpSpPr/>
          <p:nvPr/>
        </p:nvGrpSpPr>
        <p:grpSpPr>
          <a:xfrm>
            <a:off x="4191000" y="1447800"/>
            <a:ext cx="685800" cy="1752600"/>
            <a:chOff x="4267200" y="2286000"/>
            <a:chExt cx="609600" cy="1524000"/>
          </a:xfrm>
        </p:grpSpPr>
        <p:cxnSp>
          <p:nvCxnSpPr>
            <p:cNvPr id="4" name="מחבר חץ ישר 3"/>
            <p:cNvCxnSpPr/>
            <p:nvPr/>
          </p:nvCxnSpPr>
          <p:spPr>
            <a:xfrm>
              <a:off x="4572000" y="2286000"/>
              <a:ext cx="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לחצן פעולה: עזרה 4">
              <a:hlinkClick r:id="" action="ppaction://noaction" highlightClick="1"/>
            </p:cNvPr>
            <p:cNvSpPr/>
            <p:nvPr/>
          </p:nvSpPr>
          <p:spPr>
            <a:xfrm>
              <a:off x="4267200" y="2514600"/>
              <a:ext cx="609600" cy="1066800"/>
            </a:xfrm>
            <a:prstGeom prst="actionButtonHelp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838200" y="35052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sz="2400" dirty="0" smtClean="0">
                <a:latin typeface="FrankRuehl" pitchFamily="34" charset="-79"/>
                <a:cs typeface="FrankRuehl" pitchFamily="34" charset="-79"/>
              </a:rPr>
              <a:t>הגמרא תוהה איך </a:t>
            </a:r>
            <a:r>
              <a:rPr lang="he-IL" sz="2400" dirty="0" smtClean="0">
                <a:latin typeface="FrankRuehl" pitchFamily="34" charset="-79"/>
                <a:cs typeface="FrankRuehl" pitchFamily="34" charset="-79"/>
              </a:rPr>
              <a:t>יעלה על דעת רב </a:t>
            </a:r>
            <a:r>
              <a:rPr lang="he-IL" sz="2400" dirty="0" smtClean="0">
                <a:latin typeface="FrankRuehl" pitchFamily="34" charset="-79"/>
                <a:cs typeface="FrankRuehl" pitchFamily="34" charset="-79"/>
              </a:rPr>
              <a:t>יהודה </a:t>
            </a:r>
            <a:r>
              <a:rPr lang="he-IL" sz="2400" dirty="0" smtClean="0">
                <a:latin typeface="FrankRuehl" pitchFamily="34" charset="-79"/>
                <a:cs typeface="FrankRuehl" pitchFamily="34" charset="-79"/>
              </a:rPr>
              <a:t>להאשים </a:t>
            </a:r>
            <a:r>
              <a:rPr lang="he-IL" sz="2400" dirty="0" smtClean="0">
                <a:latin typeface="FrankRuehl" pitchFamily="34" charset="-79"/>
                <a:cs typeface="FrankRuehl" pitchFamily="34" charset="-79"/>
              </a:rPr>
              <a:t>אב שלא מלמד את בנו מקצוע </a:t>
            </a:r>
            <a:r>
              <a:rPr lang="en-US" sz="2400" dirty="0" smtClean="0">
                <a:latin typeface="FrankRuehl" pitchFamily="34" charset="-79"/>
                <a:cs typeface="FrankRuehl" pitchFamily="34" charset="-79"/>
              </a:rPr>
              <a:t>  </a:t>
            </a:r>
            <a:r>
              <a:rPr lang="he-IL" sz="2400" dirty="0" smtClean="0">
                <a:latin typeface="FrankRuehl" pitchFamily="34" charset="-79"/>
                <a:cs typeface="FrankRuehl" pitchFamily="34" charset="-79"/>
              </a:rPr>
              <a:t> שהוא </a:t>
            </a:r>
            <a:r>
              <a:rPr lang="he-IL" sz="2400" dirty="0" smtClean="0">
                <a:latin typeface="FrankRuehl" pitchFamily="34" charset="-79"/>
                <a:cs typeface="FrankRuehl" pitchFamily="34" charset="-79"/>
              </a:rPr>
              <a:t>מלמדו </a:t>
            </a:r>
            <a:r>
              <a:rPr lang="he-IL" sz="2400" dirty="0" err="1" smtClean="0">
                <a:latin typeface="FrankRuehl" pitchFamily="34" charset="-79"/>
                <a:cs typeface="FrankRuehl" pitchFamily="34" charset="-79"/>
              </a:rPr>
              <a:t>ליסטות</a:t>
            </a:r>
            <a:r>
              <a:rPr lang="he-IL" sz="2400" dirty="0" smtClean="0">
                <a:latin typeface="FrankRuehl" pitchFamily="34" charset="-79"/>
                <a:cs typeface="FrankRuehl" pitchFamily="34" charset="-79"/>
              </a:rPr>
              <a:t>?</a:t>
            </a:r>
          </a:p>
          <a:p>
            <a:pPr algn="r"/>
            <a:r>
              <a:rPr lang="he-IL" sz="2400" dirty="0" smtClean="0">
                <a:latin typeface="FrankRuehl" pitchFamily="34" charset="-79"/>
                <a:cs typeface="FrankRuehl" pitchFamily="34" charset="-79"/>
              </a:rPr>
              <a:t>הוא לא מלמד אותו שום דבר.</a:t>
            </a:r>
            <a:endParaRPr lang="he-IL" sz="2400" dirty="0" smtClean="0">
              <a:latin typeface="FrankRuehl" pitchFamily="34" charset="-79"/>
              <a:cs typeface="FrankRuehl" pitchFamily="34" charset="-79"/>
            </a:endParaRPr>
          </a:p>
        </p:txBody>
      </p:sp>
      <p:grpSp>
        <p:nvGrpSpPr>
          <p:cNvPr id="16" name="קבוצה 15"/>
          <p:cNvGrpSpPr/>
          <p:nvPr/>
        </p:nvGrpSpPr>
        <p:grpSpPr>
          <a:xfrm>
            <a:off x="4191000" y="4191000"/>
            <a:ext cx="843082" cy="762000"/>
            <a:chOff x="4191000" y="4191000"/>
            <a:chExt cx="843082" cy="762000"/>
          </a:xfrm>
        </p:grpSpPr>
        <p:cxnSp>
          <p:nvCxnSpPr>
            <p:cNvPr id="10" name="מחבר חץ ישר 9"/>
            <p:cNvCxnSpPr/>
            <p:nvPr/>
          </p:nvCxnSpPr>
          <p:spPr>
            <a:xfrm>
              <a:off x="4572000" y="4191000"/>
              <a:ext cx="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שווה 10"/>
            <p:cNvSpPr/>
            <p:nvPr/>
          </p:nvSpPr>
          <p:spPr>
            <a:xfrm>
              <a:off x="4191000" y="4267200"/>
              <a:ext cx="843082" cy="515194"/>
            </a:xfrm>
            <a:prstGeom prst="mathEqual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28600" y="49530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sz="2400" dirty="0" smtClean="0">
                <a:latin typeface="FrankRuehl" pitchFamily="34" charset="-79"/>
                <a:cs typeface="FrankRuehl" pitchFamily="34" charset="-79"/>
              </a:rPr>
              <a:t>הגמרא מיישבת את דבריו של רב יהודה כך-</a:t>
            </a:r>
          </a:p>
          <a:p>
            <a:pPr algn="r"/>
            <a:r>
              <a:rPr lang="he-IL" sz="2400" dirty="0" smtClean="0">
                <a:latin typeface="FrankRuehl" pitchFamily="34" charset="-79"/>
                <a:cs typeface="FrankRuehl" pitchFamily="34" charset="-79"/>
              </a:rPr>
              <a:t>כאשר האב לא מלמד את בנו מקצוע הוא </a:t>
            </a:r>
            <a:r>
              <a:rPr lang="he-IL" sz="2400" dirty="0" smtClean="0">
                <a:solidFill>
                  <a:srgbClr val="FF0000"/>
                </a:solidFill>
                <a:latin typeface="FrankRuehl" pitchFamily="34" charset="-79"/>
                <a:cs typeface="FrankRuehl" pitchFamily="34" charset="-79"/>
              </a:rPr>
              <a:t>כאילו </a:t>
            </a:r>
            <a:r>
              <a:rPr lang="he-IL" sz="2400" dirty="0" smtClean="0">
                <a:latin typeface="FrankRuehl" pitchFamily="34" charset="-79"/>
                <a:cs typeface="FrankRuehl" pitchFamily="34" charset="-79"/>
              </a:rPr>
              <a:t>לימד אותו להיות שודד , כי בלי אפשרות הוגנת להתפרנס הילד יתדרדר לפשיעה. </a:t>
            </a:r>
            <a:endParaRPr lang="en-US" sz="2400" dirty="0">
              <a:latin typeface="FrankRuehl" pitchFamily="34" charset="-79"/>
              <a:cs typeface="FrankRuehl" pitchFamily="34" charset="-79"/>
            </a:endParaRPr>
          </a:p>
        </p:txBody>
      </p:sp>
      <p:pic>
        <p:nvPicPr>
          <p:cNvPr id="4098" name="Picture 2" descr="http://www.news1.co.il/uploadimages/cpHL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91200"/>
            <a:ext cx="14224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3810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Guttman Yad-Light" pitchFamily="2" charset="-79"/>
                <a:cs typeface="Guttman Yad-Light" pitchFamily="2" charset="-79"/>
              </a:rPr>
              <a:t>בחן את עצמך...</a:t>
            </a:r>
            <a:endParaRPr lang="en-US" sz="2400" b="1" dirty="0">
              <a:cs typeface="Guttman Yad-Light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10200" y="948690"/>
            <a:ext cx="2514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 smtClean="0">
                <a:latin typeface="Guttman Stam" pitchFamily="2" charset="-79"/>
                <a:cs typeface="Guttman Stam" pitchFamily="2" charset="-79"/>
              </a:rPr>
              <a:t>*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אילימא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- </a:t>
            </a:r>
          </a:p>
          <a:p>
            <a:pPr algn="r"/>
            <a:endParaRPr lang="he-IL" dirty="0" smtClean="0">
              <a:latin typeface="Guttman Stam" pitchFamily="2" charset="-79"/>
              <a:cs typeface="Guttman Stam" pitchFamily="2" charset="-79"/>
            </a:endParaRPr>
          </a:p>
          <a:p>
            <a:pPr algn="r"/>
            <a:r>
              <a:rPr lang="he-IL" dirty="0" smtClean="0">
                <a:latin typeface="Guttman Stam" pitchFamily="2" charset="-79"/>
                <a:cs typeface="Guttman Stam" pitchFamily="2" charset="-79"/>
              </a:rPr>
              <a:t>*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דמיחייב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-</a:t>
            </a:r>
          </a:p>
          <a:p>
            <a:pPr algn="r"/>
            <a:endParaRPr lang="he-IL" dirty="0" smtClean="0">
              <a:latin typeface="Guttman Stam" pitchFamily="2" charset="-79"/>
              <a:cs typeface="Guttman Stam" pitchFamily="2" charset="-79"/>
            </a:endParaRPr>
          </a:p>
          <a:p>
            <a:pPr algn="r"/>
            <a:r>
              <a:rPr lang="he-IL" dirty="0" smtClean="0">
                <a:latin typeface="Guttman Stam" pitchFamily="2" charset="-79"/>
                <a:cs typeface="Guttman Stam" pitchFamily="2" charset="-79"/>
              </a:rPr>
              <a:t>*ברא-</a:t>
            </a:r>
          </a:p>
          <a:p>
            <a:pPr algn="r"/>
            <a:endParaRPr lang="he-IL" dirty="0" smtClean="0">
              <a:latin typeface="Guttman Stam" pitchFamily="2" charset="-79"/>
              <a:cs typeface="Guttman Stam" pitchFamily="2" charset="-79"/>
            </a:endParaRPr>
          </a:p>
          <a:p>
            <a:pPr algn="r"/>
            <a:r>
              <a:rPr lang="he-IL" dirty="0" smtClean="0">
                <a:latin typeface="Guttman Stam" pitchFamily="2" charset="-79"/>
                <a:cs typeface="Guttman Stam" pitchFamily="2" charset="-79"/>
              </a:rPr>
              <a:t>*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למיעבד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-</a:t>
            </a:r>
          </a:p>
          <a:p>
            <a:pPr algn="r"/>
            <a:endParaRPr lang="he-IL" dirty="0" smtClean="0">
              <a:latin typeface="Guttman Stam" pitchFamily="2" charset="-79"/>
              <a:cs typeface="Guttman Stam" pitchFamily="2" charset="-79"/>
            </a:endParaRPr>
          </a:p>
          <a:p>
            <a:pPr algn="r"/>
            <a:r>
              <a:rPr lang="he-IL" dirty="0" smtClean="0">
                <a:latin typeface="Guttman Stam" pitchFamily="2" charset="-79"/>
                <a:cs typeface="Guttman Stam" pitchFamily="2" charset="-79"/>
              </a:rPr>
              <a:t>*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והתניא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-</a:t>
            </a:r>
          </a:p>
          <a:p>
            <a:pPr algn="r"/>
            <a:endParaRPr lang="he-IL" dirty="0" smtClean="0">
              <a:latin typeface="Guttman Stam" pitchFamily="2" charset="-79"/>
              <a:cs typeface="Guttman Stam" pitchFamily="2" charset="-79"/>
            </a:endParaRPr>
          </a:p>
          <a:p>
            <a:pPr algn="r"/>
            <a:r>
              <a:rPr lang="he-IL" dirty="0" smtClean="0">
                <a:latin typeface="Guttman Stam" pitchFamily="2" charset="-79"/>
                <a:cs typeface="Guttman Stam" pitchFamily="2" charset="-79"/>
              </a:rPr>
              <a:t>*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ה"ק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 - (הכי 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קאמר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)</a:t>
            </a:r>
          </a:p>
          <a:p>
            <a:pPr algn="r"/>
            <a:endParaRPr lang="he-IL" dirty="0" smtClean="0">
              <a:latin typeface="Guttman Stam" pitchFamily="2" charset="-79"/>
              <a:cs typeface="Guttman Stam" pitchFamily="2" charset="-79"/>
            </a:endParaRPr>
          </a:p>
          <a:p>
            <a:pPr algn="r"/>
            <a:r>
              <a:rPr lang="he-IL" dirty="0" smtClean="0">
                <a:latin typeface="Guttman Stam" pitchFamily="2" charset="-79"/>
                <a:cs typeface="Guttman Stam" pitchFamily="2" charset="-79"/>
              </a:rPr>
              <a:t>*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תנינא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 להא-</a:t>
            </a:r>
          </a:p>
          <a:p>
            <a:pPr algn="r"/>
            <a:endParaRPr lang="he-IL" dirty="0" smtClean="0">
              <a:latin typeface="Guttman Stam" pitchFamily="2" charset="-79"/>
              <a:cs typeface="Guttman Stam" pitchFamily="2" charset="-79"/>
            </a:endParaRPr>
          </a:p>
          <a:p>
            <a:pPr algn="r"/>
            <a:r>
              <a:rPr lang="he-IL" dirty="0" smtClean="0">
                <a:latin typeface="Guttman Stam" pitchFamily="2" charset="-79"/>
                <a:cs typeface="Guttman Stam" pitchFamily="2" charset="-79"/>
              </a:rPr>
              <a:t>*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דת"ר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- </a:t>
            </a:r>
          </a:p>
          <a:p>
            <a:pPr algn="r"/>
            <a:endParaRPr lang="he-IL" dirty="0" smtClean="0">
              <a:latin typeface="Guttman Stam" pitchFamily="2" charset="-79"/>
              <a:cs typeface="Guttman Stam" pitchFamily="2" charset="-79"/>
            </a:endParaRPr>
          </a:p>
          <a:p>
            <a:pPr algn="r"/>
            <a:r>
              <a:rPr lang="he-IL" dirty="0" smtClean="0">
                <a:latin typeface="Guttman Stam" pitchFamily="2" charset="-79"/>
                <a:cs typeface="Guttman Stam" pitchFamily="2" charset="-79"/>
              </a:rPr>
              <a:t>*וי"א- </a:t>
            </a:r>
          </a:p>
          <a:p>
            <a:pPr algn="r"/>
            <a:endParaRPr lang="he-IL" dirty="0" smtClean="0">
              <a:latin typeface="Guttman Stam" pitchFamily="2" charset="-79"/>
              <a:cs typeface="Guttman Stam" pitchFamily="2" charset="-79"/>
            </a:endParaRPr>
          </a:p>
          <a:p>
            <a:pPr algn="r"/>
            <a:r>
              <a:rPr lang="he-IL" dirty="0" smtClean="0">
                <a:latin typeface="Guttman Stam" pitchFamily="2" charset="-79"/>
                <a:cs typeface="Guttman Stam" pitchFamily="2" charset="-79"/>
              </a:rPr>
              <a:t>*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ליסטות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-</a:t>
            </a:r>
            <a:endParaRPr lang="he-IL" dirty="0" smtClean="0">
              <a:latin typeface="Guttman Stam" pitchFamily="2" charset="-79"/>
              <a:cs typeface="Guttman Stam" pitchFamily="2" charset="-79"/>
            </a:endParaRPr>
          </a:p>
          <a:p>
            <a:pPr algn="r"/>
            <a:endParaRPr lang="he-IL" dirty="0" smtClean="0">
              <a:latin typeface="Guttman Stam" pitchFamily="2" charset="-79"/>
              <a:cs typeface="Guttman Stam" pitchFamily="2" charset="-79"/>
            </a:endParaRPr>
          </a:p>
          <a:p>
            <a:pPr algn="r"/>
            <a:r>
              <a:rPr lang="he-IL" dirty="0" smtClean="0">
                <a:latin typeface="Guttman Stam" pitchFamily="2" charset="-79"/>
                <a:cs typeface="Guttman Stam" pitchFamily="2" charset="-79"/>
              </a:rPr>
              <a:t>*ס"ד- (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סלקא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 דעתך)</a:t>
            </a:r>
            <a:endParaRPr lang="en-US" dirty="0">
              <a:cs typeface="Guttman Stam" pitchFamily="2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00600" y="9144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sz="2000" dirty="0" smtClean="0">
                <a:latin typeface="FrankRuehl" pitchFamily="34" charset="-79"/>
                <a:cs typeface="FrankRuehl" pitchFamily="34" charset="-79"/>
              </a:rPr>
              <a:t>אם נאמר</a:t>
            </a:r>
            <a:endParaRPr lang="en-US" sz="2000" dirty="0"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62600" y="14478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sz="2000" dirty="0" smtClean="0">
                <a:latin typeface="FrankRuehl" pitchFamily="34" charset="-79"/>
                <a:cs typeface="FrankRuehl" pitchFamily="34" charset="-79"/>
              </a:rPr>
              <a:t>שמחייב</a:t>
            </a:r>
            <a:endParaRPr lang="en-US" sz="2000" dirty="0"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38800" y="19812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sz="2000" dirty="0" smtClean="0">
                <a:latin typeface="FrankRuehl" pitchFamily="34" charset="-79"/>
                <a:cs typeface="FrankRuehl" pitchFamily="34" charset="-79"/>
              </a:rPr>
              <a:t>בן(בר מצווה)</a:t>
            </a:r>
            <a:endParaRPr lang="en-US" sz="2000" dirty="0"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4000" y="25908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sz="2000" dirty="0" smtClean="0">
                <a:latin typeface="FrankRuehl" pitchFamily="34" charset="-79"/>
                <a:cs typeface="FrankRuehl" pitchFamily="34" charset="-79"/>
              </a:rPr>
              <a:t>לעשות </a:t>
            </a:r>
            <a:endParaRPr lang="en-US" sz="2000" dirty="0"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24200" y="312420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sz="2000" dirty="0" smtClean="0">
                <a:latin typeface="FrankRuehl" pitchFamily="34" charset="-79"/>
                <a:cs typeface="FrankRuehl" pitchFamily="34" charset="-79"/>
              </a:rPr>
              <a:t>והרי שנויה – פתיחה </a:t>
            </a:r>
            <a:r>
              <a:rPr lang="he-IL" sz="2000" dirty="0" smtClean="0">
                <a:latin typeface="FrankRuehl" pitchFamily="34" charset="-79"/>
                <a:cs typeface="FrankRuehl" pitchFamily="34" charset="-79"/>
              </a:rPr>
              <a:t>לברייתא- הצגת סתירה</a:t>
            </a:r>
            <a:endParaRPr lang="en-US" sz="2000" dirty="0"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52800" y="36576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sz="2000" dirty="0" smtClean="0">
                <a:latin typeface="FrankRuehl" pitchFamily="34" charset="-79"/>
                <a:cs typeface="FrankRuehl" pitchFamily="34" charset="-79"/>
              </a:rPr>
              <a:t>כך </a:t>
            </a:r>
            <a:r>
              <a:rPr lang="he-IL" sz="2000" dirty="0" smtClean="0">
                <a:latin typeface="FrankRuehl" pitchFamily="34" charset="-79"/>
                <a:cs typeface="FrankRuehl" pitchFamily="34" charset="-79"/>
              </a:rPr>
              <a:t>הוא אומר</a:t>
            </a:r>
            <a:endParaRPr lang="en-US" sz="2000" dirty="0"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19600" y="41910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sz="2000" dirty="0" smtClean="0">
                <a:latin typeface="FrankRuehl" pitchFamily="34" charset="-79"/>
                <a:cs typeface="FrankRuehl" pitchFamily="34" charset="-79"/>
              </a:rPr>
              <a:t>שנינו את זה </a:t>
            </a:r>
            <a:endParaRPr lang="en-US" sz="2000" dirty="0"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76600" y="472440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sz="2000" dirty="0" smtClean="0">
                <a:latin typeface="FrankRuehl" pitchFamily="34" charset="-79"/>
                <a:cs typeface="FrankRuehl" pitchFamily="34" charset="-79"/>
              </a:rPr>
              <a:t>שנו חכמים –פתיחה לציטוט בברייתא</a:t>
            </a:r>
            <a:endParaRPr lang="en-US" sz="2000" dirty="0"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38600" y="53340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sz="2000" dirty="0" smtClean="0">
                <a:latin typeface="FrankRuehl" pitchFamily="34" charset="-79"/>
                <a:cs typeface="FrankRuehl" pitchFamily="34" charset="-79"/>
              </a:rPr>
              <a:t>ויש אומרים</a:t>
            </a:r>
            <a:endParaRPr lang="en-US" sz="2000" dirty="0"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05400" y="58674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sz="2000" dirty="0" smtClean="0">
                <a:latin typeface="FrankRuehl" pitchFamily="34" charset="-79"/>
                <a:cs typeface="FrankRuehl" pitchFamily="34" charset="-79"/>
              </a:rPr>
              <a:t>  פשיעה</a:t>
            </a:r>
            <a:endParaRPr lang="en-US" sz="2000" dirty="0"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48000" y="645789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sz="2000" dirty="0" smtClean="0">
                <a:latin typeface="FrankRuehl" pitchFamily="34" charset="-79"/>
                <a:cs typeface="FrankRuehl" pitchFamily="34" charset="-79"/>
              </a:rPr>
              <a:t>האם אתה מעלה בדעתך</a:t>
            </a:r>
            <a:endParaRPr lang="en-US" sz="2000" dirty="0">
              <a:latin typeface="FrankRuehl" pitchFamily="34" charset="-79"/>
              <a:cs typeface="FrankRuehl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0" y="457200"/>
            <a:ext cx="9144000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e-IL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מגישה: אראל </a:t>
            </a:r>
            <a:r>
              <a:rPr lang="he-IL" sz="4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טפר</a:t>
            </a:r>
            <a:endParaRPr lang="he-IL" sz="4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he-IL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תשע"ה</a:t>
            </a:r>
            <a:endParaRPr lang="he-IL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מלבן 3"/>
          <p:cNvSpPr/>
          <p:nvPr/>
        </p:nvSpPr>
        <p:spPr>
          <a:xfrm rot="20697196">
            <a:off x="1524000" y="2967334"/>
            <a:ext cx="608825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he-IL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he-IL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sym typeface="Wingdings" pitchFamily="2" charset="2"/>
              </a:rPr>
              <a:t> </a:t>
            </a:r>
            <a:r>
              <a:rPr lang="he-IL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בהצלח</a:t>
            </a:r>
            <a:r>
              <a:rPr lang="he-IL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ה!</a:t>
            </a:r>
            <a:endParaRPr lang="he-IL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8382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762000"/>
            <a:ext cx="830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 smtClean="0">
                <a:latin typeface="Guttman Stam" pitchFamily="2" charset="-79"/>
                <a:cs typeface="Guttman Stam" pitchFamily="2" charset="-79"/>
              </a:rPr>
              <a:t>כל מצות הבן על האב אנשים 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חייבין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 ונשים פטורות וכל מצות האב על הבן אחד אנשים ואחד נשים 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חייבין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 וכל מצות עשה שהזמן 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גרמא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 אנשים 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חייבין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 ונשים פטורות וכל מצות עשה שלא הזמן 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גרמא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 אחד האנשים ואחד הנשים 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חייבין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 וכל מצות לא תעשה בין שהזמן 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גרמא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 בין שלא הזמן 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גרמא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 אחד האנשים ואחד הנשים 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חייבין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 חוץ מבל תקיף ובל תשחית ובל תטמא למתים:</a:t>
            </a:r>
            <a:endParaRPr lang="en-US" dirty="0">
              <a:cs typeface="Guttman Stam" pitchFamily="2" charset="-79"/>
            </a:endParaRPr>
          </a:p>
        </p:txBody>
      </p:sp>
      <p:grpSp>
        <p:nvGrpSpPr>
          <p:cNvPr id="14" name="קבוצה 13"/>
          <p:cNvGrpSpPr/>
          <p:nvPr/>
        </p:nvGrpSpPr>
        <p:grpSpPr>
          <a:xfrm>
            <a:off x="4267200" y="2362200"/>
            <a:ext cx="762000" cy="1828800"/>
            <a:chOff x="4267200" y="2286000"/>
            <a:chExt cx="609600" cy="1524000"/>
          </a:xfrm>
        </p:grpSpPr>
        <p:cxnSp>
          <p:nvCxnSpPr>
            <p:cNvPr id="10" name="מחבר חץ ישר 9"/>
            <p:cNvCxnSpPr/>
            <p:nvPr/>
          </p:nvCxnSpPr>
          <p:spPr>
            <a:xfrm>
              <a:off x="4572000" y="2286000"/>
              <a:ext cx="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לחצן פעולה: עזרה 10">
              <a:hlinkClick r:id="" action="ppaction://noaction" highlightClick="1"/>
            </p:cNvPr>
            <p:cNvSpPr/>
            <p:nvPr/>
          </p:nvSpPr>
          <p:spPr>
            <a:xfrm>
              <a:off x="4267200" y="2514600"/>
              <a:ext cx="609600" cy="1066800"/>
            </a:xfrm>
            <a:prstGeom prst="actionButtonHelp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81000" y="46482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sz="2800" b="1" dirty="0">
                <a:latin typeface="FrankRuehl" pitchFamily="34" charset="-79"/>
                <a:cs typeface="FrankRuehl" pitchFamily="34" charset="-79"/>
              </a:rPr>
              <a:t>מצוות הבן על האב- גברים חייבים ונשים פטורות</a:t>
            </a:r>
            <a:r>
              <a:rPr lang="he-IL" sz="2800" b="1" dirty="0" smtClean="0">
                <a:latin typeface="FrankRuehl" pitchFamily="34" charset="-79"/>
                <a:cs typeface="FrankRuehl" pitchFamily="34" charset="-79"/>
              </a:rPr>
              <a:t>.</a:t>
            </a:r>
          </a:p>
          <a:p>
            <a:pPr algn="r"/>
            <a:r>
              <a:rPr lang="he-IL" sz="2800" b="1" dirty="0" smtClean="0">
                <a:latin typeface="FrankRuehl" pitchFamily="34" charset="-79"/>
                <a:cs typeface="FrankRuehl" pitchFamily="34" charset="-79"/>
              </a:rPr>
              <a:t>כל מצוות האב על הבן- גברים ונשים חייבים.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28800" y="2286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dirty="0" smtClean="0">
                <a:solidFill>
                  <a:schemeClr val="accent1">
                    <a:lumMod val="75000"/>
                  </a:schemeClr>
                </a:solidFill>
                <a:latin typeface="Guttman Stam" pitchFamily="2" charset="-79"/>
                <a:cs typeface="Guttman Stam" pitchFamily="2" charset="-79"/>
              </a:rPr>
              <a:t>משנה</a:t>
            </a:r>
            <a:endParaRPr lang="en-US" sz="2800" dirty="0">
              <a:solidFill>
                <a:schemeClr val="accent1">
                  <a:lumMod val="75000"/>
                </a:schemeClr>
              </a:solidFill>
              <a:cs typeface="Guttman Stam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2766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b="1" dirty="0" smtClean="0">
                <a:latin typeface="FrankRuehl" pitchFamily="34" charset="-79"/>
                <a:cs typeface="FrankRuehl" pitchFamily="34" charset="-79"/>
              </a:rPr>
              <a:t>מהן המצוות שנשים פטורות? ומה הן חייבות?</a:t>
            </a:r>
            <a:endParaRPr lang="en-US" sz="2800" b="1" dirty="0"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2286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sz="2400" dirty="0" smtClean="0">
                <a:solidFill>
                  <a:schemeClr val="accent1">
                    <a:lumMod val="75000"/>
                  </a:schemeClr>
                </a:solidFill>
                <a:latin typeface="FrankRuehl" pitchFamily="34" charset="-79"/>
                <a:cs typeface="FrankRuehl" pitchFamily="34" charset="-79"/>
              </a:rPr>
              <a:t>כלל: נשים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FrankRuehl" pitchFamily="34" charset="-79"/>
                <a:cs typeface="FrankRuehl" pitchFamily="34" charset="-79"/>
              </a:rPr>
              <a:t>חייבות במצוות כגברים, זולת מצוות עשה שהזמן גרמן, שמרובן נשים פטורות. וכפי שאמרו חכמים במשנה (קידושין </a:t>
            </a:r>
            <a:r>
              <a:rPr lang="he-IL" sz="2400" dirty="0" err="1">
                <a:solidFill>
                  <a:schemeClr val="accent1">
                    <a:lumMod val="75000"/>
                  </a:schemeClr>
                </a:solidFill>
                <a:latin typeface="FrankRuehl" pitchFamily="34" charset="-79"/>
                <a:cs typeface="FrankRuehl" pitchFamily="34" charset="-79"/>
              </a:rPr>
              <a:t>כט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FrankRuehl" pitchFamily="34" charset="-79"/>
                <a:cs typeface="FrankRuehl" pitchFamily="34" charset="-79"/>
              </a:rPr>
              <a:t>, א): "כל מצוות עשה שהזמן </a:t>
            </a:r>
            <a:r>
              <a:rPr lang="he-IL" sz="2400" dirty="0" err="1">
                <a:solidFill>
                  <a:schemeClr val="accent1">
                    <a:lumMod val="75000"/>
                  </a:schemeClr>
                </a:solidFill>
                <a:latin typeface="FrankRuehl" pitchFamily="34" charset="-79"/>
                <a:cs typeface="FrankRuehl" pitchFamily="34" charset="-79"/>
              </a:rPr>
              <a:t>גרמא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FrankRuehl" pitchFamily="34" charset="-79"/>
                <a:cs typeface="FrankRuehl" pitchFamily="34" charset="-79"/>
              </a:rPr>
              <a:t> – אנשים </a:t>
            </a:r>
            <a:r>
              <a:rPr lang="he-IL" sz="2400" dirty="0" err="1">
                <a:solidFill>
                  <a:schemeClr val="accent1">
                    <a:lumMod val="75000"/>
                  </a:schemeClr>
                </a:solidFill>
                <a:latin typeface="FrankRuehl" pitchFamily="34" charset="-79"/>
                <a:cs typeface="FrankRuehl" pitchFamily="34" charset="-79"/>
              </a:rPr>
              <a:t>חייבין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FrankRuehl" pitchFamily="34" charset="-79"/>
                <a:cs typeface="FrankRuehl" pitchFamily="34" charset="-79"/>
              </a:rPr>
              <a:t> ונשים פטורות".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4191000"/>
            <a:ext cx="624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sz="2000" dirty="0">
                <a:latin typeface="FrankRuehl" pitchFamily="34" charset="-79"/>
                <a:cs typeface="FrankRuehl" pitchFamily="34" charset="-79"/>
              </a:rPr>
              <a:t>ואלו הן מצוות העשה שהזמן גורם את חיובן ונשים פטורות מהן: א) קריאת שמע של ערבית וקריאת שמע של שחרית . ב) תפילין של ראש. ג) תפילין של יד. ד) ציצית. ה) סוכה. ו) לולב. ז) שופר. ח) ספירת העומר</a:t>
            </a:r>
            <a:endParaRPr lang="en-US" sz="2000" dirty="0"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5257800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sz="2000" dirty="0" smtClean="0">
                <a:latin typeface="FrankRuehl" pitchFamily="34" charset="-79"/>
                <a:cs typeface="FrankRuehl" pitchFamily="34" charset="-79"/>
              </a:rPr>
              <a:t>ויש מצוות עשה שהזמן גרמן שלמדנו בתורה שנשים חייבות בהן, ואלו הן: א) אכילת מצה בליל פסח ב) שמחת החג  ג) </a:t>
            </a:r>
            <a:r>
              <a:rPr lang="he-IL" sz="2000" dirty="0">
                <a:latin typeface="FrankRuehl" pitchFamily="34" charset="-79"/>
                <a:cs typeface="FrankRuehl" pitchFamily="34" charset="-79"/>
              </a:rPr>
              <a:t>קידוש של שבת ד) תוספת עינוי ביום </a:t>
            </a:r>
            <a:r>
              <a:rPr lang="he-IL" sz="2000" dirty="0" smtClean="0">
                <a:latin typeface="FrankRuehl" pitchFamily="34" charset="-79"/>
                <a:cs typeface="FrankRuehl" pitchFamily="34" charset="-79"/>
              </a:rPr>
              <a:t> </a:t>
            </a:r>
          </a:p>
          <a:p>
            <a:pPr algn="r"/>
            <a:r>
              <a:rPr lang="he-IL" sz="2000" dirty="0" smtClean="0">
                <a:latin typeface="FrankRuehl" pitchFamily="34" charset="-79"/>
                <a:cs typeface="FrankRuehl" pitchFamily="34" charset="-79"/>
              </a:rPr>
              <a:t>הכיפורים.</a:t>
            </a:r>
          </a:p>
        </p:txBody>
      </p:sp>
      <p:grpSp>
        <p:nvGrpSpPr>
          <p:cNvPr id="9" name="קבוצה 8"/>
          <p:cNvGrpSpPr/>
          <p:nvPr/>
        </p:nvGrpSpPr>
        <p:grpSpPr>
          <a:xfrm>
            <a:off x="4267200" y="1600200"/>
            <a:ext cx="685800" cy="1600200"/>
            <a:chOff x="4267200" y="2286000"/>
            <a:chExt cx="609600" cy="1524000"/>
          </a:xfrm>
        </p:grpSpPr>
        <p:cxnSp>
          <p:nvCxnSpPr>
            <p:cNvPr id="10" name="מחבר חץ ישר 9"/>
            <p:cNvCxnSpPr/>
            <p:nvPr/>
          </p:nvCxnSpPr>
          <p:spPr>
            <a:xfrm>
              <a:off x="4572000" y="2286000"/>
              <a:ext cx="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לחצן פעולה: עזרה 10">
              <a:hlinkClick r:id="" action="ppaction://noaction" highlightClick="1"/>
            </p:cNvPr>
            <p:cNvSpPr/>
            <p:nvPr/>
          </p:nvSpPr>
          <p:spPr>
            <a:xfrm>
              <a:off x="4267200" y="2514600"/>
              <a:ext cx="609600" cy="1066800"/>
            </a:xfrm>
            <a:prstGeom prst="actionButtonHelp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3" name="הסבר ענן 2"/>
          <p:cNvSpPr/>
          <p:nvPr/>
        </p:nvSpPr>
        <p:spPr>
          <a:xfrm>
            <a:off x="0" y="1371600"/>
            <a:ext cx="2743200" cy="2069931"/>
          </a:xfrm>
          <a:prstGeom prst="cloudCallout">
            <a:avLst>
              <a:gd name="adj1" fmla="val 82076"/>
              <a:gd name="adj2" fmla="val -3751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-152400" y="1676400"/>
            <a:ext cx="25908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1400" b="1" dirty="0" smtClean="0"/>
              <a:t>מה הסיבה ?</a:t>
            </a:r>
          </a:p>
          <a:p>
            <a:pPr algn="r"/>
            <a:r>
              <a:rPr lang="he-IL" sz="1400" b="1" dirty="0" smtClean="0"/>
              <a:t>נשים צריכות לטפל בילדים </a:t>
            </a:r>
          </a:p>
          <a:p>
            <a:pPr algn="r"/>
            <a:r>
              <a:rPr lang="he-IL" sz="1400" b="1" dirty="0" smtClean="0"/>
              <a:t>ולטפל  בבית.</a:t>
            </a:r>
          </a:p>
          <a:p>
            <a:pPr algn="r"/>
            <a:r>
              <a:rPr lang="he-IL" sz="1400" b="1" dirty="0" smtClean="0"/>
              <a:t>אין להן זמן לעשות מצוות </a:t>
            </a:r>
          </a:p>
          <a:p>
            <a:pPr algn="r"/>
            <a:r>
              <a:rPr lang="he-IL" sz="1400" b="1" dirty="0" smtClean="0"/>
              <a:t>שהזמן גרמן מכיוון שהן </a:t>
            </a:r>
          </a:p>
          <a:p>
            <a:pPr algn="r"/>
            <a:r>
              <a:rPr lang="he-IL" sz="1400" b="1" dirty="0" smtClean="0"/>
              <a:t> חייבות בטיפול הבית והילדים.</a:t>
            </a:r>
            <a:r>
              <a:rPr lang="en-US" sz="14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3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 smtClean="0">
                <a:latin typeface="Guttman Stam" pitchFamily="2" charset="-79"/>
                <a:cs typeface="Guttman Stam" pitchFamily="2" charset="-79"/>
              </a:rPr>
              <a:t>וכל מצות לא תעשה בין שהזמן 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גרמא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 בין שלא הזמן 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גרמא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 אחד האנשים ואחד הנשים 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חייבין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 חוץ מבל תקיף ובל תשחית ובל תטמא למתים</a:t>
            </a:r>
            <a:endParaRPr lang="en-US" dirty="0">
              <a:cs typeface="Guttman Stam" pitchFamily="2" charset="-79"/>
            </a:endParaRPr>
          </a:p>
        </p:txBody>
      </p:sp>
      <p:grpSp>
        <p:nvGrpSpPr>
          <p:cNvPr id="3" name="קבוצה 2"/>
          <p:cNvGrpSpPr/>
          <p:nvPr/>
        </p:nvGrpSpPr>
        <p:grpSpPr>
          <a:xfrm>
            <a:off x="4267200" y="1600200"/>
            <a:ext cx="685800" cy="1600200"/>
            <a:chOff x="4267200" y="2286000"/>
            <a:chExt cx="609600" cy="1524000"/>
          </a:xfrm>
        </p:grpSpPr>
        <p:cxnSp>
          <p:nvCxnSpPr>
            <p:cNvPr id="4" name="מחבר חץ ישר 3"/>
            <p:cNvCxnSpPr/>
            <p:nvPr/>
          </p:nvCxnSpPr>
          <p:spPr>
            <a:xfrm>
              <a:off x="4572000" y="2286000"/>
              <a:ext cx="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לחצן פעולה: עזרה 4">
              <a:hlinkClick r:id="" action="ppaction://noaction" highlightClick="1"/>
            </p:cNvPr>
            <p:cNvSpPr/>
            <p:nvPr/>
          </p:nvSpPr>
          <p:spPr>
            <a:xfrm>
              <a:off x="4267200" y="2514600"/>
              <a:ext cx="609600" cy="1066800"/>
            </a:xfrm>
            <a:prstGeom prst="actionButtonHelp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648200" y="3048000"/>
            <a:ext cx="388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1600" b="1" u="sng" dirty="0"/>
              <a:t>ויקרא פרק </a:t>
            </a:r>
            <a:r>
              <a:rPr lang="he-IL" sz="1600" b="1" u="sng" dirty="0" err="1"/>
              <a:t>יט</a:t>
            </a:r>
            <a:r>
              <a:rPr lang="he-IL" sz="1600" b="1" u="sng" dirty="0"/>
              <a:t>:</a:t>
            </a:r>
            <a:endParaRPr lang="en-US" sz="1600" dirty="0"/>
          </a:p>
          <a:p>
            <a:pPr algn="r" rtl="1"/>
            <a:r>
              <a:rPr lang="he-IL" sz="1600" dirty="0"/>
              <a:t>(</a:t>
            </a:r>
            <a:r>
              <a:rPr lang="he-IL" sz="1600" dirty="0" err="1"/>
              <a:t>כו</a:t>
            </a:r>
            <a:r>
              <a:rPr lang="he-IL" sz="1600" dirty="0"/>
              <a:t>) לֹא תֹאכְלוּ </a:t>
            </a:r>
            <a:r>
              <a:rPr lang="he-IL" sz="1600" dirty="0" err="1"/>
              <a:t>עַ</a:t>
            </a:r>
            <a:r>
              <a:rPr lang="he-IL" sz="1600" dirty="0"/>
              <a:t>ל הַדָּם </a:t>
            </a:r>
            <a:r>
              <a:rPr lang="he-IL" sz="1600" dirty="0" err="1"/>
              <a:t>לֹ</a:t>
            </a:r>
            <a:r>
              <a:rPr lang="he-IL" sz="1600" dirty="0"/>
              <a:t>א תְנַחֲשׁוּ וְלֹ</a:t>
            </a:r>
            <a:r>
              <a:rPr lang="he-IL" sz="1600" dirty="0" err="1"/>
              <a:t>א תְעוֹנ</a:t>
            </a:r>
            <a:r>
              <a:rPr lang="he-IL" sz="1600" dirty="0"/>
              <a:t>ֵנוּ:</a:t>
            </a:r>
            <a:endParaRPr lang="en-US" sz="1600" dirty="0"/>
          </a:p>
          <a:p>
            <a:pPr algn="r" rtl="1"/>
            <a:r>
              <a:rPr lang="he-IL" sz="1600" b="1" dirty="0"/>
              <a:t>(</a:t>
            </a:r>
            <a:r>
              <a:rPr lang="he-IL" sz="1600" b="1" dirty="0" err="1"/>
              <a:t>כז</a:t>
            </a:r>
            <a:r>
              <a:rPr lang="he-IL" sz="1600" b="1" dirty="0"/>
              <a:t>) לֹא תַקִּפוּ </a:t>
            </a:r>
            <a:r>
              <a:rPr lang="he-IL" sz="1600" b="1" dirty="0" err="1"/>
              <a:t>פְּ</a:t>
            </a:r>
            <a:r>
              <a:rPr lang="he-IL" sz="1600" b="1" dirty="0"/>
              <a:t>אַת רֹאשְׁכֶם </a:t>
            </a:r>
            <a:r>
              <a:rPr lang="he-IL" sz="1600" b="1" dirty="0" err="1"/>
              <a:t>וְל</a:t>
            </a:r>
            <a:r>
              <a:rPr lang="he-IL" sz="1600" b="1" dirty="0"/>
              <a:t>ֹא תַשְׁחִית אֵת פְּא</a:t>
            </a:r>
            <a:r>
              <a:rPr lang="he-IL" sz="1600" b="1" dirty="0" err="1"/>
              <a:t>ַת </a:t>
            </a:r>
            <a:r>
              <a:rPr lang="he-IL" sz="1600" b="1" dirty="0"/>
              <a:t>זְקָנֶךָ:</a:t>
            </a:r>
            <a:endParaRPr lang="en-US" sz="1600" dirty="0"/>
          </a:p>
          <a:p>
            <a:pPr algn="r" rtl="1"/>
            <a:r>
              <a:rPr lang="he-IL" sz="1600" dirty="0"/>
              <a:t>(</a:t>
            </a:r>
            <a:r>
              <a:rPr lang="he-IL" sz="1600" dirty="0" err="1"/>
              <a:t>כח</a:t>
            </a:r>
            <a:r>
              <a:rPr lang="he-IL" sz="1600" dirty="0"/>
              <a:t>) וְשֶׂרֶט </a:t>
            </a:r>
            <a:r>
              <a:rPr lang="he-IL" sz="1600" dirty="0" err="1"/>
              <a:t>לָנֶפֶ</a:t>
            </a:r>
            <a:r>
              <a:rPr lang="he-IL" sz="1600" dirty="0"/>
              <a:t>שׁ לֹא תִתְּנוּ בִּבְשַׂרְכֶם וּכְתֹבֶת </a:t>
            </a:r>
            <a:r>
              <a:rPr lang="he-IL" sz="1600" dirty="0" err="1"/>
              <a:t>קַעֲקַ</a:t>
            </a:r>
            <a:r>
              <a:rPr lang="he-IL" sz="1600" dirty="0"/>
              <a:t>ע לֹא תִתְּנוּ </a:t>
            </a:r>
            <a:r>
              <a:rPr lang="he-IL" sz="1600" dirty="0" err="1"/>
              <a:t>בָּכֶ</a:t>
            </a:r>
            <a:r>
              <a:rPr lang="he-IL" sz="1600" dirty="0"/>
              <a:t>ם אֲנִי </a:t>
            </a:r>
            <a:r>
              <a:rPr lang="he-IL" sz="1600" dirty="0" err="1"/>
              <a:t>יְקֹוָ</a:t>
            </a:r>
            <a:r>
              <a:rPr lang="he-IL" sz="1600" dirty="0"/>
              <a:t>ק:</a:t>
            </a:r>
            <a:endParaRPr lang="en-US" sz="1600" dirty="0"/>
          </a:p>
          <a:p>
            <a:pPr algn="r" rtl="1"/>
            <a:r>
              <a:rPr lang="he-IL" sz="1600" dirty="0"/>
              <a:t>(</a:t>
            </a:r>
            <a:r>
              <a:rPr lang="he-IL" sz="1600" dirty="0" err="1"/>
              <a:t>כט</a:t>
            </a:r>
            <a:r>
              <a:rPr lang="he-IL" sz="1600" dirty="0"/>
              <a:t>) אַל תְּחַלֵּל אֶת בִּת</a:t>
            </a:r>
            <a:r>
              <a:rPr lang="he-IL" sz="1600" dirty="0" err="1"/>
              <a:t>ְּךָ לְהַזְנ</a:t>
            </a:r>
            <a:r>
              <a:rPr lang="he-IL" sz="1600" dirty="0"/>
              <a:t>וֹתָהּ </a:t>
            </a:r>
            <a:r>
              <a:rPr lang="he-IL" sz="1600" dirty="0" err="1"/>
              <a:t>וְל</a:t>
            </a:r>
            <a:r>
              <a:rPr lang="he-IL" sz="1600" dirty="0"/>
              <a:t>ֹא תִזְנֶה הָאָרֶץ וּמָלְאָה </a:t>
            </a:r>
            <a:r>
              <a:rPr lang="he-IL" sz="1600" dirty="0" err="1"/>
              <a:t>הָאָ</a:t>
            </a:r>
            <a:r>
              <a:rPr lang="he-IL" sz="1600" dirty="0"/>
              <a:t>רֶץ </a:t>
            </a:r>
            <a:r>
              <a:rPr lang="he-IL" sz="1600" dirty="0" err="1"/>
              <a:t>זִמ</a:t>
            </a:r>
            <a:r>
              <a:rPr lang="he-IL" sz="1600" dirty="0"/>
              <a:t>ָּה:</a:t>
            </a:r>
            <a:endParaRPr lang="en-US" sz="1600" dirty="0"/>
          </a:p>
          <a:p>
            <a:pPr algn="r" rtl="1"/>
            <a:r>
              <a:rPr lang="he-IL" sz="1600" dirty="0"/>
              <a:t>(ל) אֶת שַׁבְּתֹתַי </a:t>
            </a:r>
            <a:r>
              <a:rPr lang="he-IL" sz="1600" dirty="0" err="1"/>
              <a:t>תִּשׁ</a:t>
            </a:r>
            <a:r>
              <a:rPr lang="he-IL" sz="1600" dirty="0"/>
              <a:t>ְמֹרוּ וּמִקְדָּשִׁי תִּירָאוּ </a:t>
            </a:r>
            <a:r>
              <a:rPr lang="he-IL" sz="1600" dirty="0" err="1"/>
              <a:t>אֲנ</a:t>
            </a:r>
            <a:r>
              <a:rPr lang="he-IL" sz="1600" dirty="0"/>
              <a:t>ִי</a:t>
            </a:r>
            <a:r>
              <a:rPr lang="he-IL" sz="1600" dirty="0" err="1"/>
              <a:t> יְקֹוָ</a:t>
            </a:r>
            <a:r>
              <a:rPr lang="he-IL" sz="1600" dirty="0"/>
              <a:t>ק:</a:t>
            </a:r>
            <a:endParaRPr lang="en-US" sz="1600" dirty="0"/>
          </a:p>
          <a:p>
            <a:pPr algn="r" rtl="1"/>
            <a:r>
              <a:rPr lang="he-IL" sz="1600" b="1" dirty="0"/>
              <a:t> 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048000"/>
            <a:ext cx="3886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1600" b="1" u="sng" dirty="0" smtClean="0"/>
              <a:t>ויקרא פרק </a:t>
            </a:r>
            <a:r>
              <a:rPr lang="he-IL" sz="1600" b="1" u="sng" dirty="0" err="1" smtClean="0"/>
              <a:t>כא</a:t>
            </a:r>
            <a:r>
              <a:rPr lang="he-IL" sz="1600" b="1" u="sng" dirty="0" smtClean="0"/>
              <a:t> </a:t>
            </a:r>
            <a:endParaRPr lang="en-US" sz="1600" dirty="0" smtClean="0"/>
          </a:p>
          <a:p>
            <a:pPr algn="r" rtl="1"/>
            <a:r>
              <a:rPr lang="he-IL" sz="1600" dirty="0" smtClean="0"/>
              <a:t>(א) וַיֹּאמֶר </a:t>
            </a:r>
            <a:r>
              <a:rPr lang="he-IL" sz="1600" dirty="0" err="1" smtClean="0"/>
              <a:t>יְקֹוָק</a:t>
            </a:r>
            <a:r>
              <a:rPr lang="he-IL" sz="1600" dirty="0" smtClean="0"/>
              <a:t> אֶל מֹשֶׁה אֱמֹר אֶל </a:t>
            </a:r>
            <a:r>
              <a:rPr lang="he-IL" sz="1600" dirty="0" err="1" smtClean="0"/>
              <a:t>הַכֹּה</a:t>
            </a:r>
            <a:r>
              <a:rPr lang="he-IL" sz="1600" dirty="0" smtClean="0"/>
              <a:t>ֲנִי</a:t>
            </a:r>
            <a:r>
              <a:rPr lang="he-IL" sz="1600" dirty="0" err="1" smtClean="0"/>
              <a:t>ם </a:t>
            </a:r>
            <a:r>
              <a:rPr lang="he-IL" sz="1600" b="1" dirty="0" smtClean="0"/>
              <a:t>בְּנ</a:t>
            </a:r>
            <a:r>
              <a:rPr lang="he-IL" sz="1600" b="1" dirty="0" err="1" smtClean="0"/>
              <a:t>ֵי </a:t>
            </a:r>
            <a:r>
              <a:rPr lang="he-IL" sz="1600" b="1" dirty="0" smtClean="0"/>
              <a:t>אַהֲר</a:t>
            </a:r>
            <a:r>
              <a:rPr lang="he-IL" sz="1600" b="1" dirty="0" err="1" smtClean="0"/>
              <a:t>ֹן</a:t>
            </a:r>
            <a:r>
              <a:rPr lang="he-IL" sz="1600" dirty="0" err="1" smtClean="0"/>
              <a:t> </a:t>
            </a:r>
            <a:r>
              <a:rPr lang="he-IL" sz="1600" dirty="0" smtClean="0"/>
              <a:t>וְאָמַ</a:t>
            </a:r>
            <a:r>
              <a:rPr lang="he-IL" sz="1600" dirty="0" err="1" smtClean="0"/>
              <a:t>רְתּ</a:t>
            </a:r>
            <a:r>
              <a:rPr lang="he-IL" sz="1600" dirty="0" smtClean="0"/>
              <a:t>ָ </a:t>
            </a:r>
            <a:r>
              <a:rPr lang="he-IL" sz="1600" dirty="0" err="1" smtClean="0"/>
              <a:t>אֲלֵ</a:t>
            </a:r>
            <a:r>
              <a:rPr lang="he-IL" sz="1600" dirty="0" smtClean="0"/>
              <a:t>הֶם </a:t>
            </a:r>
            <a:r>
              <a:rPr lang="he-IL" sz="1600" b="1" dirty="0" smtClean="0"/>
              <a:t>לְנֶפֶשׁ לֹא יִטַּמָּא</a:t>
            </a:r>
            <a:r>
              <a:rPr lang="he-IL" sz="1600" dirty="0" smtClean="0"/>
              <a:t> </a:t>
            </a:r>
            <a:r>
              <a:rPr lang="he-IL" sz="1600" dirty="0" err="1" smtClean="0"/>
              <a:t>בְּעַ</a:t>
            </a:r>
            <a:r>
              <a:rPr lang="he-IL" sz="1600" dirty="0" smtClean="0"/>
              <a:t>מָּיו:</a:t>
            </a:r>
            <a:endParaRPr lang="en-US" sz="1600" dirty="0" smtClean="0"/>
          </a:p>
          <a:p>
            <a:pPr algn="r" rtl="1"/>
            <a:r>
              <a:rPr lang="he-IL" sz="1600" dirty="0" smtClean="0"/>
              <a:t>(ב) כִּי </a:t>
            </a:r>
            <a:r>
              <a:rPr lang="he-IL" sz="1600" dirty="0" err="1" smtClean="0"/>
              <a:t>אִ</a:t>
            </a:r>
            <a:r>
              <a:rPr lang="he-IL" sz="1600" dirty="0" smtClean="0"/>
              <a:t>ם לִשְׁאֵרוֹ </a:t>
            </a:r>
            <a:r>
              <a:rPr lang="he-IL" sz="1600" dirty="0" err="1" smtClean="0"/>
              <a:t>הַקּ</a:t>
            </a:r>
            <a:r>
              <a:rPr lang="he-IL" sz="1600" dirty="0" smtClean="0"/>
              <a:t>ָרֹב אֵלָיו לְאִמּוֹ וּלְאָב</a:t>
            </a:r>
            <a:r>
              <a:rPr lang="he-IL" sz="1600" dirty="0" err="1" smtClean="0"/>
              <a:t>ִיו </a:t>
            </a:r>
            <a:r>
              <a:rPr lang="he-IL" sz="1600" dirty="0" smtClean="0"/>
              <a:t>וְלִבְנוֹ וּלְבִתּוֹ וּלְאָחִיו:</a:t>
            </a:r>
            <a:endParaRPr lang="en-US" sz="1600" dirty="0" smtClean="0"/>
          </a:p>
          <a:p>
            <a:pPr algn="r" rtl="1"/>
            <a:r>
              <a:rPr lang="he-IL" sz="1600" dirty="0" smtClean="0"/>
              <a:t>(ג) </a:t>
            </a:r>
            <a:r>
              <a:rPr lang="he-IL" sz="1600" dirty="0" err="1" smtClean="0"/>
              <a:t>וְלַאֲ</a:t>
            </a:r>
            <a:r>
              <a:rPr lang="he-IL" sz="1600" dirty="0" smtClean="0"/>
              <a:t>חֹתוֹ הַבְּתוּלָה הַקְּרוֹבָה </a:t>
            </a:r>
            <a:r>
              <a:rPr lang="he-IL" sz="1600" dirty="0" err="1" smtClean="0"/>
              <a:t>אֵלָ</a:t>
            </a:r>
            <a:r>
              <a:rPr lang="he-IL" sz="1600" dirty="0" smtClean="0"/>
              <a:t>יו אֲשֶׁר </a:t>
            </a:r>
            <a:r>
              <a:rPr lang="he-IL" sz="1600" dirty="0" err="1" smtClean="0"/>
              <a:t>לֹ</a:t>
            </a:r>
            <a:r>
              <a:rPr lang="he-IL" sz="1600" dirty="0" smtClean="0"/>
              <a:t>א </a:t>
            </a:r>
            <a:r>
              <a:rPr lang="he-IL" sz="1600" dirty="0" err="1" smtClean="0"/>
              <a:t>הָיְ</a:t>
            </a:r>
            <a:r>
              <a:rPr lang="he-IL" sz="1600" dirty="0" smtClean="0"/>
              <a:t>תָה לְאִישׁ </a:t>
            </a:r>
            <a:r>
              <a:rPr lang="he-IL" sz="1600" dirty="0" err="1" smtClean="0"/>
              <a:t>לָ</a:t>
            </a:r>
            <a:r>
              <a:rPr lang="he-IL" sz="1600" dirty="0" smtClean="0"/>
              <a:t>הּ יִטַּמָּא:</a:t>
            </a:r>
          </a:p>
          <a:p>
            <a:pPr algn="r" rtl="1"/>
            <a:r>
              <a:rPr lang="he-IL" sz="1600" dirty="0" smtClean="0"/>
              <a:t>(ד) לֹא יִטַּמָּא בַּע</a:t>
            </a:r>
            <a:r>
              <a:rPr lang="he-IL" sz="1600" dirty="0" err="1" smtClean="0"/>
              <a:t>ַל </a:t>
            </a:r>
            <a:r>
              <a:rPr lang="he-IL" sz="1600" dirty="0" smtClean="0"/>
              <a:t>בְּעַמ</a:t>
            </a:r>
            <a:r>
              <a:rPr lang="he-IL" sz="1600" dirty="0" err="1" smtClean="0"/>
              <a:t>ָּיו לְהֵח</a:t>
            </a:r>
            <a:r>
              <a:rPr lang="he-IL" sz="1600" dirty="0" smtClean="0"/>
              <a:t>ַלּוֹ:</a:t>
            </a:r>
            <a:endParaRPr lang="en-US" sz="1600" dirty="0" smtClean="0"/>
          </a:p>
          <a:p>
            <a:pPr algn="r" rtl="1"/>
            <a:r>
              <a:rPr lang="he-IL" sz="1600" dirty="0" smtClean="0"/>
              <a:t>(ה) לֹא &lt;</a:t>
            </a:r>
            <a:r>
              <a:rPr lang="he-IL" sz="1600" dirty="0" err="1" smtClean="0"/>
              <a:t>יקרחה</a:t>
            </a:r>
            <a:r>
              <a:rPr lang="he-IL" sz="1600" dirty="0" smtClean="0"/>
              <a:t>&gt; </a:t>
            </a:r>
            <a:r>
              <a:rPr lang="he-IL" sz="1600" dirty="0" err="1" smtClean="0"/>
              <a:t>יִקְרְח</a:t>
            </a:r>
            <a:r>
              <a:rPr lang="he-IL" sz="1600" dirty="0" smtClean="0"/>
              <a:t>וּ קָרְחָה בְּרֹאשָׁם </a:t>
            </a:r>
            <a:r>
              <a:rPr lang="he-IL" sz="1600" b="1" dirty="0" err="1" smtClean="0"/>
              <a:t>וּפְ</a:t>
            </a:r>
            <a:r>
              <a:rPr lang="he-IL" sz="1600" b="1" dirty="0" smtClean="0"/>
              <a:t>אַת זְקָנָם </a:t>
            </a:r>
            <a:r>
              <a:rPr lang="he-IL" sz="1600" b="1" dirty="0" err="1" smtClean="0"/>
              <a:t>לֹ</a:t>
            </a:r>
            <a:r>
              <a:rPr lang="he-IL" sz="1600" b="1" dirty="0" smtClean="0"/>
              <a:t>א יְגַלֵּחוּ</a:t>
            </a:r>
            <a:r>
              <a:rPr lang="he-IL" sz="1600" dirty="0" smtClean="0"/>
              <a:t> וּבִבְשָׂרָם לֹא יִשְׂרְטוּ </a:t>
            </a:r>
            <a:r>
              <a:rPr lang="he-IL" sz="1600" dirty="0" err="1" smtClean="0"/>
              <a:t>שָׂרָט</a:t>
            </a:r>
            <a:r>
              <a:rPr lang="he-IL" sz="1600" dirty="0" smtClean="0"/>
              <a:t>ֶת:</a:t>
            </a:r>
            <a:endParaRPr lang="en-US" sz="1600" dirty="0" smtClean="0"/>
          </a:p>
          <a:p>
            <a:pPr algn="r" rtl="1"/>
            <a:r>
              <a:rPr lang="he-IL" sz="1600" dirty="0" smtClean="0"/>
              <a:t>(ו) קְדֹשִׁים </a:t>
            </a:r>
            <a:r>
              <a:rPr lang="he-IL" sz="1600" dirty="0" err="1" smtClean="0"/>
              <a:t>יִהְ</a:t>
            </a:r>
            <a:r>
              <a:rPr lang="he-IL" sz="1600" dirty="0" smtClean="0"/>
              <a:t>יוּ </a:t>
            </a:r>
            <a:r>
              <a:rPr lang="he-IL" sz="1600" dirty="0" err="1" smtClean="0"/>
              <a:t>לֵאלֹהֵיהֶ</a:t>
            </a:r>
            <a:r>
              <a:rPr lang="he-IL" sz="1600" dirty="0" smtClean="0"/>
              <a:t>ם וְלֹ</a:t>
            </a:r>
            <a:r>
              <a:rPr lang="he-IL" sz="1600" dirty="0" err="1" smtClean="0"/>
              <a:t>א </a:t>
            </a:r>
            <a:r>
              <a:rPr lang="he-IL" sz="1600" dirty="0" smtClean="0"/>
              <a:t>יְחַלְּלוּ שֵׁם </a:t>
            </a:r>
            <a:r>
              <a:rPr lang="he-IL" sz="1600" dirty="0" err="1" smtClean="0"/>
              <a:t>אֱלֹהֵיהֶ</a:t>
            </a:r>
            <a:r>
              <a:rPr lang="he-IL" sz="1600" dirty="0" smtClean="0"/>
              <a:t>ם כִּי </a:t>
            </a:r>
            <a:r>
              <a:rPr lang="he-IL" sz="1600" dirty="0" err="1" smtClean="0"/>
              <a:t>אֶ</a:t>
            </a:r>
            <a:r>
              <a:rPr lang="he-IL" sz="1600" dirty="0" smtClean="0"/>
              <a:t>ת אִשּ</a:t>
            </a:r>
            <a:r>
              <a:rPr lang="he-IL" sz="1600" dirty="0" err="1" smtClean="0"/>
              <a:t>ֵׁי יְקֹוָ</a:t>
            </a:r>
            <a:r>
              <a:rPr lang="he-IL" sz="1600" dirty="0" smtClean="0"/>
              <a:t>ק לֶחֶם </a:t>
            </a:r>
            <a:r>
              <a:rPr lang="he-IL" sz="1600" dirty="0" err="1" smtClean="0"/>
              <a:t>אֱלֹהֵיהֶ</a:t>
            </a:r>
            <a:r>
              <a:rPr lang="he-IL" sz="1600" dirty="0" smtClean="0"/>
              <a:t>ם הֵם מַקְרִיבִם </a:t>
            </a:r>
            <a:r>
              <a:rPr lang="he-IL" sz="1600" dirty="0" err="1" smtClean="0"/>
              <a:t>וְהָ</a:t>
            </a:r>
            <a:r>
              <a:rPr lang="he-IL" sz="1600" dirty="0" smtClean="0"/>
              <a:t>יוּ קֹדֶשׁ:</a:t>
            </a:r>
            <a:endParaRPr lang="en-US" sz="1600" dirty="0" smtClean="0"/>
          </a:p>
          <a:p>
            <a:pPr algn="r"/>
            <a:endParaRPr lang="en-US" sz="1600" dirty="0" smtClean="0"/>
          </a:p>
          <a:p>
            <a:pPr algn="r" rtl="1"/>
            <a:endParaRPr lang="en-US" sz="1600" dirty="0" smtClean="0"/>
          </a:p>
          <a:p>
            <a:pPr algn="r"/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762000"/>
            <a:ext cx="6553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sz="2400" b="1" u="sng" dirty="0" smtClean="0">
                <a:latin typeface="FrankRuehl" pitchFamily="34" charset="-79"/>
                <a:cs typeface="FrankRuehl" pitchFamily="34" charset="-79"/>
              </a:rPr>
              <a:t>בל תקיף </a:t>
            </a:r>
            <a:r>
              <a:rPr lang="he-IL" sz="2400" dirty="0" smtClean="0">
                <a:latin typeface="FrankRuehl" pitchFamily="34" charset="-79"/>
                <a:cs typeface="FrankRuehl" pitchFamily="34" charset="-79"/>
              </a:rPr>
              <a:t>– איסור הקפת </a:t>
            </a:r>
            <a:r>
              <a:rPr lang="he-IL" sz="2400" dirty="0" err="1" smtClean="0">
                <a:latin typeface="FrankRuehl" pitchFamily="34" charset="-79"/>
                <a:cs typeface="FrankRuehl" pitchFamily="34" charset="-79"/>
              </a:rPr>
              <a:t>פיאת</a:t>
            </a:r>
            <a:r>
              <a:rPr lang="he-IL" sz="2400" dirty="0" smtClean="0">
                <a:latin typeface="FrankRuehl" pitchFamily="34" charset="-79"/>
                <a:cs typeface="FrankRuehl" pitchFamily="34" charset="-79"/>
              </a:rPr>
              <a:t> הראש</a:t>
            </a:r>
          </a:p>
          <a:p>
            <a:pPr algn="r"/>
            <a:endParaRPr lang="he-IL" sz="2400" dirty="0" smtClean="0">
              <a:latin typeface="FrankRuehl" pitchFamily="34" charset="-79"/>
              <a:cs typeface="FrankRuehl" pitchFamily="34" charset="-79"/>
            </a:endParaRPr>
          </a:p>
          <a:p>
            <a:pPr algn="r"/>
            <a:r>
              <a:rPr lang="he-IL" sz="2400" b="1" u="sng" dirty="0" smtClean="0">
                <a:latin typeface="FrankRuehl" pitchFamily="34" charset="-79"/>
                <a:cs typeface="FrankRuehl" pitchFamily="34" charset="-79"/>
              </a:rPr>
              <a:t>בל תשחית </a:t>
            </a:r>
            <a:r>
              <a:rPr lang="he-IL" sz="2400" dirty="0" smtClean="0">
                <a:latin typeface="FrankRuehl" pitchFamily="34" charset="-79"/>
                <a:cs typeface="FrankRuehl" pitchFamily="34" charset="-79"/>
              </a:rPr>
              <a:t>- איסור השחתת הזקן</a:t>
            </a:r>
            <a:endParaRPr lang="he-IL" sz="2400" dirty="0">
              <a:latin typeface="FrankRuehl" pitchFamily="34" charset="-79"/>
              <a:cs typeface="FrankRuehl" pitchFamily="34" charset="-79"/>
            </a:endParaRPr>
          </a:p>
          <a:p>
            <a:pPr algn="r"/>
            <a:endParaRPr lang="he-IL" sz="2400" dirty="0" smtClean="0">
              <a:latin typeface="FrankRuehl" pitchFamily="34" charset="-79"/>
              <a:cs typeface="FrankRuehl" pitchFamily="34" charset="-79"/>
            </a:endParaRPr>
          </a:p>
          <a:p>
            <a:pPr algn="r"/>
            <a:r>
              <a:rPr lang="he-IL" sz="2400" b="1" u="sng" dirty="0" smtClean="0">
                <a:latin typeface="FrankRuehl" pitchFamily="34" charset="-79"/>
                <a:cs typeface="FrankRuehl" pitchFamily="34" charset="-79"/>
              </a:rPr>
              <a:t>לא תטמא למתים </a:t>
            </a:r>
            <a:r>
              <a:rPr lang="he-IL" sz="2400" dirty="0" smtClean="0">
                <a:latin typeface="FrankRuehl" pitchFamily="34" charset="-79"/>
                <a:cs typeface="FrankRuehl" pitchFamily="34" charset="-79"/>
              </a:rPr>
              <a:t>- חל רק על גברים </a:t>
            </a:r>
            <a:r>
              <a:rPr lang="he-IL" sz="2400" dirty="0" err="1" smtClean="0">
                <a:latin typeface="FrankRuehl" pitchFamily="34" charset="-79"/>
                <a:cs typeface="FrankRuehl" pitchFamily="34" charset="-79"/>
              </a:rPr>
              <a:t>כהנים</a:t>
            </a:r>
            <a:r>
              <a:rPr lang="he-IL" sz="2400" dirty="0" smtClean="0">
                <a:latin typeface="FrankRuehl" pitchFamily="34" charset="-79"/>
                <a:cs typeface="FrankRuehl" pitchFamily="34" charset="-79"/>
              </a:rPr>
              <a:t>. איסור להתקרב למת ולגעת בו ואפילו לשהות איתו תחת קורת גג אחת.  </a:t>
            </a:r>
            <a:endParaRPr lang="en-US" sz="2400" dirty="0"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2050" y="3705879"/>
            <a:ext cx="7696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  <a:latin typeface="FrankRuehl" pitchFamily="34" charset="-79"/>
                <a:cs typeface="FrankRuehl" pitchFamily="34" charset="-79"/>
              </a:rPr>
              <a:t>בל תשחית </a:t>
            </a:r>
            <a:r>
              <a:rPr lang="he-IL" sz="2400" dirty="0" smtClean="0">
                <a:latin typeface="FrankRuehl" pitchFamily="34" charset="-79"/>
                <a:cs typeface="FrankRuehl" pitchFamily="34" charset="-79"/>
              </a:rPr>
              <a:t>מתייחס לאיסור השחתת זקן ורק לגברים מכיוון שרק לגברים יש זקן.</a:t>
            </a:r>
          </a:p>
          <a:p>
            <a:pPr algn="r"/>
            <a:r>
              <a:rPr lang="he-IL" sz="2400" dirty="0" smtClean="0">
                <a:latin typeface="FrankRuehl" pitchFamily="34" charset="-79"/>
                <a:cs typeface="FrankRuehl" pitchFamily="34" charset="-79"/>
              </a:rPr>
              <a:t>מכיוון שבאותו הפסוק נאמר גם </a:t>
            </a:r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  <a:latin typeface="FrankRuehl" pitchFamily="34" charset="-79"/>
                <a:cs typeface="FrankRuehl" pitchFamily="34" charset="-79"/>
              </a:rPr>
              <a:t>בל תקיף </a:t>
            </a:r>
            <a:r>
              <a:rPr lang="he-IL" sz="2400" dirty="0" smtClean="0">
                <a:latin typeface="FrankRuehl" pitchFamily="34" charset="-79"/>
                <a:cs typeface="FrankRuehl" pitchFamily="34" charset="-79"/>
              </a:rPr>
              <a:t>הבינו חכמים שגם איסור זה פונה רק לגברים.</a:t>
            </a:r>
          </a:p>
          <a:p>
            <a:pPr algn="r"/>
            <a:r>
              <a:rPr lang="he-IL" sz="2400" dirty="0">
                <a:latin typeface="FrankRuehl" pitchFamily="34" charset="-79"/>
                <a:cs typeface="FrankRuehl" pitchFamily="34" charset="-79"/>
              </a:rPr>
              <a:t>האיסור 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FrankRuehl" pitchFamily="34" charset="-79"/>
                <a:cs typeface="FrankRuehl" pitchFamily="34" charset="-79"/>
              </a:rPr>
              <a:t>להיטמא למתים </a:t>
            </a:r>
            <a:r>
              <a:rPr lang="he-IL" sz="2400" dirty="0" smtClean="0">
                <a:latin typeface="FrankRuehl" pitchFamily="34" charset="-79"/>
                <a:cs typeface="FrankRuehl" pitchFamily="34" charset="-79"/>
              </a:rPr>
              <a:t>נאמר </a:t>
            </a:r>
            <a:r>
              <a:rPr lang="he-IL" sz="2400" dirty="0">
                <a:latin typeface="FrankRuehl" pitchFamily="34" charset="-79"/>
                <a:cs typeface="FrankRuehl" pitchFamily="34" charset="-79"/>
              </a:rPr>
              <a:t>במפורש רק לגברים שנאמר</a:t>
            </a:r>
            <a:endParaRPr lang="en-US" sz="2400" dirty="0">
              <a:latin typeface="FrankRuehl" pitchFamily="34" charset="-79"/>
              <a:cs typeface="FrankRuehl" pitchFamily="34" charset="-79"/>
            </a:endParaRPr>
          </a:p>
          <a:p>
            <a:pPr algn="r"/>
            <a:r>
              <a:rPr lang="he-IL" sz="2000" dirty="0">
                <a:latin typeface="Guttman Stam" pitchFamily="2" charset="-79"/>
                <a:cs typeface="Guttman Stam" pitchFamily="2" charset="-79"/>
              </a:rPr>
              <a:t>אֱמֹר אֶל </a:t>
            </a:r>
            <a:r>
              <a:rPr lang="he-IL" sz="2000" dirty="0" err="1">
                <a:latin typeface="Guttman Stam" pitchFamily="2" charset="-79"/>
                <a:cs typeface="Guttman Stam" pitchFamily="2" charset="-79"/>
              </a:rPr>
              <a:t>הַכֹּה</a:t>
            </a:r>
            <a:r>
              <a:rPr lang="he-IL" sz="2000" dirty="0">
                <a:latin typeface="Guttman Stam" pitchFamily="2" charset="-79"/>
                <a:cs typeface="Guttman Stam" pitchFamily="2" charset="-79"/>
              </a:rPr>
              <a:t>ֲנִי</a:t>
            </a:r>
            <a:r>
              <a:rPr lang="he-IL" sz="2000" dirty="0" err="1">
                <a:latin typeface="Guttman Stam" pitchFamily="2" charset="-79"/>
                <a:cs typeface="Guttman Stam" pitchFamily="2" charset="-79"/>
              </a:rPr>
              <a:t>ם </a:t>
            </a:r>
            <a:r>
              <a:rPr lang="he-IL" sz="2000" b="1" dirty="0" smtClean="0">
                <a:latin typeface="Guttman Stam" pitchFamily="2" charset="-79"/>
                <a:cs typeface="Guttman Stam" pitchFamily="2" charset="-79"/>
              </a:rPr>
              <a:t>בְּנ</a:t>
            </a:r>
            <a:r>
              <a:rPr lang="he-IL" sz="2000" b="1" dirty="0" err="1" smtClean="0">
                <a:latin typeface="Guttman Stam" pitchFamily="2" charset="-79"/>
                <a:cs typeface="Guttman Stam" pitchFamily="2" charset="-79"/>
              </a:rPr>
              <a:t>ֵי </a:t>
            </a:r>
            <a:r>
              <a:rPr lang="he-IL" sz="2000" b="1" dirty="0" smtClean="0">
                <a:latin typeface="Guttman Stam" pitchFamily="2" charset="-79"/>
                <a:cs typeface="Guttman Stam" pitchFamily="2" charset="-79"/>
              </a:rPr>
              <a:t>אַהֲרֹן</a:t>
            </a:r>
            <a:r>
              <a:rPr lang="he-IL" sz="2000" dirty="0" smtClean="0">
                <a:latin typeface="Guttman Stam" pitchFamily="2" charset="-79"/>
                <a:cs typeface="Guttman Stam" pitchFamily="2" charset="-79"/>
              </a:rPr>
              <a:t> – ולא בנות אהרון.</a:t>
            </a:r>
            <a:r>
              <a:rPr lang="en-US" sz="2000" dirty="0" smtClean="0">
                <a:latin typeface="FrankRuehl" pitchFamily="34" charset="-79"/>
                <a:cs typeface="Guttman Stam" pitchFamily="2" charset="-79"/>
              </a:rPr>
              <a:t> </a:t>
            </a:r>
            <a:r>
              <a:rPr lang="he-IL" sz="2000" dirty="0" smtClean="0">
                <a:latin typeface="Guttman Stam" pitchFamily="2" charset="-79"/>
                <a:cs typeface="Guttman Stam" pitchFamily="2" charset="-79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2286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dirty="0" smtClean="0">
                <a:solidFill>
                  <a:schemeClr val="accent1">
                    <a:lumMod val="75000"/>
                  </a:schemeClr>
                </a:solidFill>
                <a:latin typeface="Guttman Stam" pitchFamily="2" charset="-79"/>
                <a:cs typeface="Guttman Stam" pitchFamily="2" charset="-79"/>
              </a:rPr>
              <a:t>גמרא</a:t>
            </a:r>
            <a:endParaRPr lang="en-US" sz="2800" dirty="0">
              <a:solidFill>
                <a:schemeClr val="accent1">
                  <a:lumMod val="75000"/>
                </a:schemeClr>
              </a:solidFill>
              <a:cs typeface="Guttman Stam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762000"/>
            <a:ext cx="7772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 smtClean="0">
                <a:latin typeface="Guttman Stam" pitchFamily="2" charset="-79"/>
                <a:cs typeface="Guttman Stam" pitchFamily="2" charset="-79"/>
              </a:rPr>
              <a:t>מאי כל מצות הבן על 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האב? 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אילימא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 כל מצות 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דמיחייב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 ברא 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למיעבד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 לאבא נשים פטורות 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והתניא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 איש אין לי אלא איש 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אשה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 מנין כשהוא אומר (ויקרא 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יט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) איש אמו ואביו תיראו הרי כאן שנים אמר רב יהודה 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ה"ק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 כל מצות הבן המוטלות על האב לעשות לבנו אנשים 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חייבין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 ונשים פטורות 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תנינא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 להא 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דת"ר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 האב חייב בבנו למולו ולפדותו וללמדו תורה ולהשיאו 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אשה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 וללמדו אומנות וי"א אף להשיטו במים רבי יהודה אומר כל שאינו מלמד את בנו אומנות מלמדו 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ליסטות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 - 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ליסטות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 ס"ד אלא כאילו מלמדו 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ליסטות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:</a:t>
            </a:r>
            <a:endParaRPr lang="en-US" dirty="0">
              <a:cs typeface="Guttman Stam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3657600"/>
            <a:ext cx="3657600" cy="11387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2000" dirty="0" smtClean="0">
                <a:latin typeface="Guttman Stam" pitchFamily="2" charset="-79"/>
                <a:cs typeface="Guttman Stam" pitchFamily="2" charset="-79"/>
              </a:rPr>
              <a:t>מאי כל מצות הבן על האב</a:t>
            </a:r>
          </a:p>
          <a:p>
            <a:pPr algn="r"/>
            <a:r>
              <a:rPr lang="he-IL" sz="2400" dirty="0" smtClean="0">
                <a:latin typeface="FrankRuehl" pitchFamily="34" charset="-79"/>
                <a:cs typeface="FrankRuehl" pitchFamily="34" charset="-79"/>
              </a:rPr>
              <a:t>הגמרא מנסה להבין מהן "מצוות הבן על האב</a:t>
            </a:r>
            <a:r>
              <a:rPr lang="he-IL" sz="2000" dirty="0" smtClean="0">
                <a:latin typeface="Guttman Stam" pitchFamily="2" charset="-79"/>
                <a:cs typeface="Guttman Stam" pitchFamily="2" charset="-79"/>
              </a:rPr>
              <a:t>"</a:t>
            </a:r>
            <a:endParaRPr lang="he-IL" sz="2000" dirty="0"/>
          </a:p>
        </p:txBody>
      </p:sp>
      <p:sp>
        <p:nvSpPr>
          <p:cNvPr id="5" name="לחצן פעולה: עזרה 4">
            <a:hlinkClick r:id="" action="ppaction://noaction" highlightClick="1"/>
          </p:cNvPr>
          <p:cNvSpPr/>
          <p:nvPr/>
        </p:nvSpPr>
        <p:spPr>
          <a:xfrm>
            <a:off x="990600" y="3429000"/>
            <a:ext cx="1295400" cy="1905000"/>
          </a:xfrm>
          <a:prstGeom prst="actionButtonHelp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לחצן פעולה: עזרה 5">
            <a:hlinkClick r:id="" action="ppaction://noaction" highlightClick="1"/>
          </p:cNvPr>
          <p:cNvSpPr/>
          <p:nvPr/>
        </p:nvSpPr>
        <p:spPr>
          <a:xfrm>
            <a:off x="6858000" y="3429000"/>
            <a:ext cx="1295400" cy="1905000"/>
          </a:xfrm>
          <a:prstGeom prst="actionButtonHelp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53000" y="838200"/>
            <a:ext cx="35375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אילימא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 כל מצות </a:t>
            </a:r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דמיחייב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 ברא </a:t>
            </a:r>
          </a:p>
          <a:p>
            <a:pPr algn="r"/>
            <a:r>
              <a:rPr lang="he-IL" dirty="0" err="1" smtClean="0">
                <a:latin typeface="Guttman Stam" pitchFamily="2" charset="-79"/>
                <a:cs typeface="Guttman Stam" pitchFamily="2" charset="-79"/>
              </a:rPr>
              <a:t>למיעבד</a:t>
            </a:r>
            <a:r>
              <a:rPr lang="he-IL" dirty="0" smtClean="0">
                <a:latin typeface="Guttman Stam" pitchFamily="2" charset="-79"/>
                <a:cs typeface="Guttman Stam" pitchFamily="2" charset="-79"/>
              </a:rPr>
              <a:t> לאבא- </a:t>
            </a:r>
            <a:endParaRPr lang="he-IL" sz="2000" dirty="0" smtClean="0">
              <a:latin typeface="FrankRuehl" pitchFamily="34" charset="-79"/>
              <a:cs typeface="FrankRuehl" pitchFamily="34" charset="-79"/>
            </a:endParaRPr>
          </a:p>
          <a:p>
            <a:pPr algn="r"/>
            <a:r>
              <a:rPr lang="he-IL" sz="2000" dirty="0" smtClean="0">
                <a:latin typeface="FrankRuehl" pitchFamily="34" charset="-79"/>
                <a:cs typeface="FrankRuehl" pitchFamily="34" charset="-79"/>
              </a:rPr>
              <a:t>הגמרא מציעה לפרש את הביטוי כמצוות שהילד מחויב לעשות להורה כגון- כיבוד האב והאם, מורא אב ואם (פחד) .</a:t>
            </a:r>
            <a:endParaRPr lang="en-US" dirty="0">
              <a:latin typeface="FrankRuehl" pitchFamily="34" charset="-79"/>
              <a:cs typeface="FrankRuehl" pitchFamily="34" charset="-79"/>
            </a:endParaRPr>
          </a:p>
        </p:txBody>
      </p:sp>
      <p:grpSp>
        <p:nvGrpSpPr>
          <p:cNvPr id="12" name="קבוצה 11"/>
          <p:cNvGrpSpPr/>
          <p:nvPr/>
        </p:nvGrpSpPr>
        <p:grpSpPr>
          <a:xfrm>
            <a:off x="3505200" y="1371600"/>
            <a:ext cx="1371600" cy="381000"/>
            <a:chOff x="3200400" y="4724400"/>
            <a:chExt cx="1371600" cy="381000"/>
          </a:xfrm>
        </p:grpSpPr>
        <p:cxnSp>
          <p:nvCxnSpPr>
            <p:cNvPr id="9" name="מחבר חץ ישר 8"/>
            <p:cNvCxnSpPr/>
            <p:nvPr/>
          </p:nvCxnSpPr>
          <p:spPr>
            <a:xfrm flipH="1">
              <a:off x="3200400" y="4876800"/>
              <a:ext cx="1371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לא שווה 9"/>
            <p:cNvSpPr/>
            <p:nvPr/>
          </p:nvSpPr>
          <p:spPr>
            <a:xfrm>
              <a:off x="3581400" y="4724400"/>
              <a:ext cx="762000" cy="381000"/>
            </a:xfrm>
            <a:prstGeom prst="mathNotEqual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0" y="838200"/>
            <a:ext cx="3276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sz="2000" dirty="0" err="1">
                <a:latin typeface="Guttman Stam" pitchFamily="2" charset="-79"/>
                <a:cs typeface="Guttman Stam" pitchFamily="2" charset="-79"/>
              </a:rPr>
              <a:t>והתניא</a:t>
            </a:r>
            <a:r>
              <a:rPr lang="he-IL" sz="2000" dirty="0">
                <a:latin typeface="Guttman Stam" pitchFamily="2" charset="-79"/>
                <a:cs typeface="Guttman Stam" pitchFamily="2" charset="-79"/>
              </a:rPr>
              <a:t> איש אין לי אלא איש </a:t>
            </a:r>
            <a:r>
              <a:rPr lang="he-IL" sz="2000" dirty="0" err="1">
                <a:latin typeface="Guttman Stam" pitchFamily="2" charset="-79"/>
                <a:cs typeface="Guttman Stam" pitchFamily="2" charset="-79"/>
              </a:rPr>
              <a:t>אשה</a:t>
            </a:r>
            <a:r>
              <a:rPr lang="he-IL" sz="2000" dirty="0">
                <a:latin typeface="Guttman Stam" pitchFamily="2" charset="-79"/>
                <a:cs typeface="Guttman Stam" pitchFamily="2" charset="-79"/>
              </a:rPr>
              <a:t> מנין כשהוא אומר (ויקרא </a:t>
            </a:r>
            <a:r>
              <a:rPr lang="he-IL" sz="2000" dirty="0" err="1">
                <a:latin typeface="Guttman Stam" pitchFamily="2" charset="-79"/>
                <a:cs typeface="Guttman Stam" pitchFamily="2" charset="-79"/>
              </a:rPr>
              <a:t>יט</a:t>
            </a:r>
            <a:r>
              <a:rPr lang="he-IL" sz="2000" dirty="0">
                <a:latin typeface="Guttman Stam" pitchFamily="2" charset="-79"/>
                <a:cs typeface="Guttman Stam" pitchFamily="2" charset="-79"/>
              </a:rPr>
              <a:t>) איש אמו ואביו תיראו הרי כאן שנים</a:t>
            </a:r>
            <a:endParaRPr lang="he-IL" sz="2000" dirty="0" smtClean="0">
              <a:latin typeface="FrankRuehl" pitchFamily="34" charset="-79"/>
              <a:cs typeface="FrankRuehl" pitchFamily="34" charset="-79"/>
            </a:endParaRPr>
          </a:p>
          <a:p>
            <a:pPr algn="r"/>
            <a:r>
              <a:rPr lang="he-IL" sz="2000" dirty="0" smtClean="0">
                <a:latin typeface="FrankRuehl" pitchFamily="34" charset="-79"/>
                <a:cs typeface="FrankRuehl" pitchFamily="34" charset="-79"/>
              </a:rPr>
              <a:t>הגמרא </a:t>
            </a:r>
            <a:r>
              <a:rPr lang="he-IL" sz="2000" dirty="0">
                <a:latin typeface="FrankRuehl" pitchFamily="34" charset="-79"/>
                <a:cs typeface="FrankRuehl" pitchFamily="34" charset="-79"/>
              </a:rPr>
              <a:t>דוחה אפשרות זו כי לפי ההלכה </a:t>
            </a:r>
            <a:r>
              <a:rPr lang="he-IL" sz="2000" dirty="0" smtClean="0">
                <a:latin typeface="FrankRuehl" pitchFamily="34" charset="-79"/>
                <a:cs typeface="FrankRuehl" pitchFamily="34" charset="-79"/>
              </a:rPr>
              <a:t>,כמו </a:t>
            </a:r>
            <a:r>
              <a:rPr lang="he-IL" sz="2000" dirty="0">
                <a:latin typeface="FrankRuehl" pitchFamily="34" charset="-79"/>
                <a:cs typeface="FrankRuehl" pitchFamily="34" charset="-79"/>
              </a:rPr>
              <a:t>שלמדנו </a:t>
            </a:r>
            <a:r>
              <a:rPr lang="he-IL" sz="2000" dirty="0" smtClean="0">
                <a:latin typeface="FrankRuehl" pitchFamily="34" charset="-79"/>
                <a:cs typeface="FrankRuehl" pitchFamily="34" charset="-79"/>
              </a:rPr>
              <a:t>בברייתא, במצוות </a:t>
            </a:r>
            <a:r>
              <a:rPr lang="he-IL" sz="2000" dirty="0">
                <a:latin typeface="FrankRuehl" pitchFamily="34" charset="-79"/>
                <a:cs typeface="FrankRuehl" pitchFamily="34" charset="-79"/>
              </a:rPr>
              <a:t>שהילד עושה להורה גם הבנות מחויבות ואולם </a:t>
            </a:r>
            <a:r>
              <a:rPr lang="he-IL" sz="2000" dirty="0" smtClean="0">
                <a:latin typeface="FrankRuehl" pitchFamily="34" charset="-79"/>
                <a:cs typeface="FrankRuehl" pitchFamily="34" charset="-79"/>
              </a:rPr>
              <a:t>"מצוות הבן </a:t>
            </a:r>
            <a:r>
              <a:rPr lang="he-IL" sz="2000" dirty="0">
                <a:latin typeface="FrankRuehl" pitchFamily="34" charset="-79"/>
                <a:cs typeface="FrankRuehl" pitchFamily="34" charset="-79"/>
              </a:rPr>
              <a:t>על האב </a:t>
            </a:r>
            <a:r>
              <a:rPr lang="he-IL" sz="2000" dirty="0" smtClean="0">
                <a:latin typeface="FrankRuehl" pitchFamily="34" charset="-79"/>
                <a:cs typeface="FrankRuehl" pitchFamily="34" charset="-79"/>
              </a:rPr>
              <a:t>" הן מצוות </a:t>
            </a:r>
            <a:r>
              <a:rPr lang="he-IL" sz="2000" dirty="0">
                <a:latin typeface="FrankRuehl" pitchFamily="34" charset="-79"/>
                <a:cs typeface="FrankRuehl" pitchFamily="34" charset="-79"/>
              </a:rPr>
              <a:t>שנשים פטורות מהן לפי המשנה, כך שאנו מבינים כאן שמדובר במצוות שהילד עושה להורה.</a:t>
            </a:r>
            <a:endParaRPr lang="en-US" sz="2000" dirty="0">
              <a:latin typeface="FrankRuehl" pitchFamily="34" charset="-79"/>
              <a:cs typeface="FrankRuehl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286000" y="2967335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2800" dirty="0">
                <a:latin typeface="FrankRuehl" pitchFamily="34" charset="-79"/>
                <a:cs typeface="FrankRuehl" pitchFamily="34" charset="-79"/>
              </a:rPr>
              <a:t>"איש אמו ואביו </a:t>
            </a:r>
            <a:r>
              <a:rPr lang="he-IL" sz="2800" dirty="0" smtClean="0">
                <a:solidFill>
                  <a:srgbClr val="FF0000"/>
                </a:solidFill>
                <a:latin typeface="FrankRuehl" pitchFamily="34" charset="-79"/>
                <a:cs typeface="FrankRuehl" pitchFamily="34" charset="-79"/>
              </a:rPr>
              <a:t>תיראו</a:t>
            </a:r>
            <a:r>
              <a:rPr lang="he-IL" sz="2800" dirty="0">
                <a:latin typeface="FrankRuehl" pitchFamily="34" charset="-79"/>
                <a:cs typeface="FrankRuehl" pitchFamily="34" charset="-79"/>
              </a:rPr>
              <a:t>"- </a:t>
            </a:r>
            <a:endParaRPr lang="he-IL" sz="2800" dirty="0" smtClean="0">
              <a:latin typeface="FrankRuehl" pitchFamily="34" charset="-79"/>
              <a:cs typeface="FrankRuehl" pitchFamily="34" charset="-79"/>
            </a:endParaRPr>
          </a:p>
          <a:p>
            <a:pPr algn="r"/>
            <a:r>
              <a:rPr lang="he-IL" sz="2800" dirty="0" smtClean="0">
                <a:latin typeface="FrankRuehl" pitchFamily="34" charset="-79"/>
                <a:cs typeface="FrankRuehl" pitchFamily="34" charset="-79"/>
              </a:rPr>
              <a:t>הברייתא </a:t>
            </a:r>
            <a:r>
              <a:rPr lang="he-IL" sz="2800" dirty="0">
                <a:latin typeface="FrankRuehl" pitchFamily="34" charset="-79"/>
                <a:cs typeface="FrankRuehl" pitchFamily="34" charset="-79"/>
              </a:rPr>
              <a:t>לומדת ממה שהתורה אומרת בלשון רבים </a:t>
            </a:r>
            <a:r>
              <a:rPr lang="he-IL" sz="2800" dirty="0" smtClean="0">
                <a:latin typeface="FrankRuehl" pitchFamily="34" charset="-79"/>
                <a:cs typeface="FrankRuehl" pitchFamily="34" charset="-79"/>
              </a:rPr>
              <a:t>'תיראו </a:t>
            </a:r>
            <a:r>
              <a:rPr lang="he-IL" sz="2800" dirty="0">
                <a:latin typeface="FrankRuehl" pitchFamily="34" charset="-79"/>
                <a:cs typeface="FrankRuehl" pitchFamily="34" charset="-79"/>
              </a:rPr>
              <a:t>' שצריך לפחד גם מהאב וגם מהאם.</a:t>
            </a:r>
            <a:endParaRPr lang="en-US" sz="2800" dirty="0">
              <a:latin typeface="FrankRuehl" pitchFamily="34" charset="-79"/>
              <a:cs typeface="FrankRuehl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91014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838200"/>
            <a:ext cx="426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sz="2000" dirty="0">
                <a:latin typeface="Guttman Stam" pitchFamily="2" charset="-79"/>
                <a:cs typeface="Guttman Stam" pitchFamily="2" charset="-79"/>
              </a:rPr>
              <a:t>אמר רב </a:t>
            </a:r>
            <a:r>
              <a:rPr lang="he-IL" sz="2000" dirty="0" smtClean="0">
                <a:latin typeface="Guttman Stam" pitchFamily="2" charset="-79"/>
                <a:cs typeface="Guttman Stam" pitchFamily="2" charset="-79"/>
              </a:rPr>
              <a:t>יהודה: </a:t>
            </a:r>
            <a:r>
              <a:rPr lang="he-IL" sz="2000" dirty="0" err="1">
                <a:latin typeface="Guttman Stam" pitchFamily="2" charset="-79"/>
                <a:cs typeface="Guttman Stam" pitchFamily="2" charset="-79"/>
              </a:rPr>
              <a:t>ה"ק</a:t>
            </a:r>
            <a:r>
              <a:rPr lang="he-IL" sz="2000" dirty="0">
                <a:latin typeface="Guttman Stam" pitchFamily="2" charset="-79"/>
                <a:cs typeface="Guttman Stam" pitchFamily="2" charset="-79"/>
              </a:rPr>
              <a:t> </a:t>
            </a:r>
            <a:r>
              <a:rPr lang="he-IL" sz="2000" dirty="0" smtClean="0">
                <a:latin typeface="Guttman Stam" pitchFamily="2" charset="-79"/>
                <a:cs typeface="Guttman Stam" pitchFamily="2" charset="-79"/>
              </a:rPr>
              <a:t>(=הכי </a:t>
            </a:r>
            <a:r>
              <a:rPr lang="he-IL" sz="2000" dirty="0" err="1" smtClean="0">
                <a:latin typeface="Guttman Stam" pitchFamily="2" charset="-79"/>
                <a:cs typeface="Guttman Stam" pitchFamily="2" charset="-79"/>
              </a:rPr>
              <a:t>קאמר</a:t>
            </a:r>
            <a:r>
              <a:rPr lang="he-IL" sz="2000" dirty="0" smtClean="0">
                <a:latin typeface="Guttman Stam" pitchFamily="2" charset="-79"/>
                <a:cs typeface="Guttman Stam" pitchFamily="2" charset="-79"/>
              </a:rPr>
              <a:t>) כל </a:t>
            </a:r>
            <a:r>
              <a:rPr lang="he-IL" sz="2000" dirty="0">
                <a:latin typeface="Guttman Stam" pitchFamily="2" charset="-79"/>
                <a:cs typeface="Guttman Stam" pitchFamily="2" charset="-79"/>
              </a:rPr>
              <a:t>מצות הבן המוטלות על האב לעשות לבנו אנשים חייבין ונשים פטורות</a:t>
            </a:r>
            <a:endParaRPr lang="he-IL" sz="2000" dirty="0" smtClean="0">
              <a:latin typeface="FrankRuehl" pitchFamily="34" charset="-79"/>
              <a:cs typeface="FrankRuehl" pitchFamily="34" charset="-79"/>
            </a:endParaRPr>
          </a:p>
          <a:p>
            <a:pPr algn="r"/>
            <a:r>
              <a:rPr lang="he-IL" sz="2000" dirty="0" smtClean="0">
                <a:latin typeface="FrankRuehl" pitchFamily="34" charset="-79"/>
                <a:cs typeface="FrankRuehl" pitchFamily="34" charset="-79"/>
              </a:rPr>
              <a:t>רב יהודה מסביר את המילים "כל מצוות הבן על האב" כך ש- כל המצוות </a:t>
            </a:r>
            <a:r>
              <a:rPr lang="he-IL" sz="2000" dirty="0" smtClean="0">
                <a:latin typeface="FrankRuehl" pitchFamily="34" charset="-79"/>
                <a:cs typeface="FrankRuehl" pitchFamily="34" charset="-79"/>
              </a:rPr>
              <a:t>הקשורות לבן שחייב האב לעשות לבנו.</a:t>
            </a:r>
          </a:p>
          <a:p>
            <a:pPr algn="r"/>
            <a:endParaRPr lang="en-US" sz="2000" dirty="0">
              <a:latin typeface="FrankRuehl" pitchFamily="34" charset="-79"/>
              <a:cs typeface="FrankRuehl" pitchFamily="34" charset="-79"/>
            </a:endParaRPr>
          </a:p>
        </p:txBody>
      </p:sp>
      <p:pic>
        <p:nvPicPr>
          <p:cNvPr id="1026" name="Picture 2" descr="http://upload-bikorim.kipa.co.il/12162011408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321167"/>
            <a:ext cx="1981200" cy="2536834"/>
          </a:xfrm>
          <a:prstGeom prst="rect">
            <a:avLst/>
          </a:prstGeom>
          <a:noFill/>
        </p:spPr>
      </p:pic>
      <p:pic>
        <p:nvPicPr>
          <p:cNvPr id="1028" name="Picture 4" descr="http://s1.kikar.net/th/data/auto/nadm/vw/5tsoy14r__w366h195q8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643202"/>
            <a:ext cx="3638550" cy="1938573"/>
          </a:xfrm>
          <a:prstGeom prst="rect">
            <a:avLst/>
          </a:prstGeom>
          <a:noFill/>
        </p:spPr>
      </p:pic>
      <p:cxnSp>
        <p:nvCxnSpPr>
          <p:cNvPr id="11" name="מחבר חץ ישר 10"/>
          <p:cNvCxnSpPr/>
          <p:nvPr/>
        </p:nvCxnSpPr>
        <p:spPr>
          <a:xfrm>
            <a:off x="3124200" y="5638800"/>
            <a:ext cx="3733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946</Words>
  <Application>Microsoft Office PowerPoint</Application>
  <PresentationFormat>‫הצגה על המסך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4" baseType="lpstr">
      <vt:lpstr>ערכת נושא Office</vt:lpstr>
      <vt:lpstr> האשה נקנית           פרק ראשון            קדושין            כט   ע"א 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tepper</dc:creator>
  <cp:lastModifiedBy>avraham</cp:lastModifiedBy>
  <cp:revision>117</cp:revision>
  <dcterms:created xsi:type="dcterms:W3CDTF">2015-03-21T19:32:39Z</dcterms:created>
  <dcterms:modified xsi:type="dcterms:W3CDTF">2015-04-22T04:37:23Z</dcterms:modified>
</cp:coreProperties>
</file>