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9" r:id="rId13"/>
    <p:sldId id="263" r:id="rId14"/>
    <p:sldId id="264" r:id="rId15"/>
    <p:sldId id="265" r:id="rId16"/>
    <p:sldId id="271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939A7-F7BD-FE9F-C42F-FA657102DAEE}" v="3" dt="2020-10-14T16:13:08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6aa5a05d8c27946d7e4cf6062ffcb63ac6f84dd532bde93ce7767d10c917692::" providerId="AD" clId="Web-{ACF939A7-F7BD-FE9F-C42F-FA657102DAEE}"/>
    <pc:docChg chg="modSld">
      <pc:chgData name="Guest User" userId="S::urn:spo:anon#76aa5a05d8c27946d7e4cf6062ffcb63ac6f84dd532bde93ce7767d10c917692::" providerId="AD" clId="Web-{ACF939A7-F7BD-FE9F-C42F-FA657102DAEE}" dt="2020-10-14T16:13:08.057" v="2" actId="1076"/>
      <pc:docMkLst>
        <pc:docMk/>
      </pc:docMkLst>
      <pc:sldChg chg="modSp">
        <pc:chgData name="Guest User" userId="S::urn:spo:anon#76aa5a05d8c27946d7e4cf6062ffcb63ac6f84dd532bde93ce7767d10c917692::" providerId="AD" clId="Web-{ACF939A7-F7BD-FE9F-C42F-FA657102DAEE}" dt="2020-10-14T16:13:08.057" v="2" actId="1076"/>
        <pc:sldMkLst>
          <pc:docMk/>
          <pc:sldMk cId="1909447435" sldId="257"/>
        </pc:sldMkLst>
        <pc:picChg chg="mod">
          <ac:chgData name="Guest User" userId="S::urn:spo:anon#76aa5a05d8c27946d7e4cf6062ffcb63ac6f84dd532bde93ce7767d10c917692::" providerId="AD" clId="Web-{ACF939A7-F7BD-FE9F-C42F-FA657102DAEE}" dt="2020-10-14T16:13:02.416" v="0" actId="1076"/>
          <ac:picMkLst>
            <pc:docMk/>
            <pc:sldMk cId="1909447435" sldId="257"/>
            <ac:picMk id="5" creationId="{00000000-0000-0000-0000-000000000000}"/>
          </ac:picMkLst>
        </pc:picChg>
        <pc:picChg chg="mod">
          <ac:chgData name="Guest User" userId="S::urn:spo:anon#76aa5a05d8c27946d7e4cf6062ffcb63ac6f84dd532bde93ce7767d10c917692::" providerId="AD" clId="Web-{ACF939A7-F7BD-FE9F-C42F-FA657102DAEE}" dt="2020-10-14T16:13:08.057" v="2" actId="1076"/>
          <ac:picMkLst>
            <pc:docMk/>
            <pc:sldMk cId="1909447435" sldId="25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008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60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60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73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5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89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07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00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83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97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59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2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hyperlink" Target="http://he.wikisource.org/wiki/%D7%A7%D7%98%D7%92%D7%95%D7%A8%D7%99%D7%94:%D7%95%D7%99%D7%A7%D7%A8%D7%90_%D7%99%D7%98_%D7%9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11561" y="548680"/>
            <a:ext cx="79208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BN Amit Black" pitchFamily="2" charset="-79"/>
              </a:rPr>
              <a:t>מצוות הבן על האב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r="4531"/>
          <a:stretch/>
        </p:blipFill>
        <p:spPr bwMode="auto">
          <a:xfrm>
            <a:off x="2154676" y="2069360"/>
            <a:ext cx="483464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4079" y="2276872"/>
            <a:ext cx="18582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הבן</a:t>
            </a:r>
            <a:r>
              <a:rPr lang="he-IL" sz="28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cs typeface="BN Amit Black" pitchFamily="2" charset="-79"/>
              </a:rPr>
              <a:t> על </a:t>
            </a:r>
            <a:r>
              <a:rPr lang="he-IL" sz="1600" dirty="0">
                <a:solidFill>
                  <a:schemeClr val="tx2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האב</a:t>
            </a:r>
            <a:endParaRPr lang="he-IL" dirty="0">
              <a:solidFill>
                <a:schemeClr val="tx2">
                  <a:lumMod val="75000"/>
                </a:schemeClr>
              </a:solidFill>
              <a:latin typeface="Anka CLM" pitchFamily="2" charset="-79"/>
              <a:cs typeface="Anka CLM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4676" y="4755410"/>
            <a:ext cx="45925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מגישים: גיא שיינוק, דרור לייב, שני ציטרום</a:t>
            </a:r>
          </a:p>
        </p:txBody>
      </p:sp>
      <p:pic>
        <p:nvPicPr>
          <p:cNvPr id="8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4468102"/>
            <a:ext cx="243681" cy="2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1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10" y="1484784"/>
            <a:ext cx="8856984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cs typeface="BN Amit Black" pitchFamily="2" charset="-79"/>
              </a:rPr>
              <a:t>"מאי כל מצוות הבן על האב?"</a:t>
            </a:r>
          </a:p>
          <a:p>
            <a:r>
              <a:rPr lang="he-IL" sz="3600" dirty="0">
                <a:solidFill>
                  <a:schemeClr val="tx2">
                    <a:lumMod val="75000"/>
                  </a:schemeClr>
                </a:solidFill>
              </a:rPr>
              <a:t> הגמרא עוסקת בפירוש המשנה ובשאלה האם מצוות הבן על האב הן מצוות שעושה הבן עבור האב או דווקא מצוות הבן המוטלות על האב לעשות לבנו?</a:t>
            </a:r>
          </a:p>
          <a:p>
            <a:endParaRPr lang="he-IL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8194" name="Picture 2" descr="תוצאת תמונה עבור תמונה של גמר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376">
            <a:off x="3086439" y="4114979"/>
            <a:ext cx="2971123" cy="22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43608" y="4658116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A71FB-302F-4734-908C-B9D3163EF757}"/>
              </a:ext>
            </a:extLst>
          </p:cNvPr>
          <p:cNvSpPr txBox="1"/>
          <p:nvPr/>
        </p:nvSpPr>
        <p:spPr>
          <a:xfrm>
            <a:off x="611560" y="1196752"/>
            <a:ext cx="792088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b="1" dirty="0">
                <a:solidFill>
                  <a:prstClr val="black"/>
                </a:solidFill>
                <a:cs typeface="BN Amit Black" pitchFamily="2" charset="-79"/>
              </a:rPr>
              <a:t>אִילֵימָא כל מצות דְמִיחַיַיב בְּברָא לְמֶיעֲבַד לאבא נשים פטורות?</a:t>
            </a:r>
          </a:p>
          <a:p>
            <a:pPr lvl="0"/>
            <a:endParaRPr lang="he-IL" sz="2400" b="1" dirty="0">
              <a:solidFill>
                <a:prstClr val="black"/>
              </a:solidFill>
              <a:cs typeface="BN Amit Black" pitchFamily="2" charset="-79"/>
            </a:endParaRPr>
          </a:p>
          <a:p>
            <a:pPr lvl="0"/>
            <a:endParaRPr lang="he-IL" sz="2000" dirty="0">
              <a:solidFill>
                <a:prstClr val="black"/>
              </a:solidFill>
              <a:cs typeface="BN Amit Black" pitchFamily="2" charset="-79"/>
            </a:endParaRPr>
          </a:p>
          <a:p>
            <a:pPr lvl="0"/>
            <a:r>
              <a:rPr lang="he-IL" sz="2000" b="1" dirty="0">
                <a:solidFill>
                  <a:schemeClr val="bg1"/>
                </a:solidFill>
                <a:cs typeface="BN Amit Black" pitchFamily="2" charset="-79"/>
              </a:rPr>
              <a:t>                     פירושי המילים המופיעות בארמית בעברית:</a:t>
            </a:r>
          </a:p>
          <a:p>
            <a:pPr lvl="0"/>
            <a:endParaRPr lang="he-IL" sz="2000" b="1" dirty="0">
              <a:solidFill>
                <a:schemeClr val="bg1"/>
              </a:solidFill>
              <a:cs typeface="BN Amit Black" pitchFamily="2" charset="-79"/>
            </a:endParaRPr>
          </a:p>
          <a:p>
            <a:pPr lvl="0"/>
            <a:endParaRPr lang="he-IL" sz="2000" dirty="0">
              <a:solidFill>
                <a:prstClr val="black"/>
              </a:solidFill>
              <a:cs typeface="BN Amit Black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77C63-31EB-4681-A555-F32DF0FE4506}"/>
              </a:ext>
            </a:extLst>
          </p:cNvPr>
          <p:cNvSpPr txBox="1"/>
          <p:nvPr/>
        </p:nvSpPr>
        <p:spPr>
          <a:xfrm>
            <a:off x="2699792" y="3140968"/>
            <a:ext cx="29523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" b="1" dirty="0">
                <a:solidFill>
                  <a:prstClr val="black"/>
                </a:solidFill>
                <a:cs typeface="BN Amit Black" pitchFamily="2" charset="-79"/>
              </a:rPr>
              <a:t>אילימא</a:t>
            </a:r>
            <a:r>
              <a:rPr lang="he-IL" sz="2000" dirty="0">
                <a:solidFill>
                  <a:prstClr val="black"/>
                </a:solidFill>
                <a:cs typeface="BN Amit Black" pitchFamily="2" charset="-79"/>
              </a:rPr>
              <a:t> = אם נאמר</a:t>
            </a:r>
          </a:p>
          <a:p>
            <a:pPr lvl="0"/>
            <a:endParaRPr lang="he-IL" sz="2000" dirty="0">
              <a:solidFill>
                <a:prstClr val="black"/>
              </a:solidFill>
              <a:cs typeface="BN Amit Black" pitchFamily="2" charset="-79"/>
            </a:endParaRPr>
          </a:p>
          <a:p>
            <a:pPr lvl="0"/>
            <a:r>
              <a:rPr lang="he-IL" sz="2000" b="1" dirty="0">
                <a:solidFill>
                  <a:prstClr val="black"/>
                </a:solidFill>
                <a:cs typeface="BN Amit Black" pitchFamily="2" charset="-79"/>
              </a:rPr>
              <a:t>דמיחייב</a:t>
            </a:r>
            <a:r>
              <a:rPr lang="he-IL" sz="2000" dirty="0">
                <a:solidFill>
                  <a:prstClr val="black"/>
                </a:solidFill>
                <a:cs typeface="BN Amit Black" pitchFamily="2" charset="-79"/>
              </a:rPr>
              <a:t> = שחייב</a:t>
            </a:r>
          </a:p>
          <a:p>
            <a:pPr lvl="0"/>
            <a:endParaRPr lang="he-IL" sz="2000" dirty="0">
              <a:solidFill>
                <a:prstClr val="black"/>
              </a:solidFill>
              <a:cs typeface="BN Amit Black" pitchFamily="2" charset="-79"/>
            </a:endParaRPr>
          </a:p>
          <a:p>
            <a:pPr lvl="0"/>
            <a:r>
              <a:rPr lang="he-IL" sz="2000" b="1" dirty="0">
                <a:solidFill>
                  <a:prstClr val="black"/>
                </a:solidFill>
                <a:cs typeface="BN Amit Black" pitchFamily="2" charset="-79"/>
              </a:rPr>
              <a:t>ברא</a:t>
            </a:r>
            <a:r>
              <a:rPr lang="he-IL" sz="2000" dirty="0">
                <a:solidFill>
                  <a:prstClr val="black"/>
                </a:solidFill>
                <a:cs typeface="BN Amit Black" pitchFamily="2" charset="-79"/>
              </a:rPr>
              <a:t> = בן</a:t>
            </a:r>
          </a:p>
          <a:p>
            <a:pPr lvl="0"/>
            <a:endParaRPr lang="he-IL" sz="2000" dirty="0">
              <a:solidFill>
                <a:prstClr val="black"/>
              </a:solidFill>
              <a:cs typeface="BN Amit Black" pitchFamily="2" charset="-79"/>
            </a:endParaRPr>
          </a:p>
          <a:p>
            <a:pPr lvl="0"/>
            <a:r>
              <a:rPr lang="he-IL" sz="2000" b="1" dirty="0">
                <a:solidFill>
                  <a:prstClr val="black"/>
                </a:solidFill>
                <a:cs typeface="BN Amit Black" pitchFamily="2" charset="-79"/>
              </a:rPr>
              <a:t>למיעבד</a:t>
            </a:r>
            <a:r>
              <a:rPr lang="he-IL" sz="2000" dirty="0">
                <a:solidFill>
                  <a:prstClr val="black"/>
                </a:solidFill>
                <a:cs typeface="BN Amit Black" pitchFamily="2" charset="-79"/>
              </a:rPr>
              <a:t> = לעשות</a:t>
            </a:r>
          </a:p>
        </p:txBody>
      </p:sp>
    </p:spTree>
    <p:extLst>
      <p:ext uri="{BB962C8B-B14F-4D97-AF65-F5344CB8AC3E}">
        <p14:creationId xmlns:p14="http://schemas.microsoft.com/office/powerpoint/2010/main" val="136156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9536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BN Amit Black" pitchFamily="2" charset="-79"/>
              </a:rPr>
              <a:t>אִילֵימָא כל מצות </a:t>
            </a:r>
            <a:r>
              <a:rPr lang="he-IL" sz="2400" dirty="0" err="1">
                <a:cs typeface="BN Amit Black" pitchFamily="2" charset="-79"/>
              </a:rPr>
              <a:t>דְמִיחַיַיב</a:t>
            </a:r>
            <a:r>
              <a:rPr lang="he-IL" sz="2400" dirty="0">
                <a:cs typeface="BN Amit Black" pitchFamily="2" charset="-79"/>
              </a:rPr>
              <a:t> בְּרָא לְמֶיעֲבַד לאבא נשים פטורות?</a:t>
            </a:r>
          </a:p>
          <a:p>
            <a:r>
              <a:rPr lang="he-IL" sz="2400" dirty="0" err="1">
                <a:cs typeface="BN Amit Black" pitchFamily="2" charset="-79"/>
              </a:rPr>
              <a:t>והָתַנְיָא</a:t>
            </a:r>
            <a:r>
              <a:rPr lang="he-IL" sz="2400" dirty="0">
                <a:cs typeface="BN Amit Black" pitchFamily="2" charset="-79"/>
              </a:rPr>
              <a:t>: איש אין לי אלא איש, </a:t>
            </a:r>
            <a:r>
              <a:rPr lang="he-IL" sz="2400" dirty="0" err="1">
                <a:cs typeface="BN Amit Black" pitchFamily="2" charset="-79"/>
              </a:rPr>
              <a:t>אשה</a:t>
            </a:r>
            <a:r>
              <a:rPr lang="he-IL" sz="2400" dirty="0">
                <a:cs typeface="BN Amit Black" pitchFamily="2" charset="-79"/>
              </a:rPr>
              <a:t> מנין? "</a:t>
            </a:r>
          </a:p>
          <a:p>
            <a:r>
              <a:rPr lang="he-IL" sz="2400" dirty="0">
                <a:cs typeface="BN Amit Black" pitchFamily="2" charset="-79"/>
              </a:rPr>
              <a:t>כשהוא אומר "איש אמו ואביו תיראו" (</a:t>
            </a:r>
            <a:r>
              <a:rPr lang="he-IL" sz="2400" dirty="0">
                <a:cs typeface="BN Amit Black" pitchFamily="2" charset="-79"/>
                <a:hlinkClick r:id="rId4" tooltip="קטגוריה:ויקרא יט ג"/>
              </a:rPr>
              <a:t>ויקרא </a:t>
            </a:r>
            <a:r>
              <a:rPr lang="he-IL" sz="2400" dirty="0" err="1">
                <a:cs typeface="BN Amit Black" pitchFamily="2" charset="-79"/>
                <a:hlinkClick r:id="rId4" tooltip="קטגוריה:ויקרא יט ג"/>
              </a:rPr>
              <a:t>יט</a:t>
            </a:r>
            <a:r>
              <a:rPr lang="he-IL" sz="2400" dirty="0">
                <a:cs typeface="BN Amit Black" pitchFamily="2" charset="-79"/>
                <a:hlinkClick r:id="rId4" tooltip="קטגוריה:ויקרא יט ג"/>
              </a:rPr>
              <a:t>, ג</a:t>
            </a:r>
            <a:r>
              <a:rPr lang="he-IL" sz="2400" dirty="0">
                <a:cs typeface="BN Amit Black" pitchFamily="2" charset="-79"/>
              </a:rPr>
              <a:t>) הרי כאן שנים.</a:t>
            </a:r>
            <a:br>
              <a:rPr lang="en-US" dirty="0"/>
            </a:br>
            <a:endParaRPr lang="he-IL" dirty="0"/>
          </a:p>
          <a:p>
            <a:r>
              <a:rPr lang="he-IL" dirty="0"/>
              <a:t>כדי להבין מהן מצוות הבן על האב, הגמרא מנסה תחילה להניח שהן המצוות שעושה הבן לאביו ולבדוק אפשרות זו.</a:t>
            </a:r>
          </a:p>
          <a:p>
            <a:r>
              <a:rPr lang="he-IL" dirty="0"/>
              <a:t>אם נאמר שמצוות הבן על האב הן המצוות שעושה הבן עבור האב, אז לפי המשנה נשים פטורות מכל מצוות אלו, כגון "כבד את אביך ואימך", ו"איש אימו ואביו תיראו". </a:t>
            </a:r>
          </a:p>
          <a:p>
            <a:r>
              <a:rPr lang="he-IL" dirty="0"/>
              <a:t>והרי יש ברייתא שנוגדת אפשרות זו ומראה שגם גברים וגם נשים חייבים במצוות אלו.</a:t>
            </a:r>
          </a:p>
          <a:p>
            <a:r>
              <a:rPr lang="he-IL" dirty="0"/>
              <a:t>הברייתא עוסקת במצוות כיבוד אב ואם, ובוחנת את המצווה "איש </a:t>
            </a:r>
            <a:r>
              <a:rPr lang="he-IL" dirty="0" err="1"/>
              <a:t>אמו</a:t>
            </a:r>
            <a:r>
              <a:rPr lang="he-IL" dirty="0"/>
              <a:t> ואביו תיראו". </a:t>
            </a:r>
          </a:p>
          <a:p>
            <a:r>
              <a:rPr lang="he-IL" dirty="0"/>
              <a:t>"איש אין לי אלא איש", הברייתא מתייחסת למילה איש ולומדת ממנה שאיש (גבר) חייב במורא אב ואם.</a:t>
            </a:r>
          </a:p>
          <a:p>
            <a:r>
              <a:rPr lang="he-IL" dirty="0"/>
              <a:t>ואז שואלת הברייתא, אישה, מאיפה לומדים שהיא גם חייבת ?</a:t>
            </a:r>
          </a:p>
          <a:p>
            <a:r>
              <a:rPr lang="he-IL" dirty="0"/>
              <a:t>תשובת הברייתא היא: לפי המילה "תיראו" שמופיעה בהמשך לאותו הפסוק.</a:t>
            </a:r>
          </a:p>
          <a:p>
            <a:r>
              <a:rPr lang="he-IL" dirty="0"/>
              <a:t>המילא תיראו כתובה בלשון רבים ומתייחסת לשניים, מכאן מבינים שמדובר גם באיש וגם באישה.</a:t>
            </a:r>
          </a:p>
          <a:p>
            <a:r>
              <a:rPr lang="he-IL" dirty="0"/>
              <a:t>כלומר מסקנת הברייתא היא שגם איש וגם אישה חייבים במצוות מורא אב ואם, שהרי היא מצווה שעושה הבן/בת עבור האב. </a:t>
            </a:r>
          </a:p>
        </p:txBody>
      </p:sp>
      <p:pic>
        <p:nvPicPr>
          <p:cNvPr id="3" name="Picture 2" descr="תוצאת תמונה עבור ציור ילד וילד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117611" cy="19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4226" y="5285208"/>
            <a:ext cx="1728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tx2">
                    <a:lumMod val="75000"/>
                  </a:schemeClr>
                </a:solidFill>
                <a:cs typeface="BN Bullet Tall" pitchFamily="2" charset="-79"/>
              </a:rPr>
              <a:t>תיראו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5085184"/>
            <a:ext cx="4320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latin typeface="Anka CLM" pitchFamily="2" charset="-79"/>
                <a:cs typeface="BN Amit Black" pitchFamily="2" charset="-79"/>
              </a:rPr>
              <a:t>=</a:t>
            </a:r>
          </a:p>
        </p:txBody>
      </p:sp>
      <p:sp>
        <p:nvSpPr>
          <p:cNvPr id="6" name="מלבן 5"/>
          <p:cNvSpPr/>
          <p:nvPr/>
        </p:nvSpPr>
        <p:spPr>
          <a:xfrm>
            <a:off x="3059832" y="5073193"/>
            <a:ext cx="45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latin typeface="Anka CLM" pitchFamily="2" charset="-79"/>
                <a:cs typeface="BN Amit Black" pitchFamily="2" charset="-79"/>
              </a:rPr>
              <a:t>=</a:t>
            </a:r>
            <a:endParaRPr lang="he-IL" sz="4400" dirty="0"/>
          </a:p>
        </p:txBody>
      </p:sp>
      <p:sp>
        <p:nvSpPr>
          <p:cNvPr id="8" name="מלבן 7"/>
          <p:cNvSpPr/>
          <p:nvPr/>
        </p:nvSpPr>
        <p:spPr>
          <a:xfrm>
            <a:off x="3635896" y="4546641"/>
            <a:ext cx="243650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310793"/>
            <a:ext cx="118207" cy="11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7524" y="23517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BN Amit Black" pitchFamily="2" charset="-79"/>
              </a:rPr>
              <a:t>"אמר רב יהודה: הָכִי </a:t>
            </a:r>
            <a:r>
              <a:rPr lang="he-IL" sz="2400" dirty="0" err="1">
                <a:cs typeface="BN Amit Black" pitchFamily="2" charset="-79"/>
              </a:rPr>
              <a:t>קָאָמַר</a:t>
            </a:r>
            <a:r>
              <a:rPr lang="he-IL" sz="2400" dirty="0">
                <a:cs typeface="BN Amit Black" pitchFamily="2" charset="-79"/>
              </a:rPr>
              <a:t> כל מצות הבן המוטלות על האב לעשות לבנו - אנשים חייבין ונשים פטורות. "</a:t>
            </a:r>
          </a:p>
          <a:p>
            <a:endParaRPr lang="he-IL" sz="2400" dirty="0">
              <a:cs typeface="BN Amit Black" pitchFamily="2" charset="-79"/>
            </a:endParaRPr>
          </a:p>
          <a:p>
            <a:endParaRPr lang="he-IL" sz="2400" dirty="0">
              <a:latin typeface="+mj-lt"/>
              <a:cs typeface="BN Amit Black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886" y="1153200"/>
            <a:ext cx="69847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מכיוון שהברייתא מראה שגם נשים וגם גברים חייבים במצוות שהבן עושה לאב, נפסלת האפשרות שמצוות הבן על האב הן מצוות שעושה הבן לאב.</a:t>
            </a:r>
          </a:p>
          <a:p>
            <a:r>
              <a:rPr lang="he-IL" dirty="0"/>
              <a:t>ולכן לפי דרך השלילה, רב יהודה אמר שיש להבין מהמשנה שכל מצוות הבן שהאב צריך לעשות עבור בנו אנשים חייבים ונשים פטורות. </a:t>
            </a:r>
          </a:p>
        </p:txBody>
      </p:sp>
      <p:pic>
        <p:nvPicPr>
          <p:cNvPr id="4" name="Picture 2" descr="תוצאת תמונה עבור ציור אי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871546"/>
            <a:ext cx="3636404" cy="35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834888" cy="7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26927"/>
          <a:stretch/>
        </p:blipFill>
        <p:spPr bwMode="auto">
          <a:xfrm>
            <a:off x="5148064" y="2871546"/>
            <a:ext cx="3419562" cy="3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475" y="3106594"/>
            <a:ext cx="1047371" cy="8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9512" y="33265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err="1">
                <a:cs typeface="BN Amit Black" pitchFamily="2" charset="-79"/>
              </a:rPr>
              <a:t>תָנֵינָא</a:t>
            </a:r>
            <a:r>
              <a:rPr lang="he-IL" sz="2400" dirty="0">
                <a:cs typeface="BN Amit Black" pitchFamily="2" charset="-79"/>
              </a:rPr>
              <a:t> להא, דתָנוּ רַבָּנַן: האב חייב בבנו </a:t>
            </a:r>
            <a:r>
              <a:rPr lang="he-IL" sz="2400" dirty="0" err="1">
                <a:cs typeface="BN Amit Black" pitchFamily="2" charset="-79"/>
              </a:rPr>
              <a:t>למולו</a:t>
            </a:r>
            <a:r>
              <a:rPr lang="he-IL" sz="2400" dirty="0">
                <a:cs typeface="BN Amit Black" pitchFamily="2" charset="-79"/>
              </a:rPr>
              <a:t> ולפדותו וללמדו תורה ולהשיאו </a:t>
            </a:r>
            <a:r>
              <a:rPr lang="he-IL" sz="2400" dirty="0" err="1">
                <a:cs typeface="BN Amit Black" pitchFamily="2" charset="-79"/>
              </a:rPr>
              <a:t>אשה</a:t>
            </a:r>
            <a:r>
              <a:rPr lang="he-IL" sz="2400" dirty="0">
                <a:cs typeface="BN Amit Black" pitchFamily="2" charset="-79"/>
              </a:rPr>
              <a:t> </a:t>
            </a:r>
            <a:endParaRPr lang="en-US" sz="2400" dirty="0">
              <a:cs typeface="BN Amit Black" pitchFamily="2" charset="-79"/>
            </a:endParaRPr>
          </a:p>
          <a:p>
            <a:r>
              <a:rPr lang="he-IL" sz="2400" dirty="0">
                <a:cs typeface="BN Amit Black" pitchFamily="2" charset="-79"/>
              </a:rPr>
              <a:t>וללמדו אומנות ויש אומרים אף להשיטו במים.</a:t>
            </a:r>
            <a:endParaRPr lang="en-US" sz="2400" dirty="0">
              <a:cs typeface="BN Amit Black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312" y="1439471"/>
            <a:ext cx="79928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המצוות שהאבא חייב לעשות לבן שלו הן לעשות לו ברית מילה וללמד אותו תורה ולחתן אותו עם אישה.</a:t>
            </a:r>
          </a:p>
          <a:p>
            <a:r>
              <a:rPr lang="he-IL" dirty="0"/>
              <a:t>וללמד אותו מקצוע לחיים שממנו ירוויח כסף ויתבסס.</a:t>
            </a:r>
          </a:p>
          <a:p>
            <a:r>
              <a:rPr lang="he-IL" dirty="0"/>
              <a:t>ויש אומרים ללמד אותו לשחות כדי שאם יקלע למצב של סכנת חיים במים שידע איך לשחות. </a:t>
            </a:r>
          </a:p>
        </p:txBody>
      </p:sp>
      <p:pic>
        <p:nvPicPr>
          <p:cNvPr id="6146" name="Picture 2" descr="תוצאת תמונה עבור ציור אב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1729998" cy="18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תוצאת תמונה עבור ברית מיל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328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תוצאת תמונה עבור חתונה ציו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5034"/>
            <a:ext cx="1405533" cy="20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תוצאת תמונה עבור ציור של איש עסיק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60982"/>
            <a:ext cx="1212698" cy="16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תוצאת תמונה עבור איש שוח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91" y="5138017"/>
            <a:ext cx="2945904" cy="165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8912" y="5966552"/>
            <a:ext cx="110051" cy="1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הצג את תמונת המקו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5523" r="15471" b="7479"/>
          <a:stretch/>
        </p:blipFill>
        <p:spPr bwMode="auto">
          <a:xfrm>
            <a:off x="-1" y="0"/>
            <a:ext cx="9144001" cy="68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533820" y="1844824"/>
            <a:ext cx="607635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3800" b="1" i="0" u="none" strike="noStrike" kern="1200" cap="all" spc="0" normalizeH="0" baseline="0" noProof="0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sakim" panose="00000400000000000000" pitchFamily="2" charset="-79"/>
                <a:ea typeface="+mn-ea"/>
                <a:cs typeface="Asakim" panose="00000400000000000000" pitchFamily="2" charset="-79"/>
              </a:rPr>
              <a:t>שאלות</a:t>
            </a:r>
            <a:endParaRPr kumimoji="0" lang="he-IL" sz="7200" b="1" i="0" u="none" strike="noStrike" kern="1200" cap="all" spc="0" normalizeH="0" baseline="0" noProof="0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sakim" panose="00000400000000000000" pitchFamily="2" charset="-79"/>
              <a:ea typeface="+mn-ea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20971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347864" y="692696"/>
            <a:ext cx="35643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sakim" panose="00000400000000000000" pitchFamily="2" charset="-79"/>
                <a:ea typeface="+mn-ea"/>
                <a:cs typeface="Asakim" panose="00000400000000000000" pitchFamily="2" charset="-79"/>
              </a:rPr>
              <a:t>שאלה </a:t>
            </a:r>
            <a:endParaRPr kumimoji="0" lang="he-IL" sz="96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sakim" panose="00000400000000000000" pitchFamily="2" charset="-79"/>
              <a:ea typeface="+mn-ea"/>
              <a:cs typeface="Asakim" panose="000004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24375" y="2492896"/>
            <a:ext cx="8302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sakim" panose="00000400000000000000" pitchFamily="2" charset="-79"/>
                <a:ea typeface="+mn-ea"/>
                <a:cs typeface="Asakim" panose="00000400000000000000" pitchFamily="2" charset="-79"/>
              </a:rPr>
              <a:t>באיזה מסכת נמצאת הסוגיה?</a:t>
            </a:r>
          </a:p>
        </p:txBody>
      </p:sp>
      <p:sp>
        <p:nvSpPr>
          <p:cNvPr id="4" name="מלבן 3"/>
          <p:cNvSpPr/>
          <p:nvPr/>
        </p:nvSpPr>
        <p:spPr>
          <a:xfrm>
            <a:off x="3275856" y="815806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he-IL" sz="8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920947" y="908720"/>
            <a:ext cx="203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תשובה</a:t>
            </a:r>
          </a:p>
        </p:txBody>
      </p:sp>
      <p:sp>
        <p:nvSpPr>
          <p:cNvPr id="3" name="מלבן 2"/>
          <p:cNvSpPr/>
          <p:nvPr/>
        </p:nvSpPr>
        <p:spPr>
          <a:xfrm>
            <a:off x="107504" y="20608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הסוגיה </a:t>
            </a:r>
            <a:r>
              <a:rPr lang="he-IL" sz="66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נמצאת </a:t>
            </a:r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במסכת </a:t>
            </a:r>
            <a:r>
              <a:rPr lang="he-IL" sz="60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קדושין</a:t>
            </a:r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42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1620688" y="692696"/>
            <a:ext cx="12397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שאלה 2</a:t>
            </a:r>
          </a:p>
        </p:txBody>
      </p:sp>
      <p:sp>
        <p:nvSpPr>
          <p:cNvPr id="3" name="מלבן 2"/>
          <p:cNvSpPr/>
          <p:nvPr/>
        </p:nvSpPr>
        <p:spPr>
          <a:xfrm>
            <a:off x="0" y="1916832"/>
            <a:ext cx="9115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sakim" panose="00000400000000000000" pitchFamily="2" charset="-79"/>
                <a:ea typeface="+mn-ea"/>
                <a:cs typeface="Asakim" panose="00000400000000000000" pitchFamily="2" charset="-79"/>
              </a:rPr>
              <a:t>באיזה סדר נמצאת המסכת, ובמה הוא עוסק?</a:t>
            </a:r>
          </a:p>
        </p:txBody>
      </p:sp>
    </p:spTree>
    <p:extLst>
      <p:ext uri="{BB962C8B-B14F-4D97-AF65-F5344CB8AC3E}">
        <p14:creationId xmlns:p14="http://schemas.microsoft.com/office/powerpoint/2010/main" val="43726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1064" y="1916832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המסכת נמצאת בסדר נשים העוסק ביחסים בין גבר לאישה ובדיני משפחה.</a:t>
            </a:r>
          </a:p>
        </p:txBody>
      </p:sp>
      <p:sp>
        <p:nvSpPr>
          <p:cNvPr id="3" name="מלבן 2"/>
          <p:cNvSpPr/>
          <p:nvPr/>
        </p:nvSpPr>
        <p:spPr>
          <a:xfrm>
            <a:off x="4335900" y="404664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תשובה</a:t>
            </a:r>
            <a:endParaRPr lang="he-IL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527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252536" y="548680"/>
            <a:ext cx="914400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הסוגייה</a:t>
            </a:r>
            <a:r>
              <a:rPr lang="he-I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 מצוות הבן על האב נמצאת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במסכת קידושין, שהיא המסכת </a:t>
            </a:r>
            <a:r>
              <a:rPr lang="he-I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האחרונה בסדר נשים</a:t>
            </a:r>
            <a:endParaRPr lang="he-IL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sakim" panose="00000400000000000000" pitchFamily="2" charset="-79"/>
              <a:cs typeface="Asakim" panose="00000400000000000000" pitchFamily="2" charset="-79"/>
            </a:endParaRPr>
          </a:p>
          <a:p>
            <a:r>
              <a:rPr lang="he-I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העוסק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ביחסים בין גבר לאישה </a:t>
            </a:r>
            <a:r>
              <a:rPr lang="he-I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ובדיני משפחה. המסכת עוסקת בדיני פעולת הקידושין(=אירוסין)</a:t>
            </a:r>
          </a:p>
          <a:p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sakim" panose="00000400000000000000" pitchFamily="2" charset="-79"/>
                <a:cs typeface="Asakim" panose="00000400000000000000" pitchFamily="2" charset="-79"/>
              </a:rPr>
              <a:t>שהיא השלב הקודם לנישואים.</a:t>
            </a:r>
            <a:endParaRPr lang="he-I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pic>
        <p:nvPicPr>
          <p:cNvPr id="3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4221088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19672" y="2120949"/>
            <a:ext cx="6991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במה עוסקת המסכת?</a:t>
            </a:r>
          </a:p>
        </p:txBody>
      </p:sp>
      <p:sp>
        <p:nvSpPr>
          <p:cNvPr id="3" name="מלבן 2"/>
          <p:cNvSpPr/>
          <p:nvPr/>
        </p:nvSpPr>
        <p:spPr>
          <a:xfrm>
            <a:off x="3275856" y="404664"/>
            <a:ext cx="29322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שאלה 3 </a:t>
            </a:r>
            <a:endParaRPr lang="he-IL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243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7504" y="191683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המסכת עוסקת בדיני פעולת הקידושין (=אירוסין שהוא השלב הקודם לנישואים)</a:t>
            </a:r>
          </a:p>
        </p:txBody>
      </p:sp>
      <p:sp>
        <p:nvSpPr>
          <p:cNvPr id="3" name="מלבן 2"/>
          <p:cNvSpPr/>
          <p:nvPr/>
        </p:nvSpPr>
        <p:spPr>
          <a:xfrm>
            <a:off x="4137209" y="404664"/>
            <a:ext cx="2082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תשובה</a:t>
            </a:r>
            <a:endParaRPr lang="he-IL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61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67544" y="1700808"/>
            <a:ext cx="8501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מה אומר המשפט ״וכל מצוות עשה שהזמן </a:t>
            </a:r>
            <a:r>
              <a:rPr lang="he-IL" sz="60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גרמא</a:t>
            </a:r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, אנשים חייבין ונשים פטורות״</a:t>
            </a:r>
          </a:p>
        </p:txBody>
      </p:sp>
      <p:sp>
        <p:nvSpPr>
          <p:cNvPr id="3" name="מלבן 2"/>
          <p:cNvSpPr/>
          <p:nvPr/>
        </p:nvSpPr>
        <p:spPr>
          <a:xfrm>
            <a:off x="4572000" y="260648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שאלה 4</a:t>
            </a:r>
            <a:endParaRPr lang="he-IL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182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916832"/>
            <a:ext cx="9044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כל מצוות "עשה" שתלויות בזמן, כלומר שיש לקיים בזמן מסוים ולא בכל עת, גברים חייבים לקיימן ונשים פטורות מלקיים אותן</a:t>
            </a:r>
          </a:p>
        </p:txBody>
      </p:sp>
      <p:sp>
        <p:nvSpPr>
          <p:cNvPr id="3" name="מלבן 2"/>
          <p:cNvSpPr/>
          <p:nvPr/>
        </p:nvSpPr>
        <p:spPr>
          <a:xfrm>
            <a:off x="4572000" y="332656"/>
            <a:ext cx="2082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תשובה</a:t>
            </a:r>
            <a:endParaRPr lang="he-IL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402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99992" y="404664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שאלה 5</a:t>
            </a:r>
            <a:endParaRPr lang="he-IL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67544" y="1916832"/>
            <a:ext cx="8696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מה אומר המשפט ״וכל מצוות לא תעשה בין שהזמן </a:t>
            </a:r>
            <a:r>
              <a:rPr lang="he-IL" sz="44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גרמא</a:t>
            </a:r>
            <a:r>
              <a:rPr lang="he-IL" sz="44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 בין שלא הזמן </a:t>
            </a:r>
            <a:r>
              <a:rPr lang="he-IL" sz="44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גרמא</a:t>
            </a:r>
            <a:r>
              <a:rPr lang="he-IL" sz="44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, אחד אנשים ואחד נשים חייבין, חוץ </a:t>
            </a:r>
            <a:r>
              <a:rPr lang="he-IL" sz="44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מבל</a:t>
            </a:r>
            <a:r>
              <a:rPr lang="he-IL" sz="44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 תשחית ובל תקיף ובל תטמא למתים”?</a:t>
            </a:r>
          </a:p>
        </p:txBody>
      </p:sp>
    </p:spTree>
    <p:extLst>
      <p:ext uri="{BB962C8B-B14F-4D97-AF65-F5344CB8AC3E}">
        <p14:creationId xmlns:p14="http://schemas.microsoft.com/office/powerpoint/2010/main" val="56203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88024" y="102372"/>
            <a:ext cx="2082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תשובה</a:t>
            </a:r>
            <a:endParaRPr lang="he-IL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67544" y="1196752"/>
            <a:ext cx="83852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כל מצוות לא תעשה, כלומר מצוות העוסקות במה שאסור לעשות ומנוסחות בצורת שלילה, לדוגמא "לא תרצח" ,"לא </a:t>
            </a:r>
            <a:r>
              <a:rPr lang="he-IL" sz="32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תגנב</a:t>
            </a:r>
            <a:r>
              <a:rPr lang="he-IL" sz="32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", </a:t>
            </a:r>
            <a:r>
              <a:rPr lang="he-IL" sz="32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וכו</a:t>
            </a:r>
            <a:r>
              <a:rPr lang="he-IL" sz="32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'. במצוות אלו גם גברים וגם נשים חייבים כאחד, גם אם המצוות תלויות בזמן וגם אם לא, חוץ משלושה איסורים ,איסור לגלח זקן, אל תקיף-איסור על גזירת פאות, כדי לא להדמות לכנענים, אל תטמא למתים-איסור </a:t>
            </a:r>
            <a:r>
              <a:rPr lang="he-IL" sz="3200" dirty="0" err="1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לכהנים</a:t>
            </a:r>
            <a:r>
              <a:rPr lang="he-IL" sz="32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 להתקרב למתים.</a:t>
            </a:r>
          </a:p>
        </p:txBody>
      </p:sp>
    </p:spTree>
    <p:extLst>
      <p:ext uri="{BB962C8B-B14F-4D97-AF65-F5344CB8AC3E}">
        <p14:creationId xmlns:p14="http://schemas.microsoft.com/office/powerpoint/2010/main" val="424732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27877" y="836712"/>
            <a:ext cx="29322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שאלה 6 </a:t>
            </a:r>
            <a:endParaRPr lang="he-IL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55576" y="1988840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מה הן המצוות שהאבא חייב לעשות לבן שלו?</a:t>
            </a:r>
          </a:p>
        </p:txBody>
      </p:sp>
    </p:spTree>
    <p:extLst>
      <p:ext uri="{BB962C8B-B14F-4D97-AF65-F5344CB8AC3E}">
        <p14:creationId xmlns:p14="http://schemas.microsoft.com/office/powerpoint/2010/main" val="1779387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536823" y="548680"/>
            <a:ext cx="18902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sakim" panose="00000400000000000000" pitchFamily="2" charset="-79"/>
                <a:cs typeface="Asakim" panose="00000400000000000000" pitchFamily="2" charset="-79"/>
              </a:rPr>
              <a:t>תשובה</a:t>
            </a:r>
            <a:endParaRPr lang="he-IL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sakim" panose="00000400000000000000" pitchFamily="2" charset="-79"/>
              <a:cs typeface="Asakim" panose="000004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62130" y="1988840"/>
            <a:ext cx="88197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dirty="0">
                <a:solidFill>
                  <a:srgbClr val="00B0F0"/>
                </a:solidFill>
                <a:latin typeface="Asakim" panose="00000400000000000000" pitchFamily="2" charset="-79"/>
                <a:cs typeface="Asakim" panose="00000400000000000000" pitchFamily="2" charset="-79"/>
              </a:rPr>
              <a:t>המצוות שהאבא חייב לעשות לבן שלו הם לעשות לו ברית מילה וללמד אותו תורה ולחתן אותו עם אישה. ללמד אותו מקצוע וללמד אותו לשחות.</a:t>
            </a:r>
          </a:p>
        </p:txBody>
      </p:sp>
    </p:spTree>
    <p:extLst>
      <p:ext uri="{BB962C8B-B14F-4D97-AF65-F5344CB8AC3E}">
        <p14:creationId xmlns:p14="http://schemas.microsoft.com/office/powerpoint/2010/main" val="8991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5536" y="116632"/>
            <a:ext cx="8617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dirty="0">
                <a:cs typeface="BN Amit Black" pitchFamily="2" charset="-79"/>
              </a:rPr>
              <a:t>"כל מצוות הבן על האב, אנשים חייבין ונשים פטורות"</a:t>
            </a:r>
            <a:endParaRPr lang="he-I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N Amit Black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3850"/>
            <a:ext cx="87849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כל מצוות הבן על האב גברים חייבים לקיים אך נשים פטורות מלקיים </a:t>
            </a:r>
          </a:p>
        </p:txBody>
      </p:sp>
      <p:pic>
        <p:nvPicPr>
          <p:cNvPr id="5" name="Picture 2" descr="תוצאת תמונה עבור ציור אי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557781"/>
            <a:ext cx="3636404" cy="35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834888" cy="7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26927"/>
          <a:stretch/>
        </p:blipFill>
        <p:spPr bwMode="auto">
          <a:xfrm>
            <a:off x="4923946" y="2557781"/>
            <a:ext cx="3419562" cy="3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475" y="3106594"/>
            <a:ext cx="1047371" cy="8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4139952" y="2871546"/>
            <a:ext cx="123669" cy="1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31" y="515716"/>
            <a:ext cx="8352928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cs typeface="BN Amit Black" pitchFamily="2" charset="-79"/>
              </a:rPr>
              <a:t>"וכל מצוות האב על הבן, אחד אנשים ואחד נשים חייבין."</a:t>
            </a:r>
          </a:p>
          <a:p>
            <a:endParaRPr lang="he-IL" dirty="0"/>
          </a:p>
          <a:p>
            <a:r>
              <a:rPr lang="he-IL" dirty="0"/>
              <a:t>כל מצוות האב על הבן, גם גברים וגם נשים חייבים לקיים.</a:t>
            </a:r>
          </a:p>
          <a:p>
            <a:br>
              <a:rPr lang="he-IL" dirty="0"/>
            </a:br>
            <a:endParaRPr lang="he-IL" dirty="0"/>
          </a:p>
        </p:txBody>
      </p:sp>
      <p:pic>
        <p:nvPicPr>
          <p:cNvPr id="4098" name="Picture 2" descr="תוצאת תמונה עבור ציור ילד וילד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5" y="2276872"/>
            <a:ext cx="3960440" cy="43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08" y="2700930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3804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1024">
            <a:off x="1351708" y="5226041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0635">
            <a:off x="7724708" y="4862871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5313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תוצאת תמונה עבור ו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56">
            <a:off x="1309475" y="3533680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573952" y="2778227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424936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cs typeface="BN Amit Black" pitchFamily="2" charset="-79"/>
              </a:rPr>
              <a:t>"וכל מצות עשה שהזמן </a:t>
            </a:r>
            <a:r>
              <a:rPr lang="he-IL" sz="2800" dirty="0" err="1">
                <a:cs typeface="BN Amit Black" pitchFamily="2" charset="-79"/>
              </a:rPr>
              <a:t>גרמא</a:t>
            </a:r>
            <a:r>
              <a:rPr lang="he-IL" sz="2800" dirty="0">
                <a:cs typeface="BN Amit Black" pitchFamily="2" charset="-79"/>
              </a:rPr>
              <a:t>, אנשים חייבין ונשים פטורות."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כל מצוות "עשה" שתלויות בזמן, כלומר שיש לקיים בזמן מסוים ולא בכל עת. גברים חייבים לקיימן ונשים פטורות מלקיים אותן.</a:t>
            </a:r>
          </a:p>
          <a:p>
            <a:endParaRPr lang="he-IL" dirty="0"/>
          </a:p>
          <a:p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pic>
        <p:nvPicPr>
          <p:cNvPr id="3074" name="Picture 2" descr="תוצאת תמונה עבור ציור אי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871546"/>
            <a:ext cx="3636404" cy="35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834888" cy="7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תוצאת תמונה עבור ציור ילד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26927"/>
          <a:stretch/>
        </p:blipFill>
        <p:spPr bwMode="auto">
          <a:xfrm>
            <a:off x="5148064" y="2871546"/>
            <a:ext cx="3419562" cy="3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תוצאת תמונה עבור איקס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4475" y="3106594"/>
            <a:ext cx="1047371" cy="8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518901"/>
            <a:ext cx="152987" cy="1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352928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cs typeface="BN Amit Black" pitchFamily="2" charset="-79"/>
              </a:rPr>
              <a:t>וכל מצות עשה שלא הזמן </a:t>
            </a:r>
            <a:r>
              <a:rPr lang="he-IL" sz="2800" dirty="0" err="1">
                <a:cs typeface="BN Amit Black" pitchFamily="2" charset="-79"/>
              </a:rPr>
              <a:t>גרמא</a:t>
            </a:r>
            <a:r>
              <a:rPr lang="he-IL" sz="2800" dirty="0">
                <a:cs typeface="BN Amit Black" pitchFamily="2" charset="-79"/>
              </a:rPr>
              <a:t>, אחד אנשים ואחד נשים חייבין.</a:t>
            </a:r>
          </a:p>
          <a:p>
            <a:r>
              <a:rPr lang="he-IL" dirty="0"/>
              <a:t>כל מצוות "עשה" שאינן תלויות בזמן וניתן לקיים בכל עת חייבים גם גברים וגם נשים.</a:t>
            </a:r>
          </a:p>
          <a:p>
            <a:br>
              <a:rPr lang="he-IL" dirty="0"/>
            </a:b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32" y="1700808"/>
            <a:ext cx="8286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תוצאת תמונה עבור ציור ילד וילד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952328" cy="32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תוצאת תמונה עבור ו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206970"/>
            <a:ext cx="1008112" cy="9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צליל מוקלט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19872" y="5229200"/>
            <a:ext cx="172467" cy="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20880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cs typeface="BN Amit Black" pitchFamily="2" charset="-79"/>
              </a:rPr>
              <a:t>"</a:t>
            </a:r>
            <a:r>
              <a:rPr lang="he-IL" sz="2800" dirty="0">
                <a:latin typeface="Asakim" panose="00000400000000000000" pitchFamily="2" charset="-79"/>
                <a:cs typeface="BN Amit Black" pitchFamily="2" charset="-79"/>
              </a:rPr>
              <a:t>וכל מצות לא תעשה בין שהזמן </a:t>
            </a:r>
            <a:r>
              <a:rPr lang="he-IL" sz="2800" dirty="0" err="1">
                <a:latin typeface="Asakim" panose="00000400000000000000" pitchFamily="2" charset="-79"/>
                <a:cs typeface="BN Amit Black" pitchFamily="2" charset="-79"/>
              </a:rPr>
              <a:t>גרמא</a:t>
            </a:r>
            <a:r>
              <a:rPr lang="he-IL" sz="2800" dirty="0">
                <a:latin typeface="Asakim" panose="00000400000000000000" pitchFamily="2" charset="-79"/>
                <a:cs typeface="BN Amit Black" pitchFamily="2" charset="-79"/>
              </a:rPr>
              <a:t> בין שלא הזמן </a:t>
            </a:r>
            <a:r>
              <a:rPr lang="he-IL" sz="2800" dirty="0" err="1">
                <a:latin typeface="Asakim" panose="00000400000000000000" pitchFamily="2" charset="-79"/>
                <a:cs typeface="BN Amit Black" pitchFamily="2" charset="-79"/>
              </a:rPr>
              <a:t>גרמא</a:t>
            </a:r>
            <a:r>
              <a:rPr lang="he-IL" sz="2800" dirty="0">
                <a:latin typeface="Asakim" panose="00000400000000000000" pitchFamily="2" charset="-79"/>
                <a:cs typeface="BN Amit Black" pitchFamily="2" charset="-79"/>
              </a:rPr>
              <a:t>, אחד אנשים ואחד נשים חייבין, חוץ </a:t>
            </a:r>
            <a:r>
              <a:rPr lang="he-IL" sz="2800" dirty="0" err="1">
                <a:latin typeface="Asakim" panose="00000400000000000000" pitchFamily="2" charset="-79"/>
                <a:cs typeface="BN Amit Black" pitchFamily="2" charset="-79"/>
              </a:rPr>
              <a:t>מבל</a:t>
            </a:r>
            <a:r>
              <a:rPr lang="he-IL" sz="2800" dirty="0">
                <a:latin typeface="Asakim" panose="00000400000000000000" pitchFamily="2" charset="-79"/>
                <a:cs typeface="BN Amit Black" pitchFamily="2" charset="-79"/>
              </a:rPr>
              <a:t> תשחית ובל תקיף ובל תטמא למתים."</a:t>
            </a:r>
          </a:p>
          <a:p>
            <a:br>
              <a:rPr lang="he-IL" sz="3200" dirty="0"/>
            </a:br>
            <a:r>
              <a:rPr lang="he-IL" sz="3200" dirty="0"/>
              <a:t>כל מצוות לא תעשה, כלומר מצוות העוסקות במה שאסור לעשות ומנוסחות בצורת שלילה, לדוגמא "לא תרצח" ,"לא </a:t>
            </a:r>
            <a:r>
              <a:rPr lang="he-IL" sz="3200" dirty="0" err="1"/>
              <a:t>תגנב</a:t>
            </a:r>
            <a:r>
              <a:rPr lang="he-IL" sz="3200" dirty="0"/>
              <a:t>", </a:t>
            </a:r>
            <a:r>
              <a:rPr lang="he-IL" sz="3200" dirty="0" err="1"/>
              <a:t>וכו</a:t>
            </a:r>
            <a:r>
              <a:rPr lang="he-IL" sz="3200" dirty="0"/>
              <a:t>'. במצוות אלו גם גברים וגם נשים חייבים כאחד, גם אם המצוות תלויות בזמן וגם אם לא, חוץ משלושה איסורים יוצאי דופן עליהם נרחיב בשקופית הבאה.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668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>
                <a:solidFill>
                  <a:schemeClr val="bg1"/>
                </a:solidFill>
              </a:rPr>
              <a:t>איסורים יוצאי דופן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600" dirty="0"/>
              <a:t>אל תשחית-איסור לגלח זקן.</a:t>
            </a:r>
          </a:p>
          <a:p>
            <a:r>
              <a:rPr lang="he-IL" sz="2600" dirty="0"/>
              <a:t>אל תקיף-איסור על גזירת פאות, כדי לא להדמות לכנענים.</a:t>
            </a:r>
          </a:p>
          <a:p>
            <a:r>
              <a:rPr lang="he-IL" sz="2600" dirty="0"/>
              <a:t>אל תטמא למתים-איסור לכוהנים להתקרב למתים.</a:t>
            </a:r>
          </a:p>
          <a:p>
            <a:endParaRPr lang="he-IL" sz="2600" dirty="0"/>
          </a:p>
          <a:p>
            <a:endParaRPr lang="he-IL" sz="2600" dirty="0"/>
          </a:p>
          <a:p>
            <a:endParaRPr lang="he-IL" sz="2600" dirty="0"/>
          </a:p>
          <a:p>
            <a:endParaRPr lang="he-IL" sz="2600" dirty="0"/>
          </a:p>
          <a:p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DAE3A-1550-4093-AEB2-2D5B5991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933056"/>
            <a:ext cx="2282767" cy="2007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32398-3A13-4D5D-8AE9-353E952A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14" y="4098671"/>
            <a:ext cx="2733675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199AE-8D4C-438A-8542-03EB78926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66" y="3797561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6259-F558-4939-9CE2-6549C1C0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u="sng" dirty="0">
                <a:solidFill>
                  <a:schemeClr val="bg1"/>
                </a:solidFill>
              </a:rPr>
              <a:t>מדוע נשים פטורות מאיסורים אלה ?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b="1" dirty="0"/>
              <a:t>אל תשחית </a:t>
            </a:r>
            <a:r>
              <a:rPr lang="he-IL" dirty="0"/>
              <a:t>– משום שלנשים אין זקן.</a:t>
            </a:r>
          </a:p>
          <a:p>
            <a:r>
              <a:rPr lang="he-IL" b="1" dirty="0"/>
              <a:t>אל תקיף </a:t>
            </a:r>
            <a:r>
              <a:rPr lang="he-IL" dirty="0"/>
              <a:t>- משום שאיסור זה מופיע בהמשך אותו הפסוק בו מופיע האיסור בל תשחית (אשר לא נוגע לנשים שהרי אין להן זקן) ולכן הבינו </a:t>
            </a:r>
            <a:r>
              <a:rPr lang="he-IL" dirty="0" err="1"/>
              <a:t>חזל</a:t>
            </a:r>
            <a:r>
              <a:rPr lang="he-IL" dirty="0"/>
              <a:t> שהפסוק כולו מכוון לגברים בלבד ולא חל לגבי נשים.</a:t>
            </a:r>
          </a:p>
          <a:p>
            <a:r>
              <a:rPr lang="he-IL" b="1" dirty="0"/>
              <a:t>אל תטמא למתים </a:t>
            </a:r>
            <a:r>
              <a:rPr lang="he-IL" dirty="0"/>
              <a:t>– נשים לא מתפקדות ככוהנות במקדש ולכן לא הוזהרו על טומאת מת.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530195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1015</Words>
  <Application>Microsoft Office PowerPoint</Application>
  <PresentationFormat>On-screen Show (4:3)</PresentationFormat>
  <Paragraphs>102</Paragraphs>
  <Slides>27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ערכת נושא של Office</vt:lpstr>
      <vt:lpstr>1_ערכת נושא של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איסורים יוצאי דופן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שגיא אזרד לייב</dc:creator>
  <cp:lastModifiedBy>Avraham</cp:lastModifiedBy>
  <cp:revision>51</cp:revision>
  <dcterms:created xsi:type="dcterms:W3CDTF">2020-02-12T11:13:49Z</dcterms:created>
  <dcterms:modified xsi:type="dcterms:W3CDTF">2020-10-14T16:13:12Z</dcterms:modified>
</cp:coreProperties>
</file>