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74" r:id="rId2"/>
    <p:sldId id="276" r:id="rId3"/>
    <p:sldId id="256" r:id="rId4"/>
    <p:sldId id="258" r:id="rId5"/>
    <p:sldId id="259" r:id="rId6"/>
    <p:sldId id="285" r:id="rId7"/>
    <p:sldId id="260" r:id="rId8"/>
    <p:sldId id="275" r:id="rId9"/>
    <p:sldId id="261" r:id="rId10"/>
    <p:sldId id="277" r:id="rId11"/>
    <p:sldId id="278" r:id="rId12"/>
    <p:sldId id="279" r:id="rId13"/>
    <p:sldId id="281" r:id="rId14"/>
    <p:sldId id="263" r:id="rId15"/>
    <p:sldId id="266" r:id="rId16"/>
    <p:sldId id="280" r:id="rId17"/>
    <p:sldId id="264" r:id="rId18"/>
    <p:sldId id="265" r:id="rId19"/>
    <p:sldId id="268" r:id="rId20"/>
    <p:sldId id="283" r:id="rId21"/>
    <p:sldId id="284" r:id="rId22"/>
    <p:sldId id="267" r:id="rId23"/>
    <p:sldId id="269" r:id="rId24"/>
    <p:sldId id="270" r:id="rId25"/>
    <p:sldId id="273" r:id="rId26"/>
    <p:sldId id="271" r:id="rId27"/>
    <p:sldId id="272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33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445F3F3-7497-4B23-8B41-7F3707734344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AAB09F5-7240-4569-B48D-F6F96F1D59E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739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י"ח/שבט/תשע"ז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משפטים לחי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32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174" name="Picture 6" descr="תוצאת תמונה עבור פרופסר אומ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" y="0"/>
            <a:ext cx="918127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ציין מיקום תוכן 2"/>
          <p:cNvSpPr txBox="1">
            <a:spLocks/>
          </p:cNvSpPr>
          <p:nvPr/>
        </p:nvSpPr>
        <p:spPr>
          <a:xfrm>
            <a:off x="5048436" y="510054"/>
            <a:ext cx="3619128" cy="45259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Font typeface="Arial" pitchFamily="34" charset="0"/>
              <a:buNone/>
            </a:pPr>
            <a:r>
              <a:rPr lang="he-IL" sz="2000" b="1" dirty="0">
                <a:solidFill>
                  <a:schemeClr val="bg1">
                    <a:lumMod val="9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לדעת פרופ' ישראל אומן (חתן פרס נובל לכלכלה) הסיבה  לכמות העצומה של פרסי נובל שקבלו יהודים במקצועות המדעיים נובעת מן העיסוק האינטלקטואלי אצל היהודים, עיסוק זה יסודו בתלמוד. </a:t>
            </a:r>
          </a:p>
        </p:txBody>
      </p:sp>
    </p:spTree>
    <p:extLst>
      <p:ext uri="{BB962C8B-B14F-4D97-AF65-F5344CB8AC3E}">
        <p14:creationId xmlns:p14="http://schemas.microsoft.com/office/powerpoint/2010/main" val="1200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תוצאת תמונה עבור חשיבה ביקורתי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1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42" y="116633"/>
            <a:ext cx="822960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מיומנויות החשיבה </a:t>
            </a:r>
          </a:p>
          <a:p>
            <a:pPr marL="0" indent="0">
              <a:buNone/>
            </a:pP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שנלמד יועילו מאוד </a:t>
            </a:r>
          </a:p>
          <a:p>
            <a:pPr marL="0" indent="0">
              <a:buNone/>
            </a:pPr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בכל 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מקצוע </a:t>
            </a:r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שתלמד. 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150" y="5373216"/>
            <a:ext cx="8856984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התלמידים נחשפים למכלול שלם של נושאים מרתקים ומעוררי מחשבה, מפתחים בהתמדה את יכולותיהם האינטלקטואליות ורוכשים ידע חשוב במקורות. נחשפים גם לשון חז"ל, לארמית ולמושגי יסוד ביהדות, ומחזקים ידיעה בשפה העברית.</a:t>
            </a:r>
          </a:p>
          <a:p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4880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תוצאת תמונה עבור נוב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19261"/>
            <a:ext cx="28803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ומי יודע, 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אולי יום אחד, אחד מכם 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tx1">
                    <a:lumMod val="95000"/>
                    <a:lumOff val="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יזכה בנובל?</a:t>
            </a:r>
          </a:p>
        </p:txBody>
      </p:sp>
    </p:spTree>
    <p:extLst>
      <p:ext uri="{BB962C8B-B14F-4D97-AF65-F5344CB8AC3E}">
        <p14:creationId xmlns:p14="http://schemas.microsoft.com/office/powerpoint/2010/main" val="15979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294" name="Picture 6" descr="תוצאת תמונה עבור שאלה אי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" y="19857"/>
            <a:ext cx="75004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5745" y="42095"/>
            <a:ext cx="1666528" cy="681590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60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אז</a:t>
            </a:r>
          </a:p>
          <a:p>
            <a:pPr marL="0" indent="0">
              <a:buNone/>
            </a:pPr>
            <a:r>
              <a:rPr lang="he-IL" sz="60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מה </a:t>
            </a:r>
          </a:p>
          <a:p>
            <a:pPr marL="0" indent="0">
              <a:buNone/>
            </a:pPr>
            <a:r>
              <a:rPr lang="he-IL" sz="6000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זה נותן לי?</a:t>
            </a:r>
          </a:p>
        </p:txBody>
      </p:sp>
    </p:spTree>
    <p:extLst>
      <p:ext uri="{BB962C8B-B14F-4D97-AF65-F5344CB8AC3E}">
        <p14:creationId xmlns:p14="http://schemas.microsoft.com/office/powerpoint/2010/main" val="2734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תוצאת תמונה עבור אוניברסיט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he-IL" b="1" dirty="0">
                <a:solidFill>
                  <a:srgbClr val="00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התלמידים מקבלים </a:t>
            </a:r>
            <a:r>
              <a:rPr lang="he-IL" b="1" dirty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5 יחידות לבגרות </a:t>
            </a:r>
            <a:r>
              <a:rPr lang="he-IL" b="1" dirty="0">
                <a:solidFill>
                  <a:srgbClr val="00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עם בונוס. כל האוניברסיטאות בארץ מעניקות </a:t>
            </a:r>
            <a:r>
              <a:rPr lang="he-IL" b="1" dirty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בונוס של </a:t>
            </a:r>
            <a:r>
              <a:rPr lang="he-IL" b="1" dirty="0" smtClean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20 נק'</a:t>
            </a:r>
            <a:r>
              <a:rPr lang="he-IL" b="1" dirty="0" smtClean="0">
                <a:solidFill>
                  <a:srgbClr val="00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לכל </a:t>
            </a:r>
            <a:r>
              <a:rPr lang="he-IL" b="1" dirty="0">
                <a:solidFill>
                  <a:srgbClr val="00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המסיימים בהצלחה בגרות </a:t>
            </a:r>
            <a:r>
              <a:rPr lang="he-IL" b="1" dirty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במשפט עברי </a:t>
            </a:r>
            <a:r>
              <a:rPr lang="he-IL" b="1" dirty="0" smtClean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ותושב"ע</a:t>
            </a:r>
            <a:r>
              <a:rPr lang="he-IL" b="1" dirty="0" smtClean="0">
                <a:solidFill>
                  <a:srgbClr val="00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. </a:t>
            </a:r>
          </a:p>
          <a:p>
            <a:r>
              <a:rPr lang="he-IL" b="1" dirty="0" smtClean="0">
                <a:solidFill>
                  <a:srgbClr val="00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אוניברסיטת </a:t>
            </a:r>
            <a:r>
              <a:rPr lang="he-IL" b="1" dirty="0">
                <a:solidFill>
                  <a:srgbClr val="00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בר-אילן מעניקה בונוס של </a:t>
            </a:r>
            <a:r>
              <a:rPr lang="he-IL" b="1" dirty="0" smtClean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25 </a:t>
            </a:r>
            <a:r>
              <a:rPr lang="he-IL" b="1" dirty="0" err="1" smtClean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נק</a:t>
            </a:r>
            <a:r>
              <a:rPr lang="he-IL" b="1" dirty="0" smtClean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'.</a:t>
            </a:r>
            <a:endParaRPr lang="he-IL" b="1" dirty="0">
              <a:solidFill>
                <a:srgbClr val="FF00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endParaRPr lang="he-IL" b="1" dirty="0">
              <a:solidFill>
                <a:srgbClr val="FF00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endParaRPr lang="he-IL" b="1" dirty="0">
              <a:solidFill>
                <a:srgbClr val="FF0000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</a:p>
          <a:p>
            <a:r>
              <a:rPr lang="he-IL" b="1" dirty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לעתים ניתנות </a:t>
            </a:r>
            <a:r>
              <a:rPr lang="he-IL" b="1" dirty="0">
                <a:solidFill>
                  <a:srgbClr val="00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הקלות </a:t>
            </a:r>
            <a:r>
              <a:rPr lang="he-IL" b="1" dirty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בלימודי יסוד באוניברסיטת בר אילן לתלמידים בעלי </a:t>
            </a:r>
            <a:r>
              <a:rPr lang="he-IL" b="1" dirty="0">
                <a:solidFill>
                  <a:srgbClr val="00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הישגים גבוהים במקצוע</a:t>
            </a:r>
            <a:r>
              <a:rPr lang="he-IL" b="1" dirty="0">
                <a:solidFill>
                  <a:srgbClr val="FF00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.  </a:t>
            </a:r>
            <a:endParaRPr lang="en-US" b="1" dirty="0">
              <a:solidFill>
                <a:srgbClr val="FF0000"/>
              </a:solidFill>
              <a:cs typeface="Guttman Hatzvi" panose="02010401010101010101" pitchFamily="2" charset="-79"/>
            </a:endParaRPr>
          </a:p>
          <a:p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23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he-IL" dirty="0"/>
              <a:t>פעילות לימודית חווייתית בספריה לתלמידי המגמה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 descr="D:\Documents\אבא\אחד העם\תמונות פעילות בספריה העירונית\פעילות בספריה 2010 0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6336704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42" name="Picture 2" descr="תוצאת תמונה עבור מה זה נותן ל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0"/>
            <a:ext cx="11072669" cy="69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846138"/>
            <a:ext cx="36004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he-IL" sz="4800" dirty="0">
                <a:latin typeface="Guttman Yad" panose="02010401010101010101" pitchFamily="2" charset="-79"/>
                <a:cs typeface="Guttman Yad" panose="02010401010101010101" pitchFamily="2" charset="-79"/>
              </a:rPr>
              <a:t>כיצד מתנהל השיעור?</a:t>
            </a:r>
            <a:endParaRPr lang="he-IL" dirty="0">
              <a:latin typeface="Guttman Yad" panose="02010401010101010101" pitchFamily="2" charset="-79"/>
              <a:cs typeface="Guttman Yad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1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36512" y="19145"/>
            <a:ext cx="4580154" cy="362587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בתחילה מסביר המורה את הקטע הנלמד. לאחר מכן התלמידים לומדים את הקטע בזוגות (ב"חברותא") בעזרת </a:t>
            </a:r>
            <a:r>
              <a:rPr lang="he-IL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שאלות 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הכוונה.</a:t>
            </a: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50"/>
            <a:ext cx="4593825" cy="3445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45"/>
            <a:ext cx="4644008" cy="3483006"/>
          </a:xfrm>
          <a:prstGeom prst="rect">
            <a:avLst/>
          </a:prstGeom>
        </p:spPr>
      </p:pic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4593824" y="3498384"/>
            <a:ext cx="4550175" cy="344536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sz="4000" dirty="0">
                <a:latin typeface="Guttman Yad" panose="02010401010101010101" pitchFamily="2" charset="-79"/>
                <a:cs typeface="Guttman Yad" panose="02010401010101010101" pitchFamily="2" charset="-79"/>
              </a:rPr>
              <a:t>בשלב מוקדם מאוד בשנה מתמודדים עם מבחני בגרות בתלמוד ופותרים אותם ביחד. </a:t>
            </a:r>
            <a:endParaRPr lang="en-US" sz="4000" dirty="0">
              <a:cs typeface="Guttman Yad" panose="02010401010101010101" pitchFamily="2" charset="-79"/>
            </a:endParaRPr>
          </a:p>
          <a:p>
            <a:pPr marL="0" indent="0">
              <a:buFont typeface="Arial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647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3314" name="Picture 2" descr="תוצאת תמונה עבור כית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" y="0"/>
            <a:ext cx="9151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02798" y="1052736"/>
            <a:ext cx="4384002" cy="161491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220000"/>
              </a:lnSpc>
              <a:buNone/>
            </a:pPr>
            <a:r>
              <a:rPr lang="he-IL" sz="6400" b="1" dirty="0"/>
              <a:t>חומר הלימוד מורכב מחמש יחידות נבחרות:</a:t>
            </a:r>
          </a:p>
          <a:p>
            <a:pPr marL="0" indent="0" algn="ctr">
              <a:lnSpc>
                <a:spcPct val="220000"/>
              </a:lnSpc>
              <a:buNone/>
            </a:pPr>
            <a:r>
              <a:rPr lang="he-IL" sz="6400" b="1" dirty="0"/>
              <a:t> </a:t>
            </a:r>
            <a:r>
              <a:rPr lang="he-IL" sz="6400" b="1" dirty="0">
                <a:highlight>
                  <a:srgbClr val="00FF00"/>
                </a:highlight>
              </a:rPr>
              <a:t>בכתה יא לומדים 3 </a:t>
            </a:r>
            <a:r>
              <a:rPr lang="he-IL" sz="6400" b="1" dirty="0" err="1">
                <a:highlight>
                  <a:srgbClr val="00FF00"/>
                </a:highlight>
              </a:rPr>
              <a:t>יח"ל</a:t>
            </a:r>
            <a:r>
              <a:rPr lang="he-IL" sz="6400" b="1" dirty="0">
                <a:highlight>
                  <a:srgbClr val="00FF00"/>
                </a:highlight>
              </a:rPr>
              <a:t> </a:t>
            </a:r>
            <a:endParaRPr lang="he-IL" sz="6400" b="1" dirty="0"/>
          </a:p>
          <a:p>
            <a:pPr marL="0" indent="0" algn="ctr">
              <a:lnSpc>
                <a:spcPct val="220000"/>
              </a:lnSpc>
              <a:buNone/>
            </a:pPr>
            <a:r>
              <a:rPr lang="he-IL" sz="6400" b="1" dirty="0">
                <a:highlight>
                  <a:srgbClr val="00FF00"/>
                </a:highlight>
              </a:rPr>
              <a:t>בכיתה </a:t>
            </a:r>
            <a:r>
              <a:rPr lang="he-IL" sz="6400" b="1" dirty="0" err="1">
                <a:highlight>
                  <a:srgbClr val="00FF00"/>
                </a:highlight>
              </a:rPr>
              <a:t>י'ב</a:t>
            </a:r>
            <a:r>
              <a:rPr lang="he-IL" sz="6400" b="1" dirty="0">
                <a:highlight>
                  <a:srgbClr val="00FF00"/>
                </a:highlight>
              </a:rPr>
              <a:t> לומדים 2 </a:t>
            </a:r>
            <a:r>
              <a:rPr lang="he-IL" sz="6400" b="1" dirty="0" err="1">
                <a:highlight>
                  <a:srgbClr val="00FF00"/>
                </a:highlight>
              </a:rPr>
              <a:t>יח''ל</a:t>
            </a:r>
            <a:r>
              <a:rPr lang="he-IL" sz="6400" b="1" dirty="0">
                <a:highlight>
                  <a:srgbClr val="00FF00"/>
                </a:highlight>
              </a:rPr>
              <a:t>.</a:t>
            </a:r>
            <a:endParaRPr lang="en-US" sz="6400" b="1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221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4338" name="Picture 2" descr="תוצאת תמונה עבור יחיד חב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14" y="0"/>
            <a:ext cx="91139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27463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מהם הנושאים הנלמדים ?</a:t>
            </a:r>
            <a:endParaRPr lang="en-US" dirty="0">
              <a:cs typeface="Guttman Hatzvi" panose="02010401010101010101" pitchFamily="2" charset="-79"/>
            </a:endParaRPr>
          </a:p>
          <a:p>
            <a:pPr marL="0" indent="0" algn="ctr">
              <a:buNone/>
            </a:pPr>
            <a:endParaRPr lang="he-IL" u="sng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 algn="ctr">
              <a:buNone/>
            </a:pPr>
            <a:r>
              <a:rPr lang="he-IL" u="sng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יחיד </a:t>
            </a:r>
            <a:r>
              <a:rPr lang="he-IL" u="sng" dirty="0">
                <a:latin typeface="Guttman Hatzvi" panose="02010401010101010101" pitchFamily="2" charset="-79"/>
                <a:cs typeface="Guttman Hatzvi" panose="02010401010101010101" pitchFamily="2" charset="-79"/>
              </a:rPr>
              <a:t>וחברה</a:t>
            </a:r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</a:p>
          <a:p>
            <a:pPr marL="0" indent="0">
              <a:buNone/>
            </a:pPr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(לדוגמא: מדוע פגיעה נפשית חמורה יותר מפגיעה ממונית? </a:t>
            </a:r>
            <a:endParaRPr lang="he-IL" dirty="0" smtClean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0" indent="0">
              <a:buNone/>
            </a:pPr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איזה </a:t>
            </a:r>
            <a:r>
              <a:rPr lang="he-IL" dirty="0">
                <a:latin typeface="Guttman Hatzvi" panose="02010401010101010101" pitchFamily="2" charset="-79"/>
                <a:cs typeface="Guttman Hatzvi" panose="02010401010101010101" pitchFamily="2" charset="-79"/>
              </a:rPr>
              <a:t>ערך גובר, האמת או השלום?) </a:t>
            </a:r>
            <a:endParaRPr lang="en-US" dirty="0">
              <a:cs typeface="Guttman Hatzvi" panose="02010401010101010101" pitchFamily="2" charset="-79"/>
            </a:endParaRP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75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102" name="Picture 6" descr="תוצאת תמונה עבור גמרא פתוח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2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תוצאת תמונה עבור גמרא פתוח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70" y="0"/>
            <a:ext cx="4335390" cy="691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24544" y="3863181"/>
            <a:ext cx="9468544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FF0000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>  </a:t>
            </a:r>
            <a:r>
              <a:rPr lang="he-IL" sz="5400" b="1" dirty="0">
                <a:solidFill>
                  <a:schemeClr val="bg1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>על הספר הזה שמעת???</a:t>
            </a:r>
          </a:p>
        </p:txBody>
      </p:sp>
    </p:spTree>
    <p:extLst>
      <p:ext uri="{BB962C8B-B14F-4D97-AF65-F5344CB8AC3E}">
        <p14:creationId xmlns:p14="http://schemas.microsoft.com/office/powerpoint/2010/main" val="2194717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5362" name="Picture 2" descr="תוצאת תמונה עבור משפט ויוש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" y="1"/>
            <a:ext cx="102748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317" y="841416"/>
            <a:ext cx="2530624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e-IL" sz="5900" u="sng" dirty="0">
                <a:solidFill>
                  <a:schemeClr val="accent2">
                    <a:lumMod val="7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משפט ויושר</a:t>
            </a:r>
            <a:r>
              <a:rPr lang="he-IL" sz="5900" dirty="0">
                <a:solidFill>
                  <a:schemeClr val="accent2">
                    <a:lumMod val="7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5900" dirty="0">
                <a:solidFill>
                  <a:schemeClr val="accent4">
                    <a:lumMod val="7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לדוגמא: מה משמעות המושג </a:t>
            </a:r>
            <a:r>
              <a:rPr lang="he-IL" sz="5900" dirty="0">
                <a:solidFill>
                  <a:srgbClr val="7030A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המשפטי </a:t>
            </a:r>
            <a:r>
              <a:rPr lang="he-IL" sz="5900" dirty="0">
                <a:solidFill>
                  <a:schemeClr val="accent5">
                    <a:lumMod val="50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"לפנים משורת הדין"? </a:t>
            </a:r>
            <a:r>
              <a:rPr lang="he-IL" sz="5900" dirty="0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מה בין צוואה לירושה? </a:t>
            </a:r>
            <a:r>
              <a:rPr lang="he-IL" sz="5900" dirty="0">
                <a:solidFill>
                  <a:srgbClr val="00B0F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מהי "מידת סדום"?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841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8434" name="Picture 2" descr="תוצאת תמונה עבור משפחה מצויר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8178"/>
            <a:ext cx="9324528" cy="697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4581128"/>
            <a:ext cx="8229600" cy="1944216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e-IL" b="1" u="sng" dirty="0">
                <a:solidFill>
                  <a:schemeClr val="accent6">
                    <a:lumMod val="7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הורים וילדים</a:t>
            </a: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</a:p>
          <a:p>
            <a:pPr marL="0" indent="0" algn="ctr">
              <a:buNone/>
            </a:pPr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לדוגמא - עד היכן מגיעה חובת כיבוד הורים? מהם חובות ההורה כלפי ילדו? </a:t>
            </a:r>
            <a:endParaRPr lang="en-US" b="1" dirty="0">
              <a:solidFill>
                <a:schemeClr val="accent6">
                  <a:lumMod val="75000"/>
                </a:schemeClr>
              </a:solidFill>
              <a:cs typeface="Guttman Hatzvi" panose="02010401010101010101" pitchFamily="2" charset="-79"/>
            </a:endParaRPr>
          </a:p>
          <a:p>
            <a:pPr marL="0" indent="0">
              <a:buNone/>
            </a:pPr>
            <a:r>
              <a:rPr lang="he-IL" dirty="0"/>
              <a:t>.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373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b="1" dirty="0"/>
              <a:t>בכתה </a:t>
            </a:r>
            <a:r>
              <a:rPr lang="he-IL" b="1" dirty="0" err="1"/>
              <a:t>יב</a:t>
            </a:r>
            <a:r>
              <a:rPr lang="he-IL" b="1" dirty="0"/>
              <a:t> לומדים עוד שתי יחידות</a:t>
            </a:r>
            <a:r>
              <a:rPr lang="he-IL" dirty="0"/>
              <a:t> כגון "מהות ופנימיות לעומת חיצוניות" ו"היבטים של לימוד תורה" או יחידה אחרת (יש אפשרויות בחירה). 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כל </a:t>
            </a:r>
            <a:r>
              <a:rPr lang="he-IL" dirty="0"/>
              <a:t>יחידה עוסקת בתחום משפטי ותוכני מיוחד, המקנה מגוון של ידיעות בתחום המשפטי ומעשיר את התלמיד במגוון של </a:t>
            </a:r>
            <a:r>
              <a:rPr lang="he-IL" dirty="0" smtClean="0"/>
              <a:t>ידיעות ורעיונות.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AutoShape 4" descr="מציג את חנוכה תשע 027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6" descr="מציג את 397301_2847750919175_1421501801_2982107_1782400211_n.jpg"/>
          <p:cNvSpPr>
            <a:spLocks noChangeAspect="1" noChangeArrowheads="1"/>
          </p:cNvSpPr>
          <p:nvPr/>
        </p:nvSpPr>
        <p:spPr bwMode="auto">
          <a:xfrm>
            <a:off x="4572000" y="142954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9466" name="Picture 10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954"/>
            <a:ext cx="2483768" cy="24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3010"/>
            <a:ext cx="1974688" cy="14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7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85374" y="387003"/>
            <a:ext cx="8573252" cy="1961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b="1" dirty="0" smtClean="0"/>
              <a:t>סיור מגמה ופעילויות אחרות</a:t>
            </a:r>
          </a:p>
          <a:p>
            <a:pPr marL="0" indent="0" algn="ctr">
              <a:buNone/>
            </a:pPr>
            <a:r>
              <a:rPr lang="he-IL" b="1" dirty="0" smtClean="0"/>
              <a:t>התלמידים יוצאים לסיור בירושלים ו/או פעילויות אחרות. לפני חגים מתקיים חידון בנושא הרלוונטי </a:t>
            </a:r>
            <a:endParaRPr lang="en-US" dirty="0"/>
          </a:p>
          <a:p>
            <a:pPr algn="ctr"/>
            <a:endParaRPr lang="he-IL" dirty="0"/>
          </a:p>
        </p:txBody>
      </p:sp>
      <p:sp>
        <p:nvSpPr>
          <p:cNvPr id="4" name="AutoShape 2" descr="מציג את 397301_2847750919175_1421501801_2982107_1782400211_n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4" descr="מציג את חנוכה תשע 026.jpg"/>
          <p:cNvSpPr>
            <a:spLocks noChangeAspect="1" noChangeArrowheads="1"/>
          </p:cNvSpPr>
          <p:nvPr/>
        </p:nvSpPr>
        <p:spPr bwMode="auto">
          <a:xfrm rot="15026021"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74" y="2204864"/>
            <a:ext cx="4309438" cy="4499933"/>
          </a:xfrm>
          <a:prstGeom prst="rect">
            <a:avLst/>
          </a:prstGeom>
        </p:spPr>
      </p:pic>
      <p:sp>
        <p:nvSpPr>
          <p:cNvPr id="6" name="AutoShape 8" descr="תוצאת תמונה עבור ציון טוב"/>
          <p:cNvSpPr>
            <a:spLocks noChangeAspect="1" noChangeArrowheads="1"/>
          </p:cNvSpPr>
          <p:nvPr/>
        </p:nvSpPr>
        <p:spPr bwMode="auto">
          <a:xfrm>
            <a:off x="3435786" y="470327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8" name="AutoShape 10" descr="תוצאת תמונה עבור ציון טוב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335" y="3480289"/>
            <a:ext cx="4274848" cy="32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38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20072" y="260648"/>
            <a:ext cx="3765104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b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he-IL" b="1" dirty="0"/>
              <a:t>מבנה ההיבחנות</a:t>
            </a:r>
            <a:endParaRPr lang="en-US" dirty="0"/>
          </a:p>
          <a:p>
            <a:pPr marL="0" indent="0">
              <a:buNone/>
            </a:pPr>
            <a:r>
              <a:rPr lang="he-IL" b="1" dirty="0">
                <a:solidFill>
                  <a:schemeClr val="accent6">
                    <a:lumMod val="75000"/>
                  </a:schemeClr>
                </a:solidFill>
              </a:rPr>
              <a:t>בכיתה יא' </a:t>
            </a:r>
            <a:r>
              <a:rPr lang="he-IL" dirty="0"/>
              <a:t>נבחנים בשתי בחינות על 3 </a:t>
            </a:r>
            <a:r>
              <a:rPr lang="he-IL" dirty="0" err="1"/>
              <a:t>יח"ל</a:t>
            </a:r>
            <a:r>
              <a:rPr lang="he-IL" dirty="0"/>
              <a:t> . אחת מהן ("יחיד וחברה") היא בחינה פנימית ושתי האחרות הן חיצוניות. </a:t>
            </a:r>
            <a:endParaRPr lang="en-US" dirty="0"/>
          </a:p>
          <a:p>
            <a:pPr marL="0" indent="0">
              <a:buNone/>
            </a:pPr>
            <a:r>
              <a:rPr lang="he-IL" b="1" dirty="0">
                <a:solidFill>
                  <a:schemeClr val="accent6">
                    <a:lumMod val="75000"/>
                  </a:schemeClr>
                </a:solidFill>
              </a:rPr>
              <a:t>בכיתה י"ב </a:t>
            </a:r>
            <a:r>
              <a:rPr lang="he-IL" dirty="0"/>
              <a:t>נבחנים בעל-פה על 2 </a:t>
            </a:r>
            <a:r>
              <a:rPr lang="he-IL" dirty="0" err="1"/>
              <a:t>יח"ל</a:t>
            </a:r>
            <a:r>
              <a:rPr lang="he-IL" dirty="0"/>
              <a:t> נוספות. גם זו בחינה פנימית.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21506" name="Picture 2" descr="תוצאת תמונה עבור מבח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5966458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05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C:\Users\master\Downloads\P70201-1121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864782" cy="427060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63688" y="5517232"/>
            <a:ext cx="53285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תלמידי המגמה בסיור בירושלים בכניסה ל"מגדל דוד"</a:t>
            </a:r>
            <a:r>
              <a:rPr lang="he-IL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88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8"/>
            <a:ext cx="9144000" cy="6858000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תשלומי מגמה</a:t>
            </a: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 כ100 ₪ בשנה לסיור.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0" indent="0">
              <a:buNone/>
            </a:pPr>
            <a:r>
              <a: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דרישות סף:</a:t>
            </a:r>
            <a:endParaRPr lang="en-US" sz="2400" dirty="0">
              <a:cs typeface="Guttman Hatzvi" panose="02010401010101010101" pitchFamily="2" charset="-79"/>
            </a:endParaRPr>
          </a:p>
          <a:p>
            <a:pPr marL="0" indent="0">
              <a:buNone/>
            </a:pP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ציון ממוצע </a:t>
            </a:r>
            <a:r>
              <a:rPr lang="he-IL" sz="24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75 - 80</a:t>
            </a: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, מוטיבציה ויכולת התמדה. במקרים מיוחדים, מרכז המגמה יתייעץ עם </a:t>
            </a:r>
            <a:r>
              <a:rPr lang="he-IL" sz="2400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מחנכ</a:t>
            </a:r>
            <a:r>
              <a:rPr lang="he-IL" sz="24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/ת הכתה והיועצת. </a:t>
            </a:r>
            <a:endParaRPr lang="en-US" sz="2400" dirty="0">
              <a:cs typeface="Guttman Hatzvi" panose="02010401010101010101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8958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" y="0"/>
            <a:ext cx="9144000" cy="6858000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1514" y="47667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e-IL" b="1" dirty="0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יש לך ראש פתוח</a:t>
            </a:r>
          </a:p>
          <a:p>
            <a:pPr marL="0" indent="0">
              <a:buNone/>
            </a:pPr>
            <a:r>
              <a:rPr lang="he-IL" b="1" dirty="0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ואתה רוצה </a:t>
            </a:r>
            <a:r>
              <a:rPr lang="he-IL" b="1" dirty="0" err="1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להנות</a:t>
            </a:r>
            <a:r>
              <a:rPr lang="he-IL" b="1" dirty="0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</a:p>
          <a:p>
            <a:pPr marL="0" indent="0">
              <a:buNone/>
            </a:pPr>
            <a:r>
              <a:rPr lang="he-IL" b="1" dirty="0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מהלימוד ולהצליח? </a:t>
            </a:r>
          </a:p>
          <a:p>
            <a:pPr marL="0" indent="0">
              <a:buNone/>
            </a:pPr>
            <a:r>
              <a:rPr lang="he-IL" sz="8800" b="1" dirty="0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בא </a:t>
            </a:r>
          </a:p>
          <a:p>
            <a:pPr marL="0" indent="0">
              <a:buNone/>
            </a:pPr>
            <a:r>
              <a:rPr lang="he-IL" sz="8800" b="1" u="sng" dirty="0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למשפט</a:t>
            </a:r>
          </a:p>
          <a:p>
            <a:pPr marL="0" indent="0">
              <a:buNone/>
            </a:pPr>
            <a:r>
              <a:rPr lang="he-IL" sz="8800" b="1" u="sng" dirty="0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עברי</a:t>
            </a:r>
          </a:p>
          <a:p>
            <a:pPr marL="0" indent="0">
              <a:buNone/>
            </a:pPr>
            <a:r>
              <a:rPr lang="he-IL" sz="8800" b="1" u="sng" dirty="0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ותושב"ע</a:t>
            </a:r>
            <a:r>
              <a:rPr lang="he-IL" sz="8800" b="1" dirty="0">
                <a:solidFill>
                  <a:srgbClr val="00B05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!</a:t>
            </a:r>
            <a:endParaRPr lang="en-US" sz="8800" dirty="0">
              <a:solidFill>
                <a:srgbClr val="00B050"/>
              </a:solidFill>
              <a:cs typeface="Guttman Hatzvi" panose="02010401010101010101" pitchFamily="2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805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4281736" cy="3384376"/>
          </a:xfrm>
        </p:spPr>
        <p:txBody>
          <a:bodyPr>
            <a:noAutofit/>
          </a:bodyPr>
          <a:lstStyle/>
          <a:p>
            <a:r>
              <a:rPr lang="he-IL" sz="6600" b="1" dirty="0" smtClean="0">
                <a:cs typeface="+mn-cs"/>
              </a:rPr>
              <a:t>חשבת</a:t>
            </a:r>
            <a:r>
              <a:rPr lang="he-IL" sz="6600" b="1" dirty="0">
                <a:cs typeface="+mn-cs"/>
              </a:rPr>
              <a:t/>
            </a:r>
            <a:br>
              <a:rPr lang="he-IL" sz="6600" b="1" dirty="0">
                <a:cs typeface="+mn-cs"/>
              </a:rPr>
            </a:br>
            <a:r>
              <a:rPr lang="he-IL" sz="6600" b="1" dirty="0">
                <a:cs typeface="+mn-cs"/>
              </a:rPr>
              <a:t> להיות עורך דין?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078">
            <a:off x="5084205" y="2971237"/>
            <a:ext cx="3333147" cy="333314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1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529743"/>
            <a:ext cx="8280920" cy="2123728"/>
          </a:xfr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he-IL" sz="88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יודע/ת לחשוב?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89050"/>
            <a:ext cx="1912557" cy="326949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01626"/>
            <a:ext cx="3256919" cy="3256919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8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תוצאת תמונה עבור עורך די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3296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288032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משפט עברי ותושב"ע</a:t>
            </a:r>
            <a:r>
              <a:rPr lang="en-US" b="1" dirty="0">
                <a:solidFill>
                  <a:schemeClr val="bg1"/>
                </a:solidFill>
                <a:cs typeface="Guttman Hatzvi" panose="02010401010101010101" pitchFamily="2" charset="-79"/>
              </a:rPr>
              <a:t>.</a:t>
            </a:r>
            <a:r>
              <a:rPr lang="he-IL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he-IL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en-US" dirty="0">
                <a:solidFill>
                  <a:schemeClr val="bg1"/>
                </a:solidFill>
                <a:cs typeface="Guttman Hatzvi" panose="02010401010101010101" pitchFamily="2" charset="-79"/>
              </a:rPr>
              <a:t/>
            </a:r>
            <a:br>
              <a:rPr lang="en-US" dirty="0">
                <a:solidFill>
                  <a:schemeClr val="bg1"/>
                </a:solidFill>
                <a:cs typeface="Guttman Hatzvi" panose="02010401010101010101" pitchFamily="2" charset="-79"/>
              </a:rPr>
            </a:br>
            <a:r>
              <a:rPr lang="he-IL" b="1" dirty="0">
                <a:solidFill>
                  <a:srgbClr val="FFFF00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המקצוע הקרוב ביותר ללימודי משפטים בתיכון. </a:t>
            </a: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he-IL" b="1" dirty="0"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b="1" dirty="0">
                <a:solidFill>
                  <a:schemeClr val="bg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נקודה.</a:t>
            </a:r>
            <a:r>
              <a:rPr lang="en-US" dirty="0">
                <a:cs typeface="Guttman Hatzvi" panose="02010401010101010101" pitchFamily="2" charset="-79"/>
              </a:rPr>
              <a:t/>
            </a:r>
            <a:br>
              <a:rPr lang="en-US" dirty="0">
                <a:cs typeface="Guttman Hatzvi" panose="02010401010101010101" pitchFamily="2" charset="-79"/>
              </a:rPr>
            </a:br>
            <a:endParaRPr lang="he-IL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147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4" descr="תוצאת תמונה עבור משפט ויוש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9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תוצאת תמונה עבור לוח כית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250000"/>
              </a:lnSpc>
            </a:pPr>
            <a:r>
              <a:rPr lang="he-IL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he-IL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he-IL" sz="5300" b="1" dirty="0">
                <a:solidFill>
                  <a:schemeClr val="bg1"/>
                </a:solidFill>
                <a:latin typeface="Guttman Yad" panose="02010401010101010101" pitchFamily="2" charset="-79"/>
                <a:ea typeface="Arial Unicode MS" panose="020B0604020202020204" pitchFamily="34" charset="-128"/>
                <a:cs typeface="Guttman Yad" panose="02010401010101010101" pitchFamily="2" charset="-79"/>
              </a:rPr>
              <a:t>אז מה לומדים במגמה?</a:t>
            </a:r>
            <a:r>
              <a:rPr lang="he-IL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he-IL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12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תוצאת תמונה עבור לוח כית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260648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chemeClr val="bg1"/>
                </a:solidFill>
                <a:latin typeface="Guttman Yad" panose="02010401010101010101" pitchFamily="2" charset="-79"/>
                <a:ea typeface="Arial Unicode MS" panose="020B0604020202020204" pitchFamily="34" charset="-128"/>
                <a:cs typeface="Guttman Yad" panose="02010401010101010101" pitchFamily="2" charset="-79"/>
              </a:rPr>
              <a:t>במגמה  לומדים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chemeClr val="bg1"/>
                </a:solidFill>
                <a:latin typeface="Guttman Yad" panose="02010401010101010101" pitchFamily="2" charset="-79"/>
                <a:ea typeface="Arial Unicode MS" panose="020B0604020202020204" pitchFamily="34" charset="-128"/>
                <a:cs typeface="Guttman Yad" panose="02010401010101010101" pitchFamily="2" charset="-79"/>
              </a:rPr>
              <a:t>מושגים במשפט העברי,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chemeClr val="bg1"/>
                </a:solidFill>
                <a:latin typeface="Guttman Yad" panose="02010401010101010101" pitchFamily="2" charset="-79"/>
                <a:ea typeface="Arial Unicode MS" panose="020B0604020202020204" pitchFamily="34" charset="-128"/>
                <a:cs typeface="Guttman Yad" panose="02010401010101010101" pitchFamily="2" charset="-79"/>
              </a:rPr>
              <a:t>      נהנים משעורים מרתקים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solidFill>
                  <a:schemeClr val="bg1"/>
                </a:solidFill>
                <a:latin typeface="Guttman Yad" panose="02010401010101010101" pitchFamily="2" charset="-79"/>
                <a:ea typeface="Arial Unicode MS" panose="020B0604020202020204" pitchFamily="34" charset="-128"/>
                <a:cs typeface="Guttman Yad" panose="02010401010101010101" pitchFamily="2" charset="-79"/>
              </a:rPr>
              <a:t>              וצוברים ידע משמעותי רב.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25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31840" y="2313000"/>
            <a:ext cx="5852644" cy="4234482"/>
          </a:xfrm>
        </p:spPr>
        <p:txBody>
          <a:bodyPr>
            <a:noAutofit/>
          </a:bodyPr>
          <a:lstStyle/>
          <a:p>
            <a:r>
              <a:rPr lang="he-IL" sz="3600" dirty="0">
                <a:latin typeface="Guttman Hatzvi" panose="02010401010101010101" pitchFamily="2" charset="-79"/>
                <a:cs typeface="Guttman Hatzvi" panose="02010401010101010101" pitchFamily="2" charset="-79"/>
              </a:rPr>
              <a:t>דרך הלימוד האופיינית למקצוע, הלוגיקה התלמודית המפורסמת, מחדדת את המחשבה ומקנה מיומנויות חשיבה שהם המפתח להצלחה בכל מקצוע עיוני. </a:t>
            </a:r>
          </a:p>
        </p:txBody>
      </p:sp>
      <p:pic>
        <p:nvPicPr>
          <p:cNvPr id="6146" name="Picture 2" descr="תוצאת תמונה עבור איש שוא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34267"/>
            <a:ext cx="3240360" cy="73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/>
          <p:cNvSpPr/>
          <p:nvPr/>
        </p:nvSpPr>
        <p:spPr>
          <a:xfrm>
            <a:off x="2555776" y="260648"/>
            <a:ext cx="5688632" cy="1728192"/>
          </a:xfrm>
          <a:prstGeom prst="cloudCallout">
            <a:avLst>
              <a:gd name="adj1" fmla="val -48283"/>
              <a:gd name="adj2" fmla="val 63314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למה כדאי גם למי שלא חושב להיות עורך דין?</a:t>
            </a:r>
          </a:p>
        </p:txBody>
      </p:sp>
    </p:spTree>
    <p:extLst>
      <p:ext uri="{BB962C8B-B14F-4D97-AF65-F5344CB8AC3E}">
        <p14:creationId xmlns:p14="http://schemas.microsoft.com/office/powerpoint/2010/main" val="12500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459</Words>
  <Application>Microsoft Office PowerPoint</Application>
  <PresentationFormat>‫הצגה על המסך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28" baseType="lpstr">
      <vt:lpstr>ערכת נושא של Office</vt:lpstr>
      <vt:lpstr>מצגת של PowerPoint</vt:lpstr>
      <vt:lpstr>מצגת של PowerPoint</vt:lpstr>
      <vt:lpstr>חשבת  להיות עורך דין?</vt:lpstr>
      <vt:lpstr>יודע/ת לחשוב?</vt:lpstr>
      <vt:lpstr>משפט עברי ותושב"ע.  המקצוע הקרוב ביותר ללימודי משפטים בתיכון.       נקודה. </vt:lpstr>
      <vt:lpstr>מצגת של PowerPoint</vt:lpstr>
      <vt:lpstr> אז מה לומדים במגמה? </vt:lpstr>
      <vt:lpstr>מצגת של PowerPoint</vt:lpstr>
      <vt:lpstr>דרך הלימוד האופיינית למקצוע, הלוגיקה התלמודית המפורסמת, מחדדת את המחשבה ומקנה מיומנויות חשיבה שהם המפתח להצלחה בכל מקצוע עיוני.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פעילות לימודית חווייתית בספריה לתלמידי המגמה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תמיד חלמת  להיות עורך דין?</dc:title>
  <dc:creator>avraham</dc:creator>
  <cp:lastModifiedBy>avraham</cp:lastModifiedBy>
  <cp:revision>30</cp:revision>
  <dcterms:created xsi:type="dcterms:W3CDTF">2017-01-02T06:04:05Z</dcterms:created>
  <dcterms:modified xsi:type="dcterms:W3CDTF">2017-02-14T15:50:02Z</dcterms:modified>
</cp:coreProperties>
</file>