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4" r:id="rId9"/>
    <p:sldId id="263"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08" d="100"/>
          <a:sy n="108" d="100"/>
        </p:scale>
        <p:origin x="98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6065417" y="5054602"/>
            <a:ext cx="673276" cy="279400"/>
          </a:xfrm>
        </p:spPr>
        <p:txBody>
          <a:bodyPr/>
          <a:lstStyle/>
          <a:p>
            <a:fld id="{5CC715AB-FA99-4BDC-A6B6-5BEDB1A38040}" type="datetimeFigureOut">
              <a:rPr lang="he-IL" smtClean="0"/>
              <a:t>ז'/חשון/תשע"ט</a:t>
            </a:fld>
            <a:endParaRPr lang="he-IL"/>
          </a:p>
        </p:txBody>
      </p:sp>
      <p:sp>
        <p:nvSpPr>
          <p:cNvPr id="5" name="Footer Placeholder 4"/>
          <p:cNvSpPr>
            <a:spLocks noGrp="1"/>
          </p:cNvSpPr>
          <p:nvPr>
            <p:ph type="ftr" sz="quarter" idx="11"/>
          </p:nvPr>
        </p:nvSpPr>
        <p:spPr>
          <a:xfrm>
            <a:off x="1921934" y="5054602"/>
            <a:ext cx="4064860" cy="279400"/>
          </a:xfrm>
        </p:spPr>
        <p:txBody>
          <a:bodyPr/>
          <a:lstStyle/>
          <a:p>
            <a:endParaRPr lang="he-IL"/>
          </a:p>
        </p:txBody>
      </p:sp>
      <p:sp>
        <p:nvSpPr>
          <p:cNvPr id="6" name="Slide Number Placeholder 5"/>
          <p:cNvSpPr>
            <a:spLocks noGrp="1"/>
          </p:cNvSpPr>
          <p:nvPr>
            <p:ph type="sldNum" sz="quarter" idx="12"/>
          </p:nvPr>
        </p:nvSpPr>
        <p:spPr>
          <a:xfrm>
            <a:off x="6817317" y="5054602"/>
            <a:ext cx="413483" cy="279400"/>
          </a:xfrm>
        </p:spPr>
        <p:txBody>
          <a:bodyPr/>
          <a:lstStyle/>
          <a:p>
            <a:fld id="{7C031701-FCA0-4AFC-A742-E5CF5FF66462}" type="slidenum">
              <a:rPr lang="he-IL" smtClean="0"/>
              <a:t>‹#›</a:t>
            </a:fld>
            <a:endParaRPr lang="he-IL"/>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0255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5CC715AB-FA99-4BDC-A6B6-5BEDB1A38040}" type="datetimeFigureOut">
              <a:rPr lang="he-IL" smtClean="0"/>
              <a:t>ז'/חשון/תשע"ט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C031701-FCA0-4AFC-A742-E5CF5FF66462}" type="slidenum">
              <a:rPr lang="he-IL" smtClean="0"/>
              <a:t>‹#›</a:t>
            </a:fld>
            <a:endParaRPr lang="he-IL"/>
          </a:p>
        </p:txBody>
      </p:sp>
    </p:spTree>
    <p:extLst>
      <p:ext uri="{BB962C8B-B14F-4D97-AF65-F5344CB8AC3E}">
        <p14:creationId xmlns:p14="http://schemas.microsoft.com/office/powerpoint/2010/main" val="4014966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5CC715AB-FA99-4BDC-A6B6-5BEDB1A38040}" type="datetimeFigureOut">
              <a:rPr lang="he-IL" smtClean="0"/>
              <a:t>ז'/חשון/תשע"ט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C031701-FCA0-4AFC-A742-E5CF5FF66462}" type="slidenum">
              <a:rPr lang="he-IL" smtClean="0"/>
              <a:t>‹#›</a:t>
            </a:fld>
            <a:endParaRPr lang="he-IL"/>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0921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ערוך סגנונות טקסט של תבנית בסיס</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5CC715AB-FA99-4BDC-A6B6-5BEDB1A38040}" type="datetimeFigureOut">
              <a:rPr lang="he-IL" smtClean="0"/>
              <a:t>ז'/חשון/תשע"ט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C031701-FCA0-4AFC-A742-E5CF5FF66462}" type="slidenum">
              <a:rPr lang="he-IL" smtClean="0"/>
              <a:t>‹#›</a:t>
            </a:fld>
            <a:endParaRPr lang="he-IL"/>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8415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5CC715AB-FA99-4BDC-A6B6-5BEDB1A38040}" type="datetimeFigureOut">
              <a:rPr lang="he-IL" smtClean="0"/>
              <a:t>ז'/חשון/תשע"ט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C031701-FCA0-4AFC-A742-E5CF5FF66462}" type="slidenum">
              <a:rPr lang="he-IL" smtClean="0"/>
              <a:t>‹#›</a:t>
            </a:fld>
            <a:endParaRPr lang="he-IL"/>
          </a:p>
        </p:txBody>
      </p:sp>
    </p:spTree>
    <p:extLst>
      <p:ext uri="{BB962C8B-B14F-4D97-AF65-F5344CB8AC3E}">
        <p14:creationId xmlns:p14="http://schemas.microsoft.com/office/powerpoint/2010/main" val="531796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he-IL"/>
              <a:t>לחץ כדי לערוך סגנון כותרת של תבנית בסיס</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5CC715AB-FA99-4BDC-A6B6-5BEDB1A38040}" type="datetimeFigureOut">
              <a:rPr lang="he-IL" smtClean="0"/>
              <a:t>ז'/חשון/תשע"ט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C031701-FCA0-4AFC-A742-E5CF5FF66462}" type="slidenum">
              <a:rPr lang="he-IL" smtClean="0"/>
              <a:t>‹#›</a:t>
            </a:fld>
            <a:endParaRPr lang="he-IL"/>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4284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נכון או לא נכון">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he-IL"/>
              <a:t>לחץ כדי לערוך סגנון כותרת של תבנית בסיס</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5CC715AB-FA99-4BDC-A6B6-5BEDB1A38040}" type="datetimeFigureOut">
              <a:rPr lang="he-IL" smtClean="0"/>
              <a:t>ז'/חשון/תשע"ט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C031701-FCA0-4AFC-A742-E5CF5FF66462}" type="slidenum">
              <a:rPr lang="he-IL" smtClean="0"/>
              <a:t>‹#›</a:t>
            </a:fld>
            <a:endParaRPr lang="he-IL"/>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4408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C715AB-FA99-4BDC-A6B6-5BEDB1A38040}" type="datetimeFigureOut">
              <a:rPr lang="he-IL" smtClean="0"/>
              <a:t>ז'/חשון/תשע"ט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C031701-FCA0-4AFC-A742-E5CF5FF66462}" type="slidenum">
              <a:rPr lang="he-IL" smtClean="0"/>
              <a:t>‹#›</a:t>
            </a:fld>
            <a:endParaRPr lang="he-IL"/>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4397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C715AB-FA99-4BDC-A6B6-5BEDB1A38040}" type="datetimeFigureOut">
              <a:rPr lang="he-IL" smtClean="0"/>
              <a:t>ז'/חשון/תשע"ט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C031701-FCA0-4AFC-A742-E5CF5FF66462}" type="slidenum">
              <a:rPr lang="he-IL" smtClean="0"/>
              <a:t>‹#›</a:t>
            </a:fld>
            <a:endParaRPr lang="he-IL"/>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1828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C715AB-FA99-4BDC-A6B6-5BEDB1A38040}" type="datetimeFigureOut">
              <a:rPr lang="he-IL" smtClean="0"/>
              <a:t>ז'/חשון/תשע"ט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C031701-FCA0-4AFC-A742-E5CF5FF66462}" type="slidenum">
              <a:rPr lang="he-IL" smtClean="0"/>
              <a:t>‹#›</a:t>
            </a:fld>
            <a:endParaRPr lang="he-IL"/>
          </a:p>
        </p:txBody>
      </p:sp>
    </p:spTree>
    <p:extLst>
      <p:ext uri="{BB962C8B-B14F-4D97-AF65-F5344CB8AC3E}">
        <p14:creationId xmlns:p14="http://schemas.microsoft.com/office/powerpoint/2010/main" val="1846436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5CC715AB-FA99-4BDC-A6B6-5BEDB1A38040}" type="datetimeFigureOut">
              <a:rPr lang="he-IL" smtClean="0"/>
              <a:t>ז'/חשון/תשע"ט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C031701-FCA0-4AFC-A742-E5CF5FF66462}" type="slidenum">
              <a:rPr lang="he-IL" smtClean="0"/>
              <a:t>‹#›</a:t>
            </a:fld>
            <a:endParaRPr lang="he-IL"/>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5280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5CC715AB-FA99-4BDC-A6B6-5BEDB1A38040}" type="datetimeFigureOut">
              <a:rPr lang="he-IL" smtClean="0"/>
              <a:t>ז'/חשון/תשע"ט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C031701-FCA0-4AFC-A742-E5CF5FF66462}" type="slidenum">
              <a:rPr lang="he-IL" smtClean="0"/>
              <a:t>‹#›</a:t>
            </a:fld>
            <a:endParaRPr lang="he-IL"/>
          </a:p>
        </p:txBody>
      </p:sp>
    </p:spTree>
    <p:extLst>
      <p:ext uri="{BB962C8B-B14F-4D97-AF65-F5344CB8AC3E}">
        <p14:creationId xmlns:p14="http://schemas.microsoft.com/office/powerpoint/2010/main" val="2544492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5CC715AB-FA99-4BDC-A6B6-5BEDB1A38040}" type="datetimeFigureOut">
              <a:rPr lang="he-IL" smtClean="0"/>
              <a:t>ז'/חשון/תשע"ט</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7C031701-FCA0-4AFC-A742-E5CF5FF66462}" type="slidenum">
              <a:rPr lang="he-IL" smtClean="0"/>
              <a:t>‹#›</a:t>
            </a:fld>
            <a:endParaRPr lang="he-IL"/>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8504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CC715AB-FA99-4BDC-A6B6-5BEDB1A38040}" type="datetimeFigureOut">
              <a:rPr lang="he-IL" smtClean="0"/>
              <a:t>ז'/חשון/תשע"ט</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7C031701-FCA0-4AFC-A742-E5CF5FF66462}" type="slidenum">
              <a:rPr lang="he-IL" smtClean="0"/>
              <a:t>‹#›</a:t>
            </a:fld>
            <a:endParaRPr lang="he-IL"/>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2586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715AB-FA99-4BDC-A6B6-5BEDB1A38040}" type="datetimeFigureOut">
              <a:rPr lang="he-IL" smtClean="0"/>
              <a:t>ז'/חשון/תשע"ט</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7C031701-FCA0-4AFC-A742-E5CF5FF66462}" type="slidenum">
              <a:rPr lang="he-IL" smtClean="0"/>
              <a:t>‹#›</a:t>
            </a:fld>
            <a:endParaRPr lang="he-IL"/>
          </a:p>
        </p:txBody>
      </p:sp>
    </p:spTree>
    <p:extLst>
      <p:ext uri="{BB962C8B-B14F-4D97-AF65-F5344CB8AC3E}">
        <p14:creationId xmlns:p14="http://schemas.microsoft.com/office/powerpoint/2010/main" val="3532107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5CC715AB-FA99-4BDC-A6B6-5BEDB1A38040}" type="datetimeFigureOut">
              <a:rPr lang="he-IL" smtClean="0"/>
              <a:t>ז'/חשון/תשע"ט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C031701-FCA0-4AFC-A742-E5CF5FF66462}" type="slidenum">
              <a:rPr lang="he-IL" smtClean="0"/>
              <a:t>‹#›</a:t>
            </a:fld>
            <a:endParaRPr lang="he-IL"/>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4830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he-IL"/>
              <a:t>לחץ כדי לערוך סגנון כותרת של תבנית בסיס</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5CC715AB-FA99-4BDC-A6B6-5BEDB1A38040}" type="datetimeFigureOut">
              <a:rPr lang="he-IL" smtClean="0"/>
              <a:t>ז'/חשון/תשע"ט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C031701-FCA0-4AFC-A742-E5CF5FF66462}" type="slidenum">
              <a:rPr lang="he-IL" smtClean="0"/>
              <a:t>‹#›</a:t>
            </a:fld>
            <a:endParaRPr lang="he-IL"/>
          </a:p>
        </p:txBody>
      </p:sp>
    </p:spTree>
    <p:extLst>
      <p:ext uri="{BB962C8B-B14F-4D97-AF65-F5344CB8AC3E}">
        <p14:creationId xmlns:p14="http://schemas.microsoft.com/office/powerpoint/2010/main" val="2235984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CC715AB-FA99-4BDC-A6B6-5BEDB1A38040}" type="datetimeFigureOut">
              <a:rPr lang="he-IL" smtClean="0"/>
              <a:t>ז'/חשון/תשע"ט</a:t>
            </a:fld>
            <a:endParaRPr lang="he-IL"/>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he-IL"/>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C031701-FCA0-4AFC-A742-E5CF5FF66462}" type="slidenum">
              <a:rPr lang="he-IL" smtClean="0"/>
              <a:t>‹#›</a:t>
            </a:fld>
            <a:endParaRPr lang="he-IL"/>
          </a:p>
        </p:txBody>
      </p:sp>
    </p:spTree>
    <p:extLst>
      <p:ext uri="{BB962C8B-B14F-4D97-AF65-F5344CB8AC3E}">
        <p14:creationId xmlns:p14="http://schemas.microsoft.com/office/powerpoint/2010/main" val="1415536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1"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F1F6E2E-E2E7-4689-9E5D-51F37CB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BB728A18-FF26-43E9-AF31-9608EBA3D5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72471" cy="6856214"/>
            <a:chOff x="-15736" y="0"/>
            <a:chExt cx="12229962" cy="6856214"/>
          </a:xfrm>
        </p:grpSpPr>
        <p:pic>
          <p:nvPicPr>
            <p:cNvPr id="34" name="Picture 33">
              <a:extLst>
                <a:ext uri="{FF2B5EF4-FFF2-40B4-BE49-F238E27FC236}">
                  <a16:creationId xmlns:a16="http://schemas.microsoft.com/office/drawing/2014/main" id="{D418D479-7A49-4E09-A270-87C36ABE505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7" name="Rectangle 34">
              <a:extLst>
                <a:ext uri="{FF2B5EF4-FFF2-40B4-BE49-F238E27FC236}">
                  <a16:creationId xmlns:a16="http://schemas.microsoft.com/office/drawing/2014/main" id="{F55AC523-B142-409D-BB68-747EDDCE60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6" name="Picture 35">
              <a:extLst>
                <a:ext uri="{FF2B5EF4-FFF2-40B4-BE49-F238E27FC236}">
                  <a16:creationId xmlns:a16="http://schemas.microsoft.com/office/drawing/2014/main" id="{98FD6A06-A68E-49C5-8F1D-8945DD8C004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7" name="Picture 36">
              <a:extLst>
                <a:ext uri="{FF2B5EF4-FFF2-40B4-BE49-F238E27FC236}">
                  <a16:creationId xmlns:a16="http://schemas.microsoft.com/office/drawing/2014/main" id="{A6794A3D-A7E9-4DC9-98E4-02104E24AC3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כותרת 1"/>
          <p:cNvSpPr>
            <a:spLocks noGrp="1"/>
          </p:cNvSpPr>
          <p:nvPr>
            <p:ph type="ctrTitle"/>
          </p:nvPr>
        </p:nvSpPr>
        <p:spPr>
          <a:xfrm>
            <a:off x="4915327" y="1041401"/>
            <a:ext cx="3403895" cy="2345264"/>
          </a:xfrm>
        </p:spPr>
        <p:txBody>
          <a:bodyPr>
            <a:normAutofit/>
          </a:bodyPr>
          <a:lstStyle/>
          <a:p>
            <a:r>
              <a:rPr lang="he-IL" b="1">
                <a:ln w="9525">
                  <a:solidFill>
                    <a:schemeClr val="bg1"/>
                  </a:solidFill>
                  <a:prstDash val="solid"/>
                </a:ln>
                <a:effectLst>
                  <a:outerShdw blurRad="12700" dist="38100" dir="2700000" algn="tl" rotWithShape="0">
                    <a:schemeClr val="bg1">
                      <a:lumMod val="50000"/>
                    </a:schemeClr>
                  </a:outerShdw>
                </a:effectLst>
              </a:rPr>
              <a:t>מחלקת אבדות ומציאות</a:t>
            </a:r>
          </a:p>
        </p:txBody>
      </p:sp>
      <p:sp>
        <p:nvSpPr>
          <p:cNvPr id="3" name="כותרת משנה 2"/>
          <p:cNvSpPr>
            <a:spLocks noGrp="1"/>
          </p:cNvSpPr>
          <p:nvPr>
            <p:ph type="subTitle" idx="1"/>
          </p:nvPr>
        </p:nvSpPr>
        <p:spPr>
          <a:xfrm>
            <a:off x="4934283" y="3657596"/>
            <a:ext cx="3384939" cy="1933463"/>
          </a:xfrm>
        </p:spPr>
        <p:txBody>
          <a:bodyPr>
            <a:normAutofit/>
          </a:bodyPr>
          <a:lstStyle/>
          <a:p>
            <a:r>
              <a:rPr lang="he-IL" b="1" dirty="0"/>
              <a:t>מגישים: אביעד זר ועילי ברזני</a:t>
            </a:r>
          </a:p>
          <a:p>
            <a:r>
              <a:rPr lang="he-IL" b="1" dirty="0"/>
              <a:t>כיתה: י"ב 3 </a:t>
            </a:r>
          </a:p>
          <a:p>
            <a:r>
              <a:rPr lang="he-IL" b="1" dirty="0"/>
              <a:t>תאריך: 25.09.2018</a:t>
            </a:r>
          </a:p>
        </p:txBody>
      </p:sp>
      <p:sp>
        <p:nvSpPr>
          <p:cNvPr id="39" name="Rectangle 38">
            <a:extLst>
              <a:ext uri="{FF2B5EF4-FFF2-40B4-BE49-F238E27FC236}">
                <a16:creationId xmlns:a16="http://schemas.microsoft.com/office/drawing/2014/main" id="{7731DD8B-7A0A-47A0-BF6B-EBB4F970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3" y="1092200"/>
            <a:ext cx="3732370"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תמונה 5">
            <a:extLst>
              <a:ext uri="{FF2B5EF4-FFF2-40B4-BE49-F238E27FC236}">
                <a16:creationId xmlns:a16="http://schemas.microsoft.com/office/drawing/2014/main" id="{221F991E-DCB4-4815-BB85-CFD37742A6EE}"/>
              </a:ext>
            </a:extLst>
          </p:cNvPr>
          <p:cNvPicPr>
            <a:picLocks noChangeAspect="1"/>
          </p:cNvPicPr>
          <p:nvPr/>
        </p:nvPicPr>
        <p:blipFill rotWithShape="1">
          <a:blip r:embed="rId5"/>
          <a:srcRect l="26416" r="25403" b="-3"/>
          <a:stretch/>
        </p:blipFill>
        <p:spPr>
          <a:xfrm>
            <a:off x="1059512" y="1410208"/>
            <a:ext cx="3261694" cy="3858780"/>
          </a:xfrm>
          <a:prstGeom prst="rect">
            <a:avLst/>
          </a:prstGeom>
        </p:spPr>
      </p:pic>
      <p:cxnSp>
        <p:nvCxnSpPr>
          <p:cNvPr id="58" name="Straight Connector 40">
            <a:extLst>
              <a:ext uri="{FF2B5EF4-FFF2-40B4-BE49-F238E27FC236}">
                <a16:creationId xmlns:a16="http://schemas.microsoft.com/office/drawing/2014/main" id="{10A370BF-9768-4FA0-8887-C3777F3A9C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5327" y="3522131"/>
            <a:ext cx="3390479"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4121495"/>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85D9FF48-B0E1-45AE-819E-D80389AED823}"/>
              </a:ext>
            </a:extLst>
          </p:cNvPr>
          <p:cNvSpPr/>
          <p:nvPr/>
        </p:nvSpPr>
        <p:spPr>
          <a:xfrm>
            <a:off x="2921548" y="692696"/>
            <a:ext cx="3300904" cy="1862048"/>
          </a:xfrm>
          <a:prstGeom prst="rect">
            <a:avLst/>
          </a:prstGeom>
          <a:noFill/>
        </p:spPr>
        <p:txBody>
          <a:bodyPr wrap="none" lIns="91440" tIns="45720" rIns="91440" bIns="45720">
            <a:spAutoFit/>
          </a:bodyPr>
          <a:lstStyle/>
          <a:p>
            <a:pPr algn="ctr"/>
            <a:r>
              <a:rPr lang="he-IL" sz="11500" b="1" cap="none" spc="0" dirty="0">
                <a:ln w="22225">
                  <a:solidFill>
                    <a:schemeClr val="accent2"/>
                  </a:solidFill>
                  <a:prstDash val="solid"/>
                </a:ln>
                <a:solidFill>
                  <a:schemeClr val="accent2">
                    <a:lumMod val="40000"/>
                    <a:lumOff val="60000"/>
                  </a:schemeClr>
                </a:solidFill>
                <a:effectLst/>
              </a:rPr>
              <a:t>הסוף!</a:t>
            </a:r>
          </a:p>
        </p:txBody>
      </p:sp>
      <p:pic>
        <p:nvPicPr>
          <p:cNvPr id="5" name="תמונה 4">
            <a:extLst>
              <a:ext uri="{FF2B5EF4-FFF2-40B4-BE49-F238E27FC236}">
                <a16:creationId xmlns:a16="http://schemas.microsoft.com/office/drawing/2014/main" id="{2798FAA0-7EF3-4C9A-AC07-A7C404196AF0}"/>
              </a:ext>
            </a:extLst>
          </p:cNvPr>
          <p:cNvPicPr>
            <a:picLocks noChangeAspect="1"/>
          </p:cNvPicPr>
          <p:nvPr/>
        </p:nvPicPr>
        <p:blipFill>
          <a:blip r:embed="rId2"/>
          <a:stretch>
            <a:fillRect/>
          </a:stretch>
        </p:blipFill>
        <p:spPr>
          <a:xfrm>
            <a:off x="2667000" y="3212976"/>
            <a:ext cx="3810000" cy="2647950"/>
          </a:xfrm>
          <a:prstGeom prst="rect">
            <a:avLst/>
          </a:prstGeom>
        </p:spPr>
      </p:pic>
    </p:spTree>
    <p:extLst>
      <p:ext uri="{BB962C8B-B14F-4D97-AF65-F5344CB8AC3E}">
        <p14:creationId xmlns:p14="http://schemas.microsoft.com/office/powerpoint/2010/main" val="1088573870"/>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t>מקור הסוגיה</a:t>
            </a:r>
          </a:p>
        </p:txBody>
      </p:sp>
      <p:sp>
        <p:nvSpPr>
          <p:cNvPr id="3" name="מציין מיקום תוכן 2"/>
          <p:cNvSpPr>
            <a:spLocks noGrp="1"/>
          </p:cNvSpPr>
          <p:nvPr>
            <p:ph idx="1"/>
          </p:nvPr>
        </p:nvSpPr>
        <p:spPr/>
        <p:txBody>
          <a:bodyPr/>
          <a:lstStyle/>
          <a:p>
            <a:r>
              <a:rPr lang="he-IL" dirty="0"/>
              <a:t>סוגיה זו נמצאת במסכת בבא מציעא (=שער אמצעי) בסדר נזיקין שעוסק בדיני ממונות ומשפט.</a:t>
            </a:r>
          </a:p>
          <a:p>
            <a:r>
              <a:rPr lang="he-IL" dirty="0"/>
              <a:t>הסוגיה נמצאת בפרק השני – "אלו מציאות" בדף כ"ח , עמוד ב.</a:t>
            </a:r>
          </a:p>
        </p:txBody>
      </p:sp>
      <p:pic>
        <p:nvPicPr>
          <p:cNvPr id="4" name="תמונה 3">
            <a:extLst>
              <a:ext uri="{FF2B5EF4-FFF2-40B4-BE49-F238E27FC236}">
                <a16:creationId xmlns:a16="http://schemas.microsoft.com/office/drawing/2014/main" id="{51213848-D3BB-40EE-B6AE-9DA96D72D1AF}"/>
              </a:ext>
            </a:extLst>
          </p:cNvPr>
          <p:cNvPicPr>
            <a:picLocks noChangeAspect="1"/>
          </p:cNvPicPr>
          <p:nvPr/>
        </p:nvPicPr>
        <p:blipFill>
          <a:blip r:embed="rId2"/>
          <a:stretch>
            <a:fillRect/>
          </a:stretch>
        </p:blipFill>
        <p:spPr>
          <a:xfrm>
            <a:off x="3276667" y="4534032"/>
            <a:ext cx="2590666" cy="1696943"/>
          </a:xfrm>
          <a:prstGeom prst="rect">
            <a:avLst/>
          </a:prstGeom>
        </p:spPr>
      </p:pic>
    </p:spTree>
    <p:extLst>
      <p:ext uri="{BB962C8B-B14F-4D97-AF65-F5344CB8AC3E}">
        <p14:creationId xmlns:p14="http://schemas.microsoft.com/office/powerpoint/2010/main" val="1292174261"/>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t>רקע</a:t>
            </a:r>
          </a:p>
        </p:txBody>
      </p:sp>
      <p:sp>
        <p:nvSpPr>
          <p:cNvPr id="3" name="מציין מיקום תוכן 2"/>
          <p:cNvSpPr>
            <a:spLocks noGrp="1"/>
          </p:cNvSpPr>
          <p:nvPr>
            <p:ph idx="1"/>
          </p:nvPr>
        </p:nvSpPr>
        <p:spPr/>
        <p:txBody>
          <a:bodyPr/>
          <a:lstStyle/>
          <a:p>
            <a:r>
              <a:rPr lang="he-IL" dirty="0"/>
              <a:t>הקטע הנ"ל פותח בברייתא (תנו רבנן = שנו חכמים) שמציגה את שלושה שלבים שמסבירים על איך מתנהלים כאשר מוצאים אבדה.</a:t>
            </a:r>
          </a:p>
          <a:p>
            <a:r>
              <a:rPr lang="he-IL" dirty="0"/>
              <a:t>אך לפני שנתחיל עלינו לדעת כמה מושגים חשובים...</a:t>
            </a:r>
          </a:p>
        </p:txBody>
      </p:sp>
      <p:pic>
        <p:nvPicPr>
          <p:cNvPr id="4" name="תמונה 3">
            <a:extLst>
              <a:ext uri="{FF2B5EF4-FFF2-40B4-BE49-F238E27FC236}">
                <a16:creationId xmlns:a16="http://schemas.microsoft.com/office/drawing/2014/main" id="{ADC2963A-D2B2-4743-90F3-FB221C71C8A9}"/>
              </a:ext>
            </a:extLst>
          </p:cNvPr>
          <p:cNvPicPr>
            <a:picLocks noChangeAspect="1"/>
          </p:cNvPicPr>
          <p:nvPr/>
        </p:nvPicPr>
        <p:blipFill>
          <a:blip r:embed="rId2"/>
          <a:stretch>
            <a:fillRect/>
          </a:stretch>
        </p:blipFill>
        <p:spPr>
          <a:xfrm>
            <a:off x="3457757" y="4509120"/>
            <a:ext cx="2228485" cy="1922716"/>
          </a:xfrm>
          <a:prstGeom prst="rect">
            <a:avLst/>
          </a:prstGeom>
        </p:spPr>
      </p:pic>
    </p:spTree>
    <p:extLst>
      <p:ext uri="{BB962C8B-B14F-4D97-AF65-F5344CB8AC3E}">
        <p14:creationId xmlns:p14="http://schemas.microsoft.com/office/powerpoint/2010/main" val="269962719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971551" y="982132"/>
            <a:ext cx="7200897" cy="1303867"/>
          </a:xfrm>
        </p:spPr>
        <p:txBody>
          <a:bodyPr>
            <a:normAutofit/>
          </a:bodyPr>
          <a:lstStyle/>
          <a:p>
            <a:r>
              <a:rPr lang="he-IL" b="1">
                <a:solidFill>
                  <a:srgbClr val="262626"/>
                </a:solidFill>
              </a:rPr>
              <a:t>מושגים חשובים</a:t>
            </a:r>
          </a:p>
        </p:txBody>
      </p:sp>
      <p:sp>
        <p:nvSpPr>
          <p:cNvPr id="3" name="מציין מיקום תוכן 2"/>
          <p:cNvSpPr>
            <a:spLocks noGrp="1"/>
          </p:cNvSpPr>
          <p:nvPr>
            <p:ph idx="1"/>
          </p:nvPr>
        </p:nvSpPr>
        <p:spPr>
          <a:xfrm>
            <a:off x="971551" y="2556932"/>
            <a:ext cx="4692650" cy="3318936"/>
          </a:xfrm>
        </p:spPr>
        <p:txBody>
          <a:bodyPr>
            <a:normAutofit/>
          </a:bodyPr>
          <a:lstStyle/>
          <a:p>
            <a:pPr>
              <a:lnSpc>
                <a:spcPct val="90000"/>
              </a:lnSpc>
            </a:pPr>
            <a:r>
              <a:rPr lang="he-IL" sz="2200" b="1">
                <a:solidFill>
                  <a:srgbClr val="262626"/>
                </a:solidFill>
              </a:rPr>
              <a:t>שלוש הרגלים </a:t>
            </a:r>
            <a:r>
              <a:rPr lang="he-IL" sz="2200">
                <a:solidFill>
                  <a:srgbClr val="262626"/>
                </a:solidFill>
              </a:rPr>
              <a:t>– שלושת החגים שמופיעים בתורה והם סוכות, פסח ושבועות שבהם היה נהוג לעלות לבית המקדש.</a:t>
            </a:r>
          </a:p>
          <a:p>
            <a:pPr>
              <a:lnSpc>
                <a:spcPct val="90000"/>
              </a:lnSpc>
            </a:pPr>
            <a:r>
              <a:rPr lang="he-IL" sz="2200" b="1">
                <a:solidFill>
                  <a:srgbClr val="262626"/>
                </a:solidFill>
              </a:rPr>
              <a:t>בית מדרש </a:t>
            </a:r>
            <a:r>
              <a:rPr lang="he-IL" sz="2200">
                <a:solidFill>
                  <a:srgbClr val="262626"/>
                </a:solidFill>
              </a:rPr>
              <a:t>– מקום ללימוד תורה.</a:t>
            </a:r>
          </a:p>
          <a:p>
            <a:pPr>
              <a:lnSpc>
                <a:spcPct val="90000"/>
              </a:lnSpc>
            </a:pPr>
            <a:r>
              <a:rPr lang="he-IL" sz="2200" b="1">
                <a:solidFill>
                  <a:srgbClr val="262626"/>
                </a:solidFill>
              </a:rPr>
              <a:t>אנסים</a:t>
            </a:r>
            <a:r>
              <a:rPr lang="he-IL" sz="2200">
                <a:solidFill>
                  <a:srgbClr val="262626"/>
                </a:solidFill>
              </a:rPr>
              <a:t> – באותה תקופה שלט שלטון זר שהאמינו שעל פי חוק הגויים האבידה שייכת למלך , והאנסים הם אותם אנשים שצייתו לחוק זה והלשינו לשלטון על האבדות שנמצאו , והשלטון היה מחרים אותם.</a:t>
            </a:r>
          </a:p>
          <a:p>
            <a:pPr>
              <a:lnSpc>
                <a:spcPct val="90000"/>
              </a:lnSpc>
            </a:pPr>
            <a:endParaRPr lang="he-IL" sz="2200">
              <a:solidFill>
                <a:srgbClr val="262626"/>
              </a:solidFill>
            </a:endParaRPr>
          </a:p>
        </p:txBody>
      </p:sp>
      <p:pic>
        <p:nvPicPr>
          <p:cNvPr id="4" name="תמונה 3">
            <a:extLst>
              <a:ext uri="{FF2B5EF4-FFF2-40B4-BE49-F238E27FC236}">
                <a16:creationId xmlns:a16="http://schemas.microsoft.com/office/drawing/2014/main" id="{1E632E32-8BD1-4DE7-8EBA-AFFAEBB24B1F}"/>
              </a:ext>
            </a:extLst>
          </p:cNvPr>
          <p:cNvPicPr>
            <a:picLocks noChangeAspect="1"/>
          </p:cNvPicPr>
          <p:nvPr/>
        </p:nvPicPr>
        <p:blipFill>
          <a:blip r:embed="rId3"/>
          <a:stretch>
            <a:fillRect/>
          </a:stretch>
        </p:blipFill>
        <p:spPr>
          <a:xfrm>
            <a:off x="6063769" y="3354383"/>
            <a:ext cx="2054796" cy="1546233"/>
          </a:xfrm>
          <a:prstGeom prst="rect">
            <a:avLst/>
          </a:prstGeom>
          <a:ln w="57150" cmpd="thickThin">
            <a:solidFill>
              <a:srgbClr val="7F7F7F"/>
            </a:solidFill>
            <a:miter lim="800000"/>
          </a:ln>
        </p:spPr>
      </p:pic>
    </p:spTree>
    <p:extLst>
      <p:ext uri="{BB962C8B-B14F-4D97-AF65-F5344CB8AC3E}">
        <p14:creationId xmlns:p14="http://schemas.microsoft.com/office/powerpoint/2010/main" val="2219474515"/>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971551" y="982132"/>
            <a:ext cx="7200897" cy="1303867"/>
          </a:xfrm>
        </p:spPr>
        <p:txBody>
          <a:bodyPr>
            <a:normAutofit/>
          </a:bodyPr>
          <a:lstStyle/>
          <a:p>
            <a:r>
              <a:rPr lang="he-IL" b="1" dirty="0"/>
              <a:t>שלב ראשון בהשבת אבדה</a:t>
            </a:r>
          </a:p>
        </p:txBody>
      </p:sp>
      <p:pic>
        <p:nvPicPr>
          <p:cNvPr id="4" name="תמונה 3">
            <a:extLst>
              <a:ext uri="{FF2B5EF4-FFF2-40B4-BE49-F238E27FC236}">
                <a16:creationId xmlns:a16="http://schemas.microsoft.com/office/drawing/2014/main" id="{2F0D7550-331B-4FCC-AE93-F39DE19ADD6C}"/>
              </a:ext>
            </a:extLst>
          </p:cNvPr>
          <p:cNvPicPr>
            <a:picLocks noChangeAspect="1"/>
          </p:cNvPicPr>
          <p:nvPr/>
        </p:nvPicPr>
        <p:blipFill rotWithShape="1">
          <a:blip r:embed="rId3"/>
          <a:srcRect l="24424" r="27674" b="-2"/>
          <a:stretch/>
        </p:blipFill>
        <p:spPr>
          <a:xfrm>
            <a:off x="1075701" y="2701180"/>
            <a:ext cx="2054796" cy="2852640"/>
          </a:xfrm>
          <a:prstGeom prst="rect">
            <a:avLst/>
          </a:prstGeom>
          <a:ln w="57150" cmpd="thickThin">
            <a:solidFill>
              <a:schemeClr val="tx1">
                <a:lumMod val="50000"/>
                <a:lumOff val="50000"/>
              </a:schemeClr>
            </a:solidFill>
            <a:miter lim="800000"/>
          </a:ln>
        </p:spPr>
      </p:pic>
      <p:sp>
        <p:nvSpPr>
          <p:cNvPr id="3" name="מציין מיקום תוכן 2"/>
          <p:cNvSpPr>
            <a:spLocks noGrp="1"/>
          </p:cNvSpPr>
          <p:nvPr>
            <p:ph idx="1"/>
          </p:nvPr>
        </p:nvSpPr>
        <p:spPr>
          <a:xfrm>
            <a:off x="3479799" y="2556932"/>
            <a:ext cx="4692647" cy="3318936"/>
          </a:xfrm>
        </p:spPr>
        <p:txBody>
          <a:bodyPr>
            <a:normAutofit/>
          </a:bodyPr>
          <a:lstStyle/>
          <a:p>
            <a:pPr>
              <a:lnSpc>
                <a:spcPct val="90000"/>
              </a:lnSpc>
            </a:pPr>
            <a:r>
              <a:rPr lang="he-IL" sz="2000" dirty="0">
                <a:latin typeface="Guttman Drogolin" panose="02010401010101010101" pitchFamily="2" charset="-79"/>
                <a:cs typeface="Guttman Drogolin" panose="02010401010101010101" pitchFamily="2" charset="-79"/>
              </a:rPr>
              <a:t>"בראשונה כל מי שמצא אבדה היה מכריז עליה שלושה רגלים ואחר רגל אחרון שבעת ימים כדי שילך שלושה ויחזור שלושה ויכריז יום אחד."</a:t>
            </a:r>
          </a:p>
          <a:p>
            <a:pPr>
              <a:lnSpc>
                <a:spcPct val="90000"/>
              </a:lnSpc>
            </a:pPr>
            <a:r>
              <a:rPr lang="he-IL" sz="2000" dirty="0"/>
              <a:t>כל מי שמצא אבדה היה הולך לירושלים ומכריז על </a:t>
            </a:r>
            <a:r>
              <a:rPr lang="he-IL" sz="2000" dirty="0" err="1"/>
              <a:t>האבידה</a:t>
            </a:r>
            <a:r>
              <a:rPr lang="he-IL" sz="2000" dirty="0"/>
              <a:t> מעל אבן הטוען במשך שלושה רגלים ולאחר הרגל האחרון היה נשאר שם למשך שבעה ימים נוספים כדי לאפשר למאבד ללכת לביתו ולבדוק אם אכן החפץ או הבהמה אבדו ממנו וללכת לירושלים ולהודיע שהוא הבעלים.</a:t>
            </a:r>
          </a:p>
        </p:txBody>
      </p:sp>
    </p:spTree>
    <p:extLst>
      <p:ext uri="{BB962C8B-B14F-4D97-AF65-F5344CB8AC3E}">
        <p14:creationId xmlns:p14="http://schemas.microsoft.com/office/powerpoint/2010/main" val="410705337"/>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B78BE18-6882-4FAA-BC8C-CA216E963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A34F12D-8C0F-46CA-9F4A-D56193C37E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488137"/>
            <a:ext cx="8420582" cy="5883295"/>
          </a:xfrm>
          <a:prstGeom prst="rect">
            <a:avLst/>
          </a:prstGeom>
          <a:solidFill>
            <a:schemeClr val="bg2"/>
          </a:solidFill>
          <a:ln>
            <a:noFill/>
          </a:ln>
          <a:effectLst>
            <a:outerShdw blurRad="114300" dist="127000" dir="48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4" name="תמונה 3">
            <a:extLst>
              <a:ext uri="{FF2B5EF4-FFF2-40B4-BE49-F238E27FC236}">
                <a16:creationId xmlns:a16="http://schemas.microsoft.com/office/drawing/2014/main" id="{2D7D857F-2ADA-4BC6-A9C2-739B7C64FE8E}"/>
              </a:ext>
            </a:extLst>
          </p:cNvPr>
          <p:cNvPicPr>
            <a:picLocks noChangeAspect="1"/>
          </p:cNvPicPr>
          <p:nvPr/>
        </p:nvPicPr>
        <p:blipFill rotWithShape="1">
          <a:blip r:embed="rId3">
            <a:alphaModFix amt="25000"/>
            <a:extLst/>
          </a:blip>
          <a:srcRect l="8384" r="20051" b="-2"/>
          <a:stretch/>
        </p:blipFill>
        <p:spPr>
          <a:xfrm>
            <a:off x="364603" y="486568"/>
            <a:ext cx="8420582" cy="5883295"/>
          </a:xfrm>
          <a:prstGeom prst="rect">
            <a:avLst/>
          </a:prstGeom>
        </p:spPr>
      </p:pic>
      <p:sp>
        <p:nvSpPr>
          <p:cNvPr id="13" name="Rectangle 12">
            <a:extLst>
              <a:ext uri="{FF2B5EF4-FFF2-40B4-BE49-F238E27FC236}">
                <a16:creationId xmlns:a16="http://schemas.microsoft.com/office/drawing/2014/main" id="{F3838012-22B6-4303-8F29-04E1419B3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8229600" cy="5638800"/>
          </a:xfrm>
          <a:prstGeom prst="rect">
            <a:avLst/>
          </a:prstGeom>
          <a:noFill/>
          <a:ln w="15875" cap="flat">
            <a:solidFill>
              <a:schemeClr val="tx1"/>
            </a:solidFill>
            <a:miter lim="800000"/>
          </a:ln>
        </p:spPr>
        <p:style>
          <a:lnRef idx="1">
            <a:schemeClr val="accent1"/>
          </a:lnRef>
          <a:fillRef idx="3">
            <a:schemeClr val="accent1"/>
          </a:fillRef>
          <a:effectRef idx="2">
            <a:schemeClr val="accent1"/>
          </a:effectRef>
          <a:fontRef idx="minor">
            <a:schemeClr val="lt1"/>
          </a:fontRef>
        </p:style>
      </p:sp>
      <p:sp>
        <p:nvSpPr>
          <p:cNvPr id="2" name="כותרת 1"/>
          <p:cNvSpPr>
            <a:spLocks noGrp="1"/>
          </p:cNvSpPr>
          <p:nvPr>
            <p:ph type="title"/>
          </p:nvPr>
        </p:nvSpPr>
        <p:spPr>
          <a:xfrm>
            <a:off x="971551" y="982132"/>
            <a:ext cx="7200897" cy="1303867"/>
          </a:xfrm>
        </p:spPr>
        <p:txBody>
          <a:bodyPr>
            <a:normAutofit/>
          </a:bodyPr>
          <a:lstStyle/>
          <a:p>
            <a:r>
              <a:rPr lang="he-IL" b="1">
                <a:solidFill>
                  <a:schemeClr val="tx1"/>
                </a:solidFill>
              </a:rPr>
              <a:t>שלב שני בהשבת אבדה</a:t>
            </a:r>
          </a:p>
        </p:txBody>
      </p:sp>
      <p:cxnSp>
        <p:nvCxnSpPr>
          <p:cNvPr id="15" name="Straight Connector 14">
            <a:extLst>
              <a:ext uri="{FF2B5EF4-FFF2-40B4-BE49-F238E27FC236}">
                <a16:creationId xmlns:a16="http://schemas.microsoft.com/office/drawing/2014/main" id="{AB061FF5-9F81-427C-8DA5-3989395517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4263" y="2421466"/>
            <a:ext cx="7055473"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7" name="Group 16">
            <a:extLst>
              <a:ext uri="{FF2B5EF4-FFF2-40B4-BE49-F238E27FC236}">
                <a16:creationId xmlns:a16="http://schemas.microsoft.com/office/drawing/2014/main" id="{F03F5A17-2CE9-4ADD-9FAF-C1A0BB39CD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716" y="3128956"/>
            <a:ext cx="9176000" cy="658368"/>
            <a:chOff x="-18288" y="3128956"/>
            <a:chExt cx="12234672" cy="658368"/>
          </a:xfrm>
        </p:grpSpPr>
        <p:sp useBgFill="1">
          <p:nvSpPr>
            <p:cNvPr id="18" name="Rounded Rectangle 20">
              <a:extLst>
                <a:ext uri="{FF2B5EF4-FFF2-40B4-BE49-F238E27FC236}">
                  <a16:creationId xmlns:a16="http://schemas.microsoft.com/office/drawing/2014/main" id="{4A88F887-B43E-4CD1-BCE2-739013C68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9" name="Picture 18">
              <a:extLst>
                <a:ext uri="{FF2B5EF4-FFF2-40B4-BE49-F238E27FC236}">
                  <a16:creationId xmlns:a16="http://schemas.microsoft.com/office/drawing/2014/main" id="{2C9D3412-AB4A-4E20-9A79-B2C80D198BC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20" name="Rounded Rectangle 22">
              <a:extLst>
                <a:ext uri="{FF2B5EF4-FFF2-40B4-BE49-F238E27FC236}">
                  <a16:creationId xmlns:a16="http://schemas.microsoft.com/office/drawing/2014/main" id="{A1D7D010-E182-46E6-9264-B39552853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1" name="Picture 20">
              <a:extLst>
                <a:ext uri="{FF2B5EF4-FFF2-40B4-BE49-F238E27FC236}">
                  <a16:creationId xmlns:a16="http://schemas.microsoft.com/office/drawing/2014/main" id="{F4783A7B-2E08-42E4-87EC-EE59B873DFB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
        <p:nvSpPr>
          <p:cNvPr id="3" name="מציין מיקום תוכן 2"/>
          <p:cNvSpPr>
            <a:spLocks noGrp="1"/>
          </p:cNvSpPr>
          <p:nvPr>
            <p:ph idx="1"/>
          </p:nvPr>
        </p:nvSpPr>
        <p:spPr>
          <a:xfrm>
            <a:off x="971550" y="2556932"/>
            <a:ext cx="7200897" cy="3318936"/>
          </a:xfrm>
        </p:spPr>
        <p:txBody>
          <a:bodyPr>
            <a:normAutofit/>
          </a:bodyPr>
          <a:lstStyle/>
          <a:p>
            <a:r>
              <a:rPr lang="he-IL">
                <a:solidFill>
                  <a:schemeClr val="tx1"/>
                </a:solidFill>
                <a:latin typeface="Guttman Drogolin" panose="02010401010101010101" pitchFamily="2" charset="-79"/>
                <a:cs typeface="Guttman Drogolin" panose="02010401010101010101" pitchFamily="2" charset="-79"/>
              </a:rPr>
              <a:t>"משחרב בית המקדש, שייבנה במהרה בימינו, התקינו שיהו מכריזים בבתי כנסיות ובבתי מדרשות".</a:t>
            </a:r>
          </a:p>
          <a:p>
            <a:r>
              <a:rPr lang="he-IL">
                <a:solidFill>
                  <a:schemeClr val="tx1"/>
                </a:solidFill>
              </a:rPr>
              <a:t>כשחרב בית המקדש לא היה מקום בו כל היהודים התכנסו, הרומאים אסרו לבוא לירושלים ולכן הכריזו על המציאות במקומות כינוס – בבתי מדרש ובבתי כנסת.</a:t>
            </a:r>
          </a:p>
          <a:p>
            <a:endParaRPr lang="he-IL">
              <a:solidFill>
                <a:schemeClr val="tx1"/>
              </a:solidFill>
            </a:endParaRPr>
          </a:p>
        </p:txBody>
      </p:sp>
    </p:spTree>
    <p:extLst>
      <p:ext uri="{BB962C8B-B14F-4D97-AF65-F5344CB8AC3E}">
        <p14:creationId xmlns:p14="http://schemas.microsoft.com/office/powerpoint/2010/main" val="2298894322"/>
      </p:ext>
    </p:extLst>
  </p:cSld>
  <p:clrMapOvr>
    <a:overrideClrMapping bg1="dk1" tx1="lt1" bg2="dk2" tx2="lt2" accent1="accent1" accent2="accent2" accent3="accent3" accent4="accent4" accent5="accent5" accent6="accent6" hlink="hlink" folHlink="folHlink"/>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971551" y="982132"/>
            <a:ext cx="7200897" cy="1303867"/>
          </a:xfrm>
        </p:spPr>
        <p:txBody>
          <a:bodyPr>
            <a:normAutofit/>
          </a:bodyPr>
          <a:lstStyle/>
          <a:p>
            <a:r>
              <a:rPr lang="he-IL" b="1" dirty="0">
                <a:solidFill>
                  <a:srgbClr val="262626"/>
                </a:solidFill>
              </a:rPr>
              <a:t>שלב שלישי בהשבת אבדה</a:t>
            </a:r>
          </a:p>
        </p:txBody>
      </p:sp>
      <p:sp>
        <p:nvSpPr>
          <p:cNvPr id="3" name="מציין מיקום תוכן 2"/>
          <p:cNvSpPr>
            <a:spLocks noGrp="1"/>
          </p:cNvSpPr>
          <p:nvPr>
            <p:ph idx="1"/>
          </p:nvPr>
        </p:nvSpPr>
        <p:spPr>
          <a:xfrm>
            <a:off x="971551" y="2556932"/>
            <a:ext cx="4692650" cy="3318936"/>
          </a:xfrm>
        </p:spPr>
        <p:txBody>
          <a:bodyPr>
            <a:normAutofit/>
          </a:bodyPr>
          <a:lstStyle/>
          <a:p>
            <a:pPr>
              <a:lnSpc>
                <a:spcPct val="90000"/>
              </a:lnSpc>
            </a:pPr>
            <a:r>
              <a:rPr lang="he-IL" sz="1900">
                <a:solidFill>
                  <a:srgbClr val="262626"/>
                </a:solidFill>
                <a:latin typeface="Guttman Drogolin" panose="02010401010101010101" pitchFamily="2" charset="-79"/>
                <a:cs typeface="Guttman Drogolin" panose="02010401010101010101" pitchFamily="2" charset="-79"/>
              </a:rPr>
              <a:t>"ומשרבו האנסים התקינו שיהו מודיעין לשכניו ולמיודעיו ודיו".</a:t>
            </a:r>
          </a:p>
          <a:p>
            <a:pPr>
              <a:lnSpc>
                <a:spcPct val="90000"/>
              </a:lnSpc>
            </a:pPr>
            <a:r>
              <a:rPr lang="he-IL" sz="1900">
                <a:solidFill>
                  <a:srgbClr val="262626"/>
                </a:solidFill>
              </a:rPr>
              <a:t>בעקבות תופעת האנסים (הסבר בשקופית המושגים) תיקנו חכמים תקנה שמי שמוצא אבדה יודיע עליה בשקט רק לקרוביו ומכריו שעליהם סומך שלא ילשינו לשלטון.</a:t>
            </a:r>
          </a:p>
          <a:p>
            <a:pPr>
              <a:lnSpc>
                <a:spcPct val="90000"/>
              </a:lnSpc>
            </a:pPr>
            <a:r>
              <a:rPr lang="he-IL" sz="1900">
                <a:solidFill>
                  <a:srgbClr val="262626"/>
                </a:solidFill>
                <a:latin typeface="Guttman Drogolin" panose="02010401010101010101" pitchFamily="2" charset="-79"/>
                <a:cs typeface="Guttman Drogolin" panose="02010401010101010101" pitchFamily="2" charset="-79"/>
              </a:rPr>
              <a:t>"מאי משרבו האנסין? – דאמרי: אבידתא למלכא".</a:t>
            </a:r>
          </a:p>
          <a:p>
            <a:pPr marL="0" indent="0">
              <a:lnSpc>
                <a:spcPct val="90000"/>
              </a:lnSpc>
              <a:buNone/>
            </a:pPr>
            <a:r>
              <a:rPr lang="he-IL" sz="1900">
                <a:solidFill>
                  <a:srgbClr val="262626"/>
                </a:solidFill>
              </a:rPr>
              <a:t>מה פירוש משרבו האנסין? – אלה שאומרים על פי חוק הגויים שהאבדה שייכת למלך.</a:t>
            </a:r>
          </a:p>
          <a:p>
            <a:pPr marL="0" indent="0">
              <a:lnSpc>
                <a:spcPct val="90000"/>
              </a:lnSpc>
              <a:buNone/>
            </a:pPr>
            <a:endParaRPr lang="he-IL" sz="1900">
              <a:solidFill>
                <a:srgbClr val="262626"/>
              </a:solidFill>
            </a:endParaRPr>
          </a:p>
        </p:txBody>
      </p:sp>
      <p:pic>
        <p:nvPicPr>
          <p:cNvPr id="4" name="תמונה 3">
            <a:extLst>
              <a:ext uri="{FF2B5EF4-FFF2-40B4-BE49-F238E27FC236}">
                <a16:creationId xmlns:a16="http://schemas.microsoft.com/office/drawing/2014/main" id="{13CDFC4F-BC1A-4830-AD4E-61A9EE96BACC}"/>
              </a:ext>
            </a:extLst>
          </p:cNvPr>
          <p:cNvPicPr>
            <a:picLocks noChangeAspect="1"/>
          </p:cNvPicPr>
          <p:nvPr/>
        </p:nvPicPr>
        <p:blipFill>
          <a:blip r:embed="rId3"/>
          <a:stretch>
            <a:fillRect/>
          </a:stretch>
        </p:blipFill>
        <p:spPr>
          <a:xfrm>
            <a:off x="6063769" y="3439143"/>
            <a:ext cx="2054796" cy="1376713"/>
          </a:xfrm>
          <a:prstGeom prst="rect">
            <a:avLst/>
          </a:prstGeom>
          <a:ln w="57150" cmpd="thickThin">
            <a:solidFill>
              <a:srgbClr val="7F7F7F"/>
            </a:solidFill>
            <a:miter lim="800000"/>
          </a:ln>
        </p:spPr>
      </p:pic>
    </p:spTree>
    <p:extLst>
      <p:ext uri="{BB962C8B-B14F-4D97-AF65-F5344CB8AC3E}">
        <p14:creationId xmlns:p14="http://schemas.microsoft.com/office/powerpoint/2010/main" val="145848095"/>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971551" y="982132"/>
            <a:ext cx="7200897" cy="1303867"/>
          </a:xfrm>
        </p:spPr>
        <p:txBody>
          <a:bodyPr>
            <a:normAutofit/>
          </a:bodyPr>
          <a:lstStyle/>
          <a:p>
            <a:r>
              <a:rPr lang="he-IL" b="1">
                <a:solidFill>
                  <a:srgbClr val="262626"/>
                </a:solidFill>
              </a:rPr>
              <a:t>המקרה של רבי אמי</a:t>
            </a:r>
          </a:p>
        </p:txBody>
      </p:sp>
      <p:sp>
        <p:nvSpPr>
          <p:cNvPr id="3" name="מציין מיקום תוכן 2"/>
          <p:cNvSpPr>
            <a:spLocks noGrp="1"/>
          </p:cNvSpPr>
          <p:nvPr>
            <p:ph idx="1"/>
          </p:nvPr>
        </p:nvSpPr>
        <p:spPr>
          <a:xfrm>
            <a:off x="971551" y="2556932"/>
            <a:ext cx="4692650" cy="3318936"/>
          </a:xfrm>
        </p:spPr>
        <p:txBody>
          <a:bodyPr>
            <a:normAutofit/>
          </a:bodyPr>
          <a:lstStyle/>
          <a:p>
            <a:pPr>
              <a:lnSpc>
                <a:spcPct val="90000"/>
              </a:lnSpc>
            </a:pPr>
            <a:r>
              <a:rPr lang="he-IL" sz="2200">
                <a:solidFill>
                  <a:srgbClr val="262626"/>
                </a:solidFill>
                <a:latin typeface="Guttman Drogolin" panose="02010401010101010101" pitchFamily="2" charset="-79"/>
                <a:cs typeface="Guttman Drogolin" panose="02010401010101010101" pitchFamily="2" charset="-79"/>
              </a:rPr>
              <a:t>"רבי אמי אשכח אודייא דדינרי , חזייה ההוא רומאה דקא מירתת. אמר ליה: זיל שקול לנפשך , דלאו פרסאי אנן דאמרי אבידתא למלכא."</a:t>
            </a:r>
          </a:p>
          <a:p>
            <a:pPr>
              <a:lnSpc>
                <a:spcPct val="90000"/>
              </a:lnSpc>
            </a:pPr>
            <a:r>
              <a:rPr lang="he-IL" sz="2200">
                <a:solidFill>
                  <a:srgbClr val="262626"/>
                </a:solidFill>
              </a:rPr>
              <a:t>רבי אמי שהיה אמורא ישראלי מצא כלי מלא דינרים (המטבעות באותה תקופה), ראה אותו רומאי אחד ששם לב שרבי אמי פוחד שילשין עליו לשלטון. אמר הרומאי: לך וקח את המציאה לעצמך ואין לך לחשוש שאני אלשין, כי אנחנו לא כמו הפרסים שמלשינים לשלטון.</a:t>
            </a:r>
          </a:p>
        </p:txBody>
      </p:sp>
      <p:pic>
        <p:nvPicPr>
          <p:cNvPr id="4" name="תמונה 3">
            <a:extLst>
              <a:ext uri="{FF2B5EF4-FFF2-40B4-BE49-F238E27FC236}">
                <a16:creationId xmlns:a16="http://schemas.microsoft.com/office/drawing/2014/main" id="{D8FD80DA-D379-4987-AFF6-297B929D791A}"/>
              </a:ext>
            </a:extLst>
          </p:cNvPr>
          <p:cNvPicPr>
            <a:picLocks noChangeAspect="1"/>
          </p:cNvPicPr>
          <p:nvPr/>
        </p:nvPicPr>
        <p:blipFill>
          <a:blip r:embed="rId3"/>
          <a:stretch>
            <a:fillRect/>
          </a:stretch>
        </p:blipFill>
        <p:spPr>
          <a:xfrm>
            <a:off x="6181888" y="2701180"/>
            <a:ext cx="1818558" cy="2852640"/>
          </a:xfrm>
          <a:prstGeom prst="rect">
            <a:avLst/>
          </a:prstGeom>
          <a:ln w="57150" cmpd="thickThin">
            <a:solidFill>
              <a:srgbClr val="7F7F7F"/>
            </a:solidFill>
            <a:miter lim="800000"/>
          </a:ln>
        </p:spPr>
      </p:pic>
    </p:spTree>
    <p:extLst>
      <p:ext uri="{BB962C8B-B14F-4D97-AF65-F5344CB8AC3E}">
        <p14:creationId xmlns:p14="http://schemas.microsoft.com/office/powerpoint/2010/main" val="363346410"/>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0B78BE18-6882-4FAA-BC8C-CA216E963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1A34F12D-8C0F-46CA-9F4A-D56193C37E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488137"/>
            <a:ext cx="8420582" cy="5883295"/>
          </a:xfrm>
          <a:prstGeom prst="rect">
            <a:avLst/>
          </a:prstGeom>
          <a:solidFill>
            <a:schemeClr val="bg2"/>
          </a:solidFill>
          <a:ln>
            <a:noFill/>
          </a:ln>
          <a:effectLst>
            <a:outerShdw blurRad="114300" dist="127000" dir="48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4" name="תמונה 3">
            <a:extLst>
              <a:ext uri="{FF2B5EF4-FFF2-40B4-BE49-F238E27FC236}">
                <a16:creationId xmlns:a16="http://schemas.microsoft.com/office/drawing/2014/main" id="{ACE67031-EFE0-4A51-B3D0-C1DF9EB9F6B4}"/>
              </a:ext>
            </a:extLst>
          </p:cNvPr>
          <p:cNvPicPr>
            <a:picLocks noChangeAspect="1"/>
          </p:cNvPicPr>
          <p:nvPr/>
        </p:nvPicPr>
        <p:blipFill rotWithShape="1">
          <a:blip r:embed="rId3">
            <a:alphaModFix amt="25000"/>
            <a:extLst/>
          </a:blip>
          <a:srcRect r="11619"/>
          <a:stretch/>
        </p:blipFill>
        <p:spPr>
          <a:xfrm>
            <a:off x="364603" y="486568"/>
            <a:ext cx="8420582" cy="5883295"/>
          </a:xfrm>
          <a:prstGeom prst="rect">
            <a:avLst/>
          </a:prstGeom>
        </p:spPr>
      </p:pic>
      <p:sp>
        <p:nvSpPr>
          <p:cNvPr id="13" name="Rectangle 12">
            <a:extLst>
              <a:ext uri="{FF2B5EF4-FFF2-40B4-BE49-F238E27FC236}">
                <a16:creationId xmlns:a16="http://schemas.microsoft.com/office/drawing/2014/main" id="{F3838012-22B6-4303-8F29-04E1419B3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8229600" cy="5638800"/>
          </a:xfrm>
          <a:prstGeom prst="rect">
            <a:avLst/>
          </a:prstGeom>
          <a:noFill/>
          <a:ln w="15875" cap="flat">
            <a:solidFill>
              <a:schemeClr val="tx1"/>
            </a:solidFill>
            <a:miter lim="800000"/>
          </a:ln>
        </p:spPr>
        <p:style>
          <a:lnRef idx="1">
            <a:schemeClr val="accent1"/>
          </a:lnRef>
          <a:fillRef idx="3">
            <a:schemeClr val="accent1"/>
          </a:fillRef>
          <a:effectRef idx="2">
            <a:schemeClr val="accent1"/>
          </a:effectRef>
          <a:fontRef idx="minor">
            <a:schemeClr val="lt1"/>
          </a:fontRef>
        </p:style>
      </p:sp>
      <p:sp>
        <p:nvSpPr>
          <p:cNvPr id="2" name="כותרת 1"/>
          <p:cNvSpPr>
            <a:spLocks noGrp="1"/>
          </p:cNvSpPr>
          <p:nvPr>
            <p:ph type="title"/>
          </p:nvPr>
        </p:nvSpPr>
        <p:spPr>
          <a:xfrm>
            <a:off x="971551" y="982132"/>
            <a:ext cx="7200897" cy="1303867"/>
          </a:xfrm>
        </p:spPr>
        <p:txBody>
          <a:bodyPr>
            <a:normAutofit/>
          </a:bodyPr>
          <a:lstStyle/>
          <a:p>
            <a:r>
              <a:rPr lang="he-IL" b="1" dirty="0">
                <a:solidFill>
                  <a:schemeClr val="tx1"/>
                </a:solidFill>
              </a:rPr>
              <a:t>אבן הטוען</a:t>
            </a:r>
          </a:p>
        </p:txBody>
      </p:sp>
      <p:cxnSp>
        <p:nvCxnSpPr>
          <p:cNvPr id="15" name="Straight Connector 14">
            <a:extLst>
              <a:ext uri="{FF2B5EF4-FFF2-40B4-BE49-F238E27FC236}">
                <a16:creationId xmlns:a16="http://schemas.microsoft.com/office/drawing/2014/main" id="{AB061FF5-9F81-427C-8DA5-3989395517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4263" y="2421466"/>
            <a:ext cx="7055473"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7" name="Group 16">
            <a:extLst>
              <a:ext uri="{FF2B5EF4-FFF2-40B4-BE49-F238E27FC236}">
                <a16:creationId xmlns:a16="http://schemas.microsoft.com/office/drawing/2014/main" id="{F03F5A17-2CE9-4ADD-9FAF-C1A0BB39CD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716" y="3128956"/>
            <a:ext cx="9176000" cy="658368"/>
            <a:chOff x="-18288" y="3128956"/>
            <a:chExt cx="12234672" cy="658368"/>
          </a:xfrm>
        </p:grpSpPr>
        <p:sp useBgFill="1">
          <p:nvSpPr>
            <p:cNvPr id="18" name="Rounded Rectangle 20">
              <a:extLst>
                <a:ext uri="{FF2B5EF4-FFF2-40B4-BE49-F238E27FC236}">
                  <a16:creationId xmlns:a16="http://schemas.microsoft.com/office/drawing/2014/main" id="{4A88F887-B43E-4CD1-BCE2-739013C68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9" name="Picture 18">
              <a:extLst>
                <a:ext uri="{FF2B5EF4-FFF2-40B4-BE49-F238E27FC236}">
                  <a16:creationId xmlns:a16="http://schemas.microsoft.com/office/drawing/2014/main" id="{2C9D3412-AB4A-4E20-9A79-B2C80D198BC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20" name="Rounded Rectangle 22">
              <a:extLst>
                <a:ext uri="{FF2B5EF4-FFF2-40B4-BE49-F238E27FC236}">
                  <a16:creationId xmlns:a16="http://schemas.microsoft.com/office/drawing/2014/main" id="{A1D7D010-E182-46E6-9264-B39552853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1" name="Picture 20">
              <a:extLst>
                <a:ext uri="{FF2B5EF4-FFF2-40B4-BE49-F238E27FC236}">
                  <a16:creationId xmlns:a16="http://schemas.microsoft.com/office/drawing/2014/main" id="{F4783A7B-2E08-42E4-87EC-EE59B873DFB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
        <p:nvSpPr>
          <p:cNvPr id="3" name="מציין מיקום תוכן 2"/>
          <p:cNvSpPr>
            <a:spLocks noGrp="1"/>
          </p:cNvSpPr>
          <p:nvPr>
            <p:ph idx="1"/>
          </p:nvPr>
        </p:nvSpPr>
        <p:spPr>
          <a:xfrm>
            <a:off x="971550" y="2556932"/>
            <a:ext cx="7200897" cy="3318936"/>
          </a:xfrm>
        </p:spPr>
        <p:txBody>
          <a:bodyPr>
            <a:normAutofit/>
          </a:bodyPr>
          <a:lstStyle/>
          <a:p>
            <a:r>
              <a:rPr lang="he-IL" dirty="0">
                <a:solidFill>
                  <a:schemeClr val="tx1"/>
                </a:solidFill>
              </a:rPr>
              <a:t>אבן הטוען היא מקום גבוה בירושלים שבו הכריזו על האבדה ולשם הגיעו המוצאים וגם המאבדים. </a:t>
            </a:r>
            <a:r>
              <a:rPr lang="he-IL">
                <a:solidFill>
                  <a:schemeClr val="tx1"/>
                </a:solidFill>
              </a:rPr>
              <a:t>בנוסף לכך, היא מוזכרת בסיפור על חוני המעגל שהתפלל שירדו גשמים וכשירדו גשמים חזקים בעקבות תפילותיו, בקשו ממנו שיתפלל שהגשמים יחדלו, והוא אמר שרק אם אבן הטוען כבר מוצפת הוא יתפלל שהגשמים יחדלו.</a:t>
            </a:r>
          </a:p>
        </p:txBody>
      </p:sp>
    </p:spTree>
    <p:extLst>
      <p:ext uri="{BB962C8B-B14F-4D97-AF65-F5344CB8AC3E}">
        <p14:creationId xmlns:p14="http://schemas.microsoft.com/office/powerpoint/2010/main" val="81148695"/>
      </p:ext>
    </p:extLst>
  </p:cSld>
  <p:clrMapOvr>
    <a:overrideClrMapping bg1="dk1" tx1="lt1" bg2="dk2" tx2="lt2" accent1="accent1" accent2="accent2" accent3="accent3" accent4="accent4" accent5="accent5" accent6="accent6" hlink="hlink" folHlink="folHlink"/>
  </p:clrMapOvr>
  <p:transition spd="slow">
    <p:wipe dir="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אורגני">
  <a:themeElements>
    <a:clrScheme name="אורגני">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אורגני">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אורגני">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1</TotalTime>
  <Words>471</Words>
  <Application>Microsoft Office PowerPoint</Application>
  <PresentationFormat>‫הצגה על המסך (4:3)</PresentationFormat>
  <Paragraphs>31</Paragraphs>
  <Slides>10</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10</vt:i4>
      </vt:variant>
    </vt:vector>
  </HeadingPairs>
  <TitlesOfParts>
    <vt:vector size="15" baseType="lpstr">
      <vt:lpstr>Arial</vt:lpstr>
      <vt:lpstr>Garamond</vt:lpstr>
      <vt:lpstr>Guttman Drogolin</vt:lpstr>
      <vt:lpstr>Times New Roman</vt:lpstr>
      <vt:lpstr>אורגני</vt:lpstr>
      <vt:lpstr>מחלקת אבדות ומציאות</vt:lpstr>
      <vt:lpstr>מקור הסוגיה</vt:lpstr>
      <vt:lpstr>רקע</vt:lpstr>
      <vt:lpstr>מושגים חשובים</vt:lpstr>
      <vt:lpstr>שלב ראשון בהשבת אבדה</vt:lpstr>
      <vt:lpstr>שלב שני בהשבת אבדה</vt:lpstr>
      <vt:lpstr>שלב שלישי בהשבת אבדה</vt:lpstr>
      <vt:lpstr>המקרה של רבי אמי</vt:lpstr>
      <vt:lpstr>אבן הטוען</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מחלקת אבדות ומציאות</dc:title>
  <dc:creator>אביעד</dc:creator>
  <cp:lastModifiedBy>אביעד</cp:lastModifiedBy>
  <cp:revision>1</cp:revision>
  <dcterms:created xsi:type="dcterms:W3CDTF">2018-10-16T13:52:16Z</dcterms:created>
  <dcterms:modified xsi:type="dcterms:W3CDTF">2018-10-16T13:53:37Z</dcterms:modified>
</cp:coreProperties>
</file>