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9"/>
  </p:notesMasterIdLst>
  <p:sldIdLst>
    <p:sldId id="265" r:id="rId2"/>
    <p:sldId id="257" r:id="rId3"/>
    <p:sldId id="258" r:id="rId4"/>
    <p:sldId id="266" r:id="rId5"/>
    <p:sldId id="268" r:id="rId6"/>
    <p:sldId id="259" r:id="rId7"/>
    <p:sldId id="269" r:id="rId8"/>
    <p:sldId id="260" r:id="rId9"/>
    <p:sldId id="270" r:id="rId10"/>
    <p:sldId id="261" r:id="rId11"/>
    <p:sldId id="271" r:id="rId12"/>
    <p:sldId id="262" r:id="rId13"/>
    <p:sldId id="273" r:id="rId14"/>
    <p:sldId id="272" r:id="rId15"/>
    <p:sldId id="264" r:id="rId16"/>
    <p:sldId id="274" r:id="rId17"/>
    <p:sldId id="275" r:id="rId18"/>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380"/>
    <p:restoredTop sz="94660"/>
  </p:normalViewPr>
  <p:slideViewPr>
    <p:cSldViewPr>
      <p:cViewPr>
        <p:scale>
          <a:sx n="76" d="100"/>
          <a:sy n="76" d="100"/>
        </p:scale>
        <p:origin x="-1206" y="1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1F174AF-C4A9-42CF-B90C-82781504AD6A}" type="datetimeFigureOut">
              <a:rPr lang="he-IL" smtClean="0"/>
              <a:pPr/>
              <a:t>כ"ה/שבט/תשע"ד</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8A22C71-BC9A-47AF-801B-47D51545D3C7}" type="slidenum">
              <a:rPr lang="he-IL" smtClean="0"/>
              <a:pPr/>
              <a:t>‹#›</a:t>
            </a:fld>
            <a:endParaRPr lang="he-IL"/>
          </a:p>
        </p:txBody>
      </p:sp>
    </p:spTree>
    <p:extLst>
      <p:ext uri="{BB962C8B-B14F-4D97-AF65-F5344CB8AC3E}">
        <p14:creationId xmlns="" xmlns:p14="http://schemas.microsoft.com/office/powerpoint/2010/main" val="349281190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68A22C71-BC9A-47AF-801B-47D51545D3C7}" type="slidenum">
              <a:rPr lang="he-IL" smtClean="0"/>
              <a:pPr/>
              <a:t>15</a:t>
            </a:fld>
            <a:endParaRPr lang="he-IL"/>
          </a:p>
        </p:txBody>
      </p:sp>
    </p:spTree>
    <p:extLst>
      <p:ext uri="{BB962C8B-B14F-4D97-AF65-F5344CB8AC3E}">
        <p14:creationId xmlns="" xmlns:p14="http://schemas.microsoft.com/office/powerpoint/2010/main" val="3524590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68A22C71-BC9A-47AF-801B-47D51545D3C7}" type="slidenum">
              <a:rPr lang="he-IL" smtClean="0"/>
              <a:pPr/>
              <a:t>16</a:t>
            </a:fld>
            <a:endParaRPr lang="he-IL"/>
          </a:p>
        </p:txBody>
      </p:sp>
    </p:spTree>
    <p:extLst>
      <p:ext uri="{BB962C8B-B14F-4D97-AF65-F5344CB8AC3E}">
        <p14:creationId xmlns="" xmlns:p14="http://schemas.microsoft.com/office/powerpoint/2010/main" val="3524590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68A22C71-BC9A-47AF-801B-47D51545D3C7}" type="slidenum">
              <a:rPr lang="he-IL" smtClean="0"/>
              <a:pPr/>
              <a:t>17</a:t>
            </a:fld>
            <a:endParaRPr lang="he-IL"/>
          </a:p>
        </p:txBody>
      </p:sp>
    </p:spTree>
    <p:extLst>
      <p:ext uri="{BB962C8B-B14F-4D97-AF65-F5344CB8AC3E}">
        <p14:creationId xmlns="" xmlns:p14="http://schemas.microsoft.com/office/powerpoint/2010/main" val="3524590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E910FC82-4EF4-4489-AC0F-6AC56C28FC85}" type="datetimeFigureOut">
              <a:rPr lang="he-IL" smtClean="0"/>
              <a:pPr/>
              <a:t>כ"ה/שבט/תשע"ד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89DD1DF-9898-4808-94F5-D5A6F43B0425}" type="slidenum">
              <a:rPr lang="he-IL" smtClean="0"/>
              <a:pPr/>
              <a:t>‹#›</a:t>
            </a:fld>
            <a:endParaRPr lang="he-IL"/>
          </a:p>
        </p:txBody>
      </p:sp>
    </p:spTree>
    <p:extLst>
      <p:ext uri="{BB962C8B-B14F-4D97-AF65-F5344CB8AC3E}">
        <p14:creationId xmlns="" xmlns:p14="http://schemas.microsoft.com/office/powerpoint/2010/main" val="2011438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E910FC82-4EF4-4489-AC0F-6AC56C28FC85}" type="datetimeFigureOut">
              <a:rPr lang="he-IL" smtClean="0"/>
              <a:pPr/>
              <a:t>כ"ה/שבט/תשע"ד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89DD1DF-9898-4808-94F5-D5A6F43B0425}" type="slidenum">
              <a:rPr lang="he-IL" smtClean="0"/>
              <a:pPr/>
              <a:t>‹#›</a:t>
            </a:fld>
            <a:endParaRPr lang="he-IL"/>
          </a:p>
        </p:txBody>
      </p:sp>
    </p:spTree>
    <p:extLst>
      <p:ext uri="{BB962C8B-B14F-4D97-AF65-F5344CB8AC3E}">
        <p14:creationId xmlns="" xmlns:p14="http://schemas.microsoft.com/office/powerpoint/2010/main" val="2709039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E910FC82-4EF4-4489-AC0F-6AC56C28FC85}" type="datetimeFigureOut">
              <a:rPr lang="he-IL" smtClean="0"/>
              <a:pPr/>
              <a:t>כ"ה/שבט/תשע"ד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89DD1DF-9898-4808-94F5-D5A6F43B0425}" type="slidenum">
              <a:rPr lang="he-IL" smtClean="0"/>
              <a:pPr/>
              <a:t>‹#›</a:t>
            </a:fld>
            <a:endParaRPr lang="he-IL"/>
          </a:p>
        </p:txBody>
      </p:sp>
    </p:spTree>
    <p:extLst>
      <p:ext uri="{BB962C8B-B14F-4D97-AF65-F5344CB8AC3E}">
        <p14:creationId xmlns="" xmlns:p14="http://schemas.microsoft.com/office/powerpoint/2010/main" val="2595089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E910FC82-4EF4-4489-AC0F-6AC56C28FC85}" type="datetimeFigureOut">
              <a:rPr lang="he-IL" smtClean="0"/>
              <a:pPr/>
              <a:t>כ"ה/שבט/תשע"ד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89DD1DF-9898-4808-94F5-D5A6F43B0425}" type="slidenum">
              <a:rPr lang="he-IL" smtClean="0"/>
              <a:pPr/>
              <a:t>‹#›</a:t>
            </a:fld>
            <a:endParaRPr lang="he-IL"/>
          </a:p>
        </p:txBody>
      </p:sp>
    </p:spTree>
    <p:extLst>
      <p:ext uri="{BB962C8B-B14F-4D97-AF65-F5344CB8AC3E}">
        <p14:creationId xmlns="" xmlns:p14="http://schemas.microsoft.com/office/powerpoint/2010/main" val="2000562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E910FC82-4EF4-4489-AC0F-6AC56C28FC85}" type="datetimeFigureOut">
              <a:rPr lang="he-IL" smtClean="0"/>
              <a:pPr/>
              <a:t>כ"ה/שבט/תשע"ד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89DD1DF-9898-4808-94F5-D5A6F43B0425}" type="slidenum">
              <a:rPr lang="he-IL" smtClean="0"/>
              <a:pPr/>
              <a:t>‹#›</a:t>
            </a:fld>
            <a:endParaRPr lang="he-IL"/>
          </a:p>
        </p:txBody>
      </p:sp>
    </p:spTree>
    <p:extLst>
      <p:ext uri="{BB962C8B-B14F-4D97-AF65-F5344CB8AC3E}">
        <p14:creationId xmlns="" xmlns:p14="http://schemas.microsoft.com/office/powerpoint/2010/main" val="1638941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E910FC82-4EF4-4489-AC0F-6AC56C28FC85}" type="datetimeFigureOut">
              <a:rPr lang="he-IL" smtClean="0"/>
              <a:pPr/>
              <a:t>כ"ה/שבט/תשע"ד</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389DD1DF-9898-4808-94F5-D5A6F43B0425}" type="slidenum">
              <a:rPr lang="he-IL" smtClean="0"/>
              <a:pPr/>
              <a:t>‹#›</a:t>
            </a:fld>
            <a:endParaRPr lang="he-IL"/>
          </a:p>
        </p:txBody>
      </p:sp>
    </p:spTree>
    <p:extLst>
      <p:ext uri="{BB962C8B-B14F-4D97-AF65-F5344CB8AC3E}">
        <p14:creationId xmlns="" xmlns:p14="http://schemas.microsoft.com/office/powerpoint/2010/main" val="1690887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E910FC82-4EF4-4489-AC0F-6AC56C28FC85}" type="datetimeFigureOut">
              <a:rPr lang="he-IL" smtClean="0"/>
              <a:pPr/>
              <a:t>כ"ה/שבט/תשע"ד</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389DD1DF-9898-4808-94F5-D5A6F43B0425}" type="slidenum">
              <a:rPr lang="he-IL" smtClean="0"/>
              <a:pPr/>
              <a:t>‹#›</a:t>
            </a:fld>
            <a:endParaRPr lang="he-IL"/>
          </a:p>
        </p:txBody>
      </p:sp>
    </p:spTree>
    <p:extLst>
      <p:ext uri="{BB962C8B-B14F-4D97-AF65-F5344CB8AC3E}">
        <p14:creationId xmlns="" xmlns:p14="http://schemas.microsoft.com/office/powerpoint/2010/main" val="2458948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E910FC82-4EF4-4489-AC0F-6AC56C28FC85}" type="datetimeFigureOut">
              <a:rPr lang="he-IL" smtClean="0"/>
              <a:pPr/>
              <a:t>כ"ה/שבט/תשע"ד</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389DD1DF-9898-4808-94F5-D5A6F43B0425}" type="slidenum">
              <a:rPr lang="he-IL" smtClean="0"/>
              <a:pPr/>
              <a:t>‹#›</a:t>
            </a:fld>
            <a:endParaRPr lang="he-IL"/>
          </a:p>
        </p:txBody>
      </p:sp>
    </p:spTree>
    <p:extLst>
      <p:ext uri="{BB962C8B-B14F-4D97-AF65-F5344CB8AC3E}">
        <p14:creationId xmlns="" xmlns:p14="http://schemas.microsoft.com/office/powerpoint/2010/main" val="1310087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E910FC82-4EF4-4489-AC0F-6AC56C28FC85}" type="datetimeFigureOut">
              <a:rPr lang="he-IL" smtClean="0"/>
              <a:pPr/>
              <a:t>כ"ה/שבט/תשע"ד</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389DD1DF-9898-4808-94F5-D5A6F43B0425}" type="slidenum">
              <a:rPr lang="he-IL" smtClean="0"/>
              <a:pPr/>
              <a:t>‹#›</a:t>
            </a:fld>
            <a:endParaRPr lang="he-IL"/>
          </a:p>
        </p:txBody>
      </p:sp>
    </p:spTree>
    <p:extLst>
      <p:ext uri="{BB962C8B-B14F-4D97-AF65-F5344CB8AC3E}">
        <p14:creationId xmlns="" xmlns:p14="http://schemas.microsoft.com/office/powerpoint/2010/main" val="2419936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E910FC82-4EF4-4489-AC0F-6AC56C28FC85}" type="datetimeFigureOut">
              <a:rPr lang="he-IL" smtClean="0"/>
              <a:pPr/>
              <a:t>כ"ה/שבט/תשע"ד</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389DD1DF-9898-4808-94F5-D5A6F43B0425}" type="slidenum">
              <a:rPr lang="he-IL" smtClean="0"/>
              <a:pPr/>
              <a:t>‹#›</a:t>
            </a:fld>
            <a:endParaRPr lang="he-IL"/>
          </a:p>
        </p:txBody>
      </p:sp>
    </p:spTree>
    <p:extLst>
      <p:ext uri="{BB962C8B-B14F-4D97-AF65-F5344CB8AC3E}">
        <p14:creationId xmlns="" xmlns:p14="http://schemas.microsoft.com/office/powerpoint/2010/main" val="1221737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E910FC82-4EF4-4489-AC0F-6AC56C28FC85}" type="datetimeFigureOut">
              <a:rPr lang="he-IL" smtClean="0"/>
              <a:pPr/>
              <a:t>כ"ה/שבט/תשע"ד</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389DD1DF-9898-4808-94F5-D5A6F43B0425}" type="slidenum">
              <a:rPr lang="he-IL" smtClean="0"/>
              <a:pPr/>
              <a:t>‹#›</a:t>
            </a:fld>
            <a:endParaRPr lang="he-IL"/>
          </a:p>
        </p:txBody>
      </p:sp>
    </p:spTree>
    <p:extLst>
      <p:ext uri="{BB962C8B-B14F-4D97-AF65-F5344CB8AC3E}">
        <p14:creationId xmlns="" xmlns:p14="http://schemas.microsoft.com/office/powerpoint/2010/main" val="2618849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910FC82-4EF4-4489-AC0F-6AC56C28FC85}" type="datetimeFigureOut">
              <a:rPr lang="he-IL" smtClean="0"/>
              <a:pPr/>
              <a:t>כ"ה/שבט/תשע"ד</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89DD1DF-9898-4808-94F5-D5A6F43B0425}" type="slidenum">
              <a:rPr lang="he-IL" smtClean="0"/>
              <a:pPr/>
              <a:t>‹#›</a:t>
            </a:fld>
            <a:endParaRPr lang="he-IL"/>
          </a:p>
        </p:txBody>
      </p:sp>
    </p:spTree>
    <p:extLst>
      <p:ext uri="{BB962C8B-B14F-4D97-AF65-F5344CB8AC3E}">
        <p14:creationId xmlns="" xmlns:p14="http://schemas.microsoft.com/office/powerpoint/2010/main" val="3041044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 Id="rId4" Type="http://schemas.microsoft.com/office/2007/relationships/hdphoto" Target="../media/hdphoto6.wdp"/></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67544" y="764704"/>
            <a:ext cx="8229600" cy="4464496"/>
          </a:xfrm>
        </p:spPr>
        <p:txBody>
          <a:bodyPr>
            <a:normAutofit fontScale="90000"/>
          </a:bodyPr>
          <a:lstStyle/>
          <a:p>
            <a:r>
              <a:rPr lang="he-IL" sz="9600" b="1" dirty="0" smtClean="0">
                <a:latin typeface="BN Begilophim" panose="02000000000000000000" pitchFamily="2" charset="-79"/>
                <a:cs typeface="BN Begilophim" panose="02000000000000000000" pitchFamily="2" charset="-79"/>
              </a:rPr>
              <a:t>הנחיות </a:t>
            </a:r>
            <a:br>
              <a:rPr lang="he-IL" sz="9600" b="1" dirty="0" smtClean="0">
                <a:latin typeface="BN Begilophim" panose="02000000000000000000" pitchFamily="2" charset="-79"/>
                <a:cs typeface="BN Begilophim" panose="02000000000000000000" pitchFamily="2" charset="-79"/>
              </a:rPr>
            </a:br>
            <a:r>
              <a:rPr lang="he-IL" sz="9600" b="1" dirty="0" smtClean="0">
                <a:latin typeface="BN Begilophim" panose="02000000000000000000" pitchFamily="2" charset="-79"/>
                <a:cs typeface="BN Begilophim" panose="02000000000000000000" pitchFamily="2" charset="-79"/>
              </a:rPr>
              <a:t>משרד החינוך התלמודי </a:t>
            </a:r>
            <a:br>
              <a:rPr lang="he-IL" sz="9600" b="1" dirty="0" smtClean="0">
                <a:latin typeface="BN Begilophim" panose="02000000000000000000" pitchFamily="2" charset="-79"/>
                <a:cs typeface="BN Begilophim" panose="02000000000000000000" pitchFamily="2" charset="-79"/>
              </a:rPr>
            </a:br>
            <a:r>
              <a:rPr lang="he-IL" b="1" dirty="0" smtClean="0">
                <a:latin typeface="BN Begilophim" panose="02000000000000000000" pitchFamily="2" charset="-79"/>
                <a:cs typeface="BN Begilophim" panose="02000000000000000000" pitchFamily="2" charset="-79"/>
              </a:rPr>
              <a:t>(עפ"י בבא </a:t>
            </a:r>
            <a:r>
              <a:rPr lang="he-IL" b="1" dirty="0" err="1" smtClean="0">
                <a:latin typeface="BN Begilophim" panose="02000000000000000000" pitchFamily="2" charset="-79"/>
                <a:cs typeface="BN Begilophim" panose="02000000000000000000" pitchFamily="2" charset="-79"/>
              </a:rPr>
              <a:t>בתרא</a:t>
            </a:r>
            <a:r>
              <a:rPr lang="he-IL" b="1" dirty="0" smtClean="0">
                <a:latin typeface="BN Begilophim" panose="02000000000000000000" pitchFamily="2" charset="-79"/>
                <a:cs typeface="BN Begilophim" panose="02000000000000000000" pitchFamily="2" charset="-79"/>
              </a:rPr>
              <a:t> דף </a:t>
            </a:r>
            <a:r>
              <a:rPr lang="he-IL" b="1" dirty="0" err="1" smtClean="0">
                <a:latin typeface="BN Begilophim" panose="02000000000000000000" pitchFamily="2" charset="-79"/>
                <a:cs typeface="BN Begilophim" panose="02000000000000000000" pitchFamily="2" charset="-79"/>
              </a:rPr>
              <a:t>כא</a:t>
            </a:r>
            <a:r>
              <a:rPr lang="he-IL" b="1" dirty="0" smtClean="0">
                <a:latin typeface="BN Begilophim" panose="02000000000000000000" pitchFamily="2" charset="-79"/>
                <a:cs typeface="BN Begilophim" panose="02000000000000000000" pitchFamily="2" charset="-79"/>
              </a:rPr>
              <a:t> ע"א) </a:t>
            </a:r>
            <a:r>
              <a:rPr lang="he-IL" sz="9600" b="1" dirty="0" smtClean="0">
                <a:latin typeface="BN Begilophim" panose="02000000000000000000" pitchFamily="2" charset="-79"/>
                <a:cs typeface="BN Begilophim" panose="02000000000000000000" pitchFamily="2" charset="-79"/>
              </a:rPr>
              <a:t/>
            </a:r>
            <a:br>
              <a:rPr lang="he-IL" sz="9600" b="1" dirty="0" smtClean="0">
                <a:latin typeface="BN Begilophim" panose="02000000000000000000" pitchFamily="2" charset="-79"/>
                <a:cs typeface="BN Begilophim" panose="02000000000000000000" pitchFamily="2" charset="-79"/>
              </a:rPr>
            </a:br>
            <a:r>
              <a:rPr lang="he-IL" sz="9600" b="1" dirty="0" smtClean="0">
                <a:latin typeface="BN Begilophim" panose="02000000000000000000" pitchFamily="2" charset="-79"/>
                <a:cs typeface="BN Begilophim" panose="02000000000000000000" pitchFamily="2" charset="-79"/>
              </a:rPr>
              <a:t/>
            </a:r>
            <a:br>
              <a:rPr lang="he-IL" sz="9600" b="1" dirty="0" smtClean="0">
                <a:latin typeface="BN Begilophim" panose="02000000000000000000" pitchFamily="2" charset="-79"/>
                <a:cs typeface="BN Begilophim" panose="02000000000000000000" pitchFamily="2" charset="-79"/>
              </a:rPr>
            </a:br>
            <a:r>
              <a:rPr lang="he-IL" sz="9600" b="1" dirty="0" smtClean="0">
                <a:latin typeface="BN Begilophim" panose="02000000000000000000" pitchFamily="2" charset="-79"/>
                <a:cs typeface="BN Begilophim" panose="02000000000000000000" pitchFamily="2" charset="-79"/>
              </a:rPr>
              <a:t/>
            </a:r>
            <a:br>
              <a:rPr lang="he-IL" sz="9600" b="1" dirty="0" smtClean="0">
                <a:latin typeface="BN Begilophim" panose="02000000000000000000" pitchFamily="2" charset="-79"/>
                <a:cs typeface="BN Begilophim" panose="02000000000000000000" pitchFamily="2" charset="-79"/>
              </a:rPr>
            </a:br>
            <a:r>
              <a:rPr lang="he-IL" sz="3100" b="1" dirty="0" smtClean="0">
                <a:latin typeface="BN Begilophim" panose="02000000000000000000" pitchFamily="2" charset="-79"/>
                <a:cs typeface="BN Begilophim" panose="02000000000000000000" pitchFamily="2" charset="-79"/>
              </a:rPr>
              <a:t>ירין ראובני</a:t>
            </a:r>
            <a:endParaRPr lang="he-IL" sz="3100" b="1" dirty="0">
              <a:latin typeface="BN Begilophim" panose="02000000000000000000" pitchFamily="2" charset="-79"/>
              <a:cs typeface="BN Begilophim" panose="02000000000000000000" pitchFamily="2" charset="-79"/>
            </a:endParaRPr>
          </a:p>
        </p:txBody>
      </p:sp>
      <p:pic>
        <p:nvPicPr>
          <p:cNvPr id="10242" name="Picture 2" descr="http://upload.wikimedia.org/wikipedia/commons/3/38/Talmud_set.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771600" y="3645024"/>
            <a:ext cx="3433376" cy="240443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57048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תרשים זרימה: תהליך 6"/>
          <p:cNvSpPr/>
          <p:nvPr/>
        </p:nvSpPr>
        <p:spPr>
          <a:xfrm>
            <a:off x="143507" y="116632"/>
            <a:ext cx="8876085" cy="6572757"/>
          </a:xfrm>
          <a:prstGeom prst="flowChartProcess">
            <a:avLst/>
          </a:prstGeom>
          <a:blipFill>
            <a:blip r:embed="rId2" cstate="email"/>
            <a:tile tx="0" ty="0" sx="100000" sy="100000" flip="none" algn="tl"/>
          </a:bli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p:cNvSpPr>
            <a:spLocks noGrp="1"/>
          </p:cNvSpPr>
          <p:nvPr>
            <p:ph type="title"/>
          </p:nvPr>
        </p:nvSpPr>
        <p:spPr>
          <a:xfrm>
            <a:off x="12261" y="-11878"/>
            <a:ext cx="9252520" cy="1712686"/>
          </a:xfrm>
        </p:spPr>
        <p:txBody>
          <a:bodyPr>
            <a:normAutofit/>
          </a:bodyPr>
          <a:lstStyle/>
          <a:p>
            <a:r>
              <a:rPr lang="he-IL" sz="3000" b="1" dirty="0" smtClean="0">
                <a:latin typeface="Guttman Calligraphic" panose="02010401010101010101" pitchFamily="2" charset="-79"/>
                <a:cs typeface="Guttman Calligraphic" panose="02010401010101010101" pitchFamily="2" charset="-79"/>
              </a:rPr>
              <a:t>"תא שמע (=בא ושמע קושיא): מי שיש לו בית בחצר </a:t>
            </a:r>
            <a:r>
              <a:rPr lang="he-IL" sz="3000" b="1" dirty="0" err="1" smtClean="0">
                <a:latin typeface="Guttman Calligraphic" panose="02010401010101010101" pitchFamily="2" charset="-79"/>
                <a:cs typeface="Guttman Calligraphic" panose="02010401010101010101" pitchFamily="2" charset="-79"/>
              </a:rPr>
              <a:t>השותפין</a:t>
            </a:r>
            <a:r>
              <a:rPr lang="he-IL" sz="3000" b="1" dirty="0" smtClean="0">
                <a:latin typeface="Guttman Calligraphic" panose="02010401010101010101" pitchFamily="2" charset="-79"/>
                <a:cs typeface="Guttman Calligraphic" panose="02010401010101010101" pitchFamily="2" charset="-79"/>
              </a:rPr>
              <a:t>, הרי זה לא </a:t>
            </a:r>
            <a:r>
              <a:rPr lang="he-IL" sz="3000" b="1" dirty="0" err="1" smtClean="0">
                <a:latin typeface="Guttman Calligraphic" panose="02010401010101010101" pitchFamily="2" charset="-79"/>
                <a:cs typeface="Guttman Calligraphic" panose="02010401010101010101" pitchFamily="2" charset="-79"/>
              </a:rPr>
              <a:t>ישכירנו</a:t>
            </a:r>
            <a:r>
              <a:rPr lang="he-IL" sz="3000" b="1" dirty="0" smtClean="0">
                <a:latin typeface="Guttman Calligraphic" panose="02010401010101010101" pitchFamily="2" charset="-79"/>
                <a:cs typeface="Guttman Calligraphic" panose="02010401010101010101" pitchFamily="2" charset="-79"/>
              </a:rPr>
              <a:t>, לא לרופא, ולא לאומן, ולא </a:t>
            </a:r>
            <a:r>
              <a:rPr lang="he-IL" sz="3000" b="1" dirty="0" err="1" smtClean="0">
                <a:latin typeface="Guttman Calligraphic" panose="02010401010101010101" pitchFamily="2" charset="-79"/>
                <a:cs typeface="Guttman Calligraphic" panose="02010401010101010101" pitchFamily="2" charset="-79"/>
              </a:rPr>
              <a:t>לגרדי</a:t>
            </a:r>
            <a:r>
              <a:rPr lang="he-IL" sz="3000" b="1" dirty="0" smtClean="0">
                <a:latin typeface="Guttman Calligraphic" panose="02010401010101010101" pitchFamily="2" charset="-79"/>
                <a:cs typeface="Guttman Calligraphic" panose="02010401010101010101" pitchFamily="2" charset="-79"/>
              </a:rPr>
              <a:t> ולא לסופר יהודי, ולא לסופר </a:t>
            </a:r>
            <a:r>
              <a:rPr lang="he-IL" sz="3000" b="1" dirty="0" err="1" smtClean="0">
                <a:latin typeface="Guttman Calligraphic" panose="02010401010101010101" pitchFamily="2" charset="-79"/>
                <a:cs typeface="Guttman Calligraphic" panose="02010401010101010101" pitchFamily="2" charset="-79"/>
              </a:rPr>
              <a:t>ארמאי</a:t>
            </a:r>
            <a:r>
              <a:rPr lang="he-IL" sz="3000" b="1" dirty="0" smtClean="0">
                <a:latin typeface="Guttman Calligraphic" panose="02010401010101010101" pitchFamily="2" charset="-79"/>
                <a:cs typeface="Guttman Calligraphic" panose="02010401010101010101" pitchFamily="2" charset="-79"/>
              </a:rPr>
              <a:t>."</a:t>
            </a:r>
            <a:endParaRPr lang="he-IL" sz="3000" b="1" dirty="0">
              <a:latin typeface="Guttman Calligraphic" panose="02010401010101010101" pitchFamily="2" charset="-79"/>
              <a:cs typeface="Guttman Calligraphic" panose="02010401010101010101" pitchFamily="2" charset="-79"/>
            </a:endParaRPr>
          </a:p>
        </p:txBody>
      </p:sp>
      <p:sp>
        <p:nvSpPr>
          <p:cNvPr id="4" name="TextBox 3"/>
          <p:cNvSpPr txBox="1"/>
          <p:nvPr/>
        </p:nvSpPr>
        <p:spPr>
          <a:xfrm>
            <a:off x="0" y="1700808"/>
            <a:ext cx="9144000" cy="2677656"/>
          </a:xfrm>
          <a:prstGeom prst="rect">
            <a:avLst/>
          </a:prstGeom>
          <a:noFill/>
        </p:spPr>
        <p:txBody>
          <a:bodyPr wrap="square" rtlCol="1">
            <a:spAutoFit/>
          </a:bodyPr>
          <a:lstStyle/>
          <a:p>
            <a:pPr algn="ctr"/>
            <a:r>
              <a:rPr lang="he-IL" sz="2500" dirty="0">
                <a:latin typeface="BN Capuccino" panose="02000000000000000000" pitchFamily="2" charset="-79"/>
                <a:cs typeface="BN Capuccino" panose="02000000000000000000" pitchFamily="2" charset="-79"/>
              </a:rPr>
              <a:t>ברייתא זו דומה לשתיים הקודמות, אלא שהיא מדברת על השכרה של בית בשטח חצר משותפת למטרות הנזכרות כבר </a:t>
            </a:r>
            <a:r>
              <a:rPr lang="he-IL" sz="2500" dirty="0" smtClean="0">
                <a:latin typeface="BN Capuccino" panose="02000000000000000000" pitchFamily="2" charset="-79"/>
                <a:cs typeface="BN Capuccino" panose="02000000000000000000" pitchFamily="2" charset="-79"/>
              </a:rPr>
              <a:t>לעיל: לרופא</a:t>
            </a:r>
            <a:r>
              <a:rPr lang="he-IL" sz="2500" dirty="0">
                <a:latin typeface="BN Capuccino" panose="02000000000000000000" pitchFamily="2" charset="-79"/>
                <a:cs typeface="BN Capuccino" panose="02000000000000000000" pitchFamily="2" charset="-79"/>
              </a:rPr>
              <a:t>, לאומן, </a:t>
            </a:r>
            <a:r>
              <a:rPr lang="he-IL" sz="2500" dirty="0" err="1">
                <a:latin typeface="BN Capuccino" panose="02000000000000000000" pitchFamily="2" charset="-79"/>
                <a:cs typeface="BN Capuccino" panose="02000000000000000000" pitchFamily="2" charset="-79"/>
              </a:rPr>
              <a:t>לגרדי</a:t>
            </a:r>
            <a:r>
              <a:rPr lang="he-IL" sz="2500" dirty="0">
                <a:latin typeface="BN Capuccino" panose="02000000000000000000" pitchFamily="2" charset="-79"/>
                <a:cs typeface="BN Capuccino" panose="02000000000000000000" pitchFamily="2" charset="-79"/>
              </a:rPr>
              <a:t>, לסופר יהודי, ולסופר </a:t>
            </a:r>
            <a:r>
              <a:rPr lang="he-IL" sz="2500" dirty="0" err="1" smtClean="0">
                <a:latin typeface="BN Capuccino" panose="02000000000000000000" pitchFamily="2" charset="-79"/>
                <a:cs typeface="BN Capuccino" panose="02000000000000000000" pitchFamily="2" charset="-79"/>
              </a:rPr>
              <a:t>ארמאי</a:t>
            </a:r>
            <a:r>
              <a:rPr lang="he-IL" sz="2500" dirty="0" smtClean="0">
                <a:latin typeface="BN Capuccino" panose="02000000000000000000" pitchFamily="2" charset="-79"/>
                <a:cs typeface="BN Capuccino" panose="02000000000000000000" pitchFamily="2" charset="-79"/>
              </a:rPr>
              <a:t>. לפי </a:t>
            </a:r>
            <a:r>
              <a:rPr lang="he-IL" sz="2500" dirty="0">
                <a:latin typeface="BN Capuccino" panose="02000000000000000000" pitchFamily="2" charset="-79"/>
                <a:cs typeface="BN Capuccino" panose="02000000000000000000" pitchFamily="2" charset="-79"/>
              </a:rPr>
              <a:t>הברייתא, אין רשות למי שבבעלותו הבית </a:t>
            </a:r>
            <a:r>
              <a:rPr lang="he-IL" sz="2500" dirty="0" smtClean="0">
                <a:latin typeface="BN Capuccino" panose="02000000000000000000" pitchFamily="2" charset="-79"/>
                <a:cs typeface="BN Capuccino" panose="02000000000000000000" pitchFamily="2" charset="-79"/>
              </a:rPr>
              <a:t>שבחצר, </a:t>
            </a:r>
            <a:r>
              <a:rPr lang="he-IL" sz="2500" dirty="0">
                <a:latin typeface="BN Capuccino" panose="02000000000000000000" pitchFamily="2" charset="-79"/>
                <a:cs typeface="BN Capuccino" panose="02000000000000000000" pitchFamily="2" charset="-79"/>
              </a:rPr>
              <a:t>להשכירו לכל אחד מהם, כל עוד אחד מדיירי החצר המשותפת מתנגד. הנימוק לא נאמר בברייתא, אבל הוא הנימוק של הברייתות הקודמות- ש"קול הנכנסים והיוצאים" מפריע לדיירי החצר</a:t>
            </a:r>
            <a:r>
              <a:rPr lang="he-IL" sz="2500" dirty="0" smtClean="0">
                <a:latin typeface="BN Capuccino" panose="02000000000000000000" pitchFamily="2" charset="-79"/>
                <a:cs typeface="BN Capuccino" panose="02000000000000000000" pitchFamily="2" charset="-79"/>
              </a:rPr>
              <a:t>.</a:t>
            </a:r>
          </a:p>
          <a:p>
            <a:endParaRPr lang="he-IL" dirty="0"/>
          </a:p>
        </p:txBody>
      </p:sp>
      <p:pic>
        <p:nvPicPr>
          <p:cNvPr id="6" name="Picture 2" descr="קובץ:Beit david 04.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1832879" y="4230667"/>
            <a:ext cx="5763457" cy="2530730"/>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438643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תרשים זרימה: תהליך 6"/>
          <p:cNvSpPr/>
          <p:nvPr/>
        </p:nvSpPr>
        <p:spPr>
          <a:xfrm>
            <a:off x="143507" y="116632"/>
            <a:ext cx="8876085" cy="6572757"/>
          </a:xfrm>
          <a:prstGeom prst="flowChartProcess">
            <a:avLst/>
          </a:prstGeom>
          <a:blipFill>
            <a:blip r:embed="rId2" cstate="email"/>
            <a:tile tx="0" ty="0" sx="100000" sy="100000" flip="none" algn="tl"/>
          </a:bli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p:cNvSpPr>
            <a:spLocks noGrp="1"/>
          </p:cNvSpPr>
          <p:nvPr>
            <p:ph type="title"/>
          </p:nvPr>
        </p:nvSpPr>
        <p:spPr>
          <a:xfrm>
            <a:off x="12261" y="-11878"/>
            <a:ext cx="9252520" cy="1712686"/>
          </a:xfrm>
        </p:spPr>
        <p:txBody>
          <a:bodyPr>
            <a:normAutofit/>
          </a:bodyPr>
          <a:lstStyle/>
          <a:p>
            <a:r>
              <a:rPr lang="he-IL" sz="1800" b="1" dirty="0">
                <a:latin typeface="Guttman Calligraphic" panose="02010401010101010101" pitchFamily="2" charset="-79"/>
                <a:cs typeface="Guttman Calligraphic" panose="02010401010101010101" pitchFamily="2" charset="-79"/>
              </a:rPr>
              <a:t>עונה הגמרא:</a:t>
            </a:r>
            <a:br>
              <a:rPr lang="he-IL" sz="1800" b="1" dirty="0">
                <a:latin typeface="Guttman Calligraphic" panose="02010401010101010101" pitchFamily="2" charset="-79"/>
                <a:cs typeface="Guttman Calligraphic" panose="02010401010101010101" pitchFamily="2" charset="-79"/>
              </a:rPr>
            </a:br>
            <a:r>
              <a:rPr lang="he-IL" sz="3000" b="1" dirty="0" smtClean="0">
                <a:latin typeface="Guttman Calligraphic" panose="02010401010101010101" pitchFamily="2" charset="-79"/>
                <a:cs typeface="Guttman Calligraphic" panose="02010401010101010101" pitchFamily="2" charset="-79"/>
              </a:rPr>
              <a:t>"</a:t>
            </a:r>
            <a:r>
              <a:rPr lang="he-IL" sz="3000" b="1" dirty="0">
                <a:latin typeface="Guttman Calligraphic" panose="02010401010101010101" pitchFamily="2" charset="-79"/>
                <a:cs typeface="Guttman Calligraphic" panose="02010401010101010101" pitchFamily="2" charset="-79"/>
              </a:rPr>
              <a:t>הכא  במאי עסקינן בסופר מתא. </a:t>
            </a:r>
            <a:r>
              <a:rPr lang="he-IL" sz="3000" b="1" dirty="0" smtClean="0">
                <a:latin typeface="Guttman Calligraphic" panose="02010401010101010101" pitchFamily="2" charset="-79"/>
                <a:cs typeface="Guttman Calligraphic" panose="02010401010101010101" pitchFamily="2" charset="-79"/>
              </a:rPr>
              <a:t>" </a:t>
            </a:r>
            <a:endParaRPr lang="he-IL" sz="3000" b="1" dirty="0">
              <a:latin typeface="Guttman Calligraphic" panose="02010401010101010101" pitchFamily="2" charset="-79"/>
              <a:cs typeface="Guttman Calligraphic" panose="02010401010101010101" pitchFamily="2" charset="-79"/>
            </a:endParaRPr>
          </a:p>
        </p:txBody>
      </p:sp>
      <p:sp>
        <p:nvSpPr>
          <p:cNvPr id="4" name="TextBox 3"/>
          <p:cNvSpPr txBox="1"/>
          <p:nvPr/>
        </p:nvSpPr>
        <p:spPr>
          <a:xfrm>
            <a:off x="418987" y="1494795"/>
            <a:ext cx="8325123" cy="1908215"/>
          </a:xfrm>
          <a:prstGeom prst="rect">
            <a:avLst/>
          </a:prstGeom>
          <a:noFill/>
        </p:spPr>
        <p:txBody>
          <a:bodyPr wrap="square" rtlCol="1">
            <a:spAutoFit/>
          </a:bodyPr>
          <a:lstStyle/>
          <a:p>
            <a:pPr algn="ctr"/>
            <a:r>
              <a:rPr lang="he-IL" sz="2500" dirty="0" smtClean="0">
                <a:latin typeface="BN Capuccino" panose="02000000000000000000" pitchFamily="2" charset="-79"/>
                <a:cs typeface="BN Capuccino" panose="02000000000000000000" pitchFamily="2" charset="-79"/>
              </a:rPr>
              <a:t>בברייתא הזו במה אנו עוסקים? במלמד תינוקות(=סופר) של העיר. אין מדובר כאן בכתה אחת בלבד אלא בבית ספר ובו כמה כתות ויש בו כמה מלמדים ומעליהם מורה העיר שמנחה את כולם היאך ילמדו ויש רעש גדול מדי, לכן לא פותחים בית ספר כזה בחצר, למרות שמלמדים בו תורה.</a:t>
            </a:r>
            <a:endParaRPr lang="en-US" sz="2500" dirty="0">
              <a:latin typeface="BN Capuccino" panose="02000000000000000000" pitchFamily="2" charset="-79"/>
              <a:cs typeface="BN Capuccino" panose="02000000000000000000" pitchFamily="2" charset="-79"/>
            </a:endParaRPr>
          </a:p>
          <a:p>
            <a:endParaRPr lang="he-IL" dirty="0"/>
          </a:p>
        </p:txBody>
      </p:sp>
      <p:pic>
        <p:nvPicPr>
          <p:cNvPr id="1026" name="Picture 2" descr="http://www.shuvubonim.com/imageJ7C.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2411760" y="3639107"/>
            <a:ext cx="4518940" cy="312328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332605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תרשים זרימה: תהליך 4"/>
          <p:cNvSpPr/>
          <p:nvPr/>
        </p:nvSpPr>
        <p:spPr>
          <a:xfrm>
            <a:off x="143507" y="188640"/>
            <a:ext cx="9000493" cy="6408712"/>
          </a:xfrm>
          <a:prstGeom prst="flowChartProcess">
            <a:avLst/>
          </a:prstGeom>
          <a:blipFill>
            <a:blip r:embed="rId2" cstate="email"/>
            <a:tile tx="0" ty="0" sx="100000" sy="100000" flip="none" algn="tl"/>
          </a:bli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p:cNvSpPr>
            <a:spLocks noGrp="1"/>
          </p:cNvSpPr>
          <p:nvPr>
            <p:ph type="title"/>
          </p:nvPr>
        </p:nvSpPr>
        <p:spPr>
          <a:xfrm>
            <a:off x="12261" y="0"/>
            <a:ext cx="9252520" cy="1888413"/>
          </a:xfrm>
        </p:spPr>
        <p:txBody>
          <a:bodyPr>
            <a:noAutofit/>
          </a:bodyPr>
          <a:lstStyle/>
          <a:p>
            <a:r>
              <a:rPr lang="he-IL" sz="3000" b="1" dirty="0" smtClean="0">
                <a:latin typeface="Guttman Calligraphic" panose="02010401010101010101" pitchFamily="2" charset="-79"/>
                <a:cs typeface="Guttman Calligraphic" panose="02010401010101010101" pitchFamily="2" charset="-79"/>
              </a:rPr>
              <a:t>"אמר רבא: מתקנת יהושע בן גמלא ואילך לא </a:t>
            </a:r>
            <a:r>
              <a:rPr lang="he-IL" sz="3000" b="1" dirty="0" err="1" smtClean="0">
                <a:latin typeface="Guttman Calligraphic" panose="02010401010101010101" pitchFamily="2" charset="-79"/>
                <a:cs typeface="Guttman Calligraphic" panose="02010401010101010101" pitchFamily="2" charset="-79"/>
              </a:rPr>
              <a:t>ממטינן</a:t>
            </a:r>
            <a:r>
              <a:rPr lang="he-IL" sz="3000" b="1" dirty="0" smtClean="0">
                <a:latin typeface="Guttman Calligraphic" panose="02010401010101010101" pitchFamily="2" charset="-79"/>
                <a:cs typeface="Guttman Calligraphic" panose="02010401010101010101" pitchFamily="2" charset="-79"/>
              </a:rPr>
              <a:t> ינוקא </a:t>
            </a:r>
            <a:r>
              <a:rPr lang="he-IL" sz="3000" b="1" dirty="0" err="1" smtClean="0">
                <a:latin typeface="Guttman Calligraphic" panose="02010401010101010101" pitchFamily="2" charset="-79"/>
                <a:cs typeface="Guttman Calligraphic" panose="02010401010101010101" pitchFamily="2" charset="-79"/>
              </a:rPr>
              <a:t>ממתא</a:t>
            </a:r>
            <a:r>
              <a:rPr lang="he-IL" sz="3000" b="1" dirty="0" smtClean="0">
                <a:latin typeface="Guttman Calligraphic" panose="02010401010101010101" pitchFamily="2" charset="-79"/>
                <a:cs typeface="Guttman Calligraphic" panose="02010401010101010101" pitchFamily="2" charset="-79"/>
              </a:rPr>
              <a:t> </a:t>
            </a:r>
            <a:r>
              <a:rPr lang="he-IL" sz="3000" b="1" dirty="0" err="1" smtClean="0">
                <a:latin typeface="Guttman Calligraphic" panose="02010401010101010101" pitchFamily="2" charset="-79"/>
                <a:cs typeface="Guttman Calligraphic" panose="02010401010101010101" pitchFamily="2" charset="-79"/>
              </a:rPr>
              <a:t>למתא</a:t>
            </a:r>
            <a:endParaRPr lang="he-IL" sz="3000" b="1" dirty="0">
              <a:latin typeface="Guttman Calligraphic" panose="02010401010101010101" pitchFamily="2" charset="-79"/>
              <a:cs typeface="Guttman Calligraphic" panose="02010401010101010101" pitchFamily="2" charset="-79"/>
            </a:endParaRPr>
          </a:p>
        </p:txBody>
      </p:sp>
      <p:sp>
        <p:nvSpPr>
          <p:cNvPr id="3" name="TextBox 2"/>
          <p:cNvSpPr txBox="1"/>
          <p:nvPr/>
        </p:nvSpPr>
        <p:spPr>
          <a:xfrm>
            <a:off x="-108520" y="1772816"/>
            <a:ext cx="9324527" cy="1631216"/>
          </a:xfrm>
          <a:prstGeom prst="rect">
            <a:avLst/>
          </a:prstGeom>
          <a:noFill/>
        </p:spPr>
        <p:txBody>
          <a:bodyPr wrap="square" rtlCol="1">
            <a:spAutoFit/>
          </a:bodyPr>
          <a:lstStyle/>
          <a:p>
            <a:pPr algn="ctr"/>
            <a:r>
              <a:rPr lang="he-IL" sz="2500" dirty="0">
                <a:latin typeface="BN Capuccino" panose="02000000000000000000" pitchFamily="2" charset="-79"/>
                <a:cs typeface="BN Capuccino" panose="02000000000000000000" pitchFamily="2" charset="-79"/>
              </a:rPr>
              <a:t>מאז תקנת יהושע בן גמלא שקבע שיש להושיב מלמדי תינוקות בכל עיר </a:t>
            </a:r>
            <a:r>
              <a:rPr lang="he-IL" sz="2500" dirty="0" smtClean="0">
                <a:latin typeface="BN Capuccino" panose="02000000000000000000" pitchFamily="2" charset="-79"/>
                <a:cs typeface="BN Capuccino" panose="02000000000000000000" pitchFamily="2" charset="-79"/>
              </a:rPr>
              <a:t>ועיר, </a:t>
            </a:r>
            <a:r>
              <a:rPr lang="he-IL" sz="2500" dirty="0">
                <a:latin typeface="BN Capuccino" panose="02000000000000000000" pitchFamily="2" charset="-79"/>
                <a:cs typeface="BN Capuccino" panose="02000000000000000000" pitchFamily="2" charset="-79"/>
              </a:rPr>
              <a:t>לא שולחים ילד ללמוד תורה בעיר </a:t>
            </a:r>
            <a:r>
              <a:rPr lang="he-IL" sz="2500" dirty="0" smtClean="0">
                <a:latin typeface="BN Capuccino" panose="02000000000000000000" pitchFamily="2" charset="-79"/>
                <a:cs typeface="BN Capuccino" panose="02000000000000000000" pitchFamily="2" charset="-79"/>
              </a:rPr>
              <a:t>אחרת. </a:t>
            </a:r>
            <a:r>
              <a:rPr lang="he-IL" sz="2500" dirty="0">
                <a:latin typeface="BN Capuccino" panose="02000000000000000000" pitchFamily="2" charset="-79"/>
                <a:cs typeface="BN Capuccino" panose="02000000000000000000" pitchFamily="2" charset="-79"/>
              </a:rPr>
              <a:t>כל ילד לומד בעירו. הסיבה היא שחוששים שמא ייגרם לילד הקטן נזק בדרכים. </a:t>
            </a:r>
            <a:r>
              <a:rPr lang="he-IL" sz="2500" dirty="0" smtClean="0">
                <a:latin typeface="BN Capuccino" panose="02000000000000000000" pitchFamily="2" charset="-79"/>
                <a:cs typeface="BN Capuccino" panose="02000000000000000000" pitchFamily="2" charset="-79"/>
              </a:rPr>
              <a:t>(</a:t>
            </a:r>
            <a:r>
              <a:rPr lang="he-IL" sz="2500" dirty="0">
                <a:latin typeface="BN Capuccino" panose="02000000000000000000" pitchFamily="2" charset="-79"/>
                <a:cs typeface="BN Capuccino" panose="02000000000000000000" pitchFamily="2" charset="-79"/>
              </a:rPr>
              <a:t>אם אין בעיר מלמד תינוקות, בני העיר מוכרחים לדאוג שיהיה). </a:t>
            </a:r>
            <a:endParaRPr lang="he-IL" dirty="0"/>
          </a:p>
        </p:txBody>
      </p:sp>
      <p:pic>
        <p:nvPicPr>
          <p:cNvPr id="6146" name="Picture 2" descr="http://www.maslulimtour.co.il/images/150_desc3_2_2_1347999422.gif"/>
          <p:cNvPicPr>
            <a:picLocks noChangeAspect="1" noChangeArrowheads="1"/>
          </p:cNvPicPr>
          <p:nvPr/>
        </p:nvPicPr>
        <p:blipFill>
          <a:blip r:embed="rId3" cstate="email">
            <a:extLst>
              <a:ext uri="{BEBA8EAE-BF5A-486C-A8C5-ECC9F3942E4B}">
                <a14:imgProps xmlns="" xmlns:a14="http://schemas.microsoft.com/office/drawing/2010/main">
                  <a14:imgLayer r:embed="rId4">
                    <a14:imgEffect>
                      <a14:saturation sat="0"/>
                    </a14:imgEffect>
                  </a14:imgLayer>
                </a14:imgProps>
              </a:ext>
              <a:ext uri="{28A0092B-C50C-407E-A947-70E740481C1C}">
                <a14:useLocalDpi xmlns="" xmlns:a14="http://schemas.microsoft.com/office/drawing/2010/main" val="0"/>
              </a:ext>
            </a:extLst>
          </a:blip>
          <a:srcRect/>
          <a:stretch>
            <a:fillRect/>
          </a:stretch>
        </p:blipFill>
        <p:spPr bwMode="auto">
          <a:xfrm>
            <a:off x="2123727" y="3404032"/>
            <a:ext cx="5075045" cy="2795975"/>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cxnSp>
        <p:nvCxnSpPr>
          <p:cNvPr id="6" name="מחבר ישר 5"/>
          <p:cNvCxnSpPr/>
          <p:nvPr/>
        </p:nvCxnSpPr>
        <p:spPr>
          <a:xfrm>
            <a:off x="1475656" y="3404032"/>
            <a:ext cx="6840760" cy="1897176"/>
          </a:xfrm>
          <a:prstGeom prst="line">
            <a:avLst/>
          </a:prstGeom>
          <a:ln w="2540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061350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261" y="0"/>
            <a:ext cx="9252520" cy="1888413"/>
          </a:xfrm>
        </p:spPr>
        <p:txBody>
          <a:bodyPr>
            <a:noAutofit/>
          </a:bodyPr>
          <a:lstStyle/>
          <a:p>
            <a:r>
              <a:rPr lang="he-IL" sz="3000" b="1" dirty="0" smtClean="0">
                <a:latin typeface="Guttman Calligraphic" panose="02010401010101010101" pitchFamily="2" charset="-79"/>
                <a:cs typeface="Guttman Calligraphic" panose="02010401010101010101" pitchFamily="2" charset="-79"/>
              </a:rPr>
              <a:t>"אבל מבי כנישתא לבי כנישתא </a:t>
            </a:r>
            <a:r>
              <a:rPr lang="he-IL" sz="3000" b="1" dirty="0" err="1" smtClean="0">
                <a:latin typeface="Guttman Calligraphic" panose="02010401010101010101" pitchFamily="2" charset="-79"/>
                <a:cs typeface="Guttman Calligraphic" panose="02010401010101010101" pitchFamily="2" charset="-79"/>
              </a:rPr>
              <a:t>ממטינן</a:t>
            </a:r>
            <a:r>
              <a:rPr lang="he-IL" sz="3000" b="1" dirty="0" smtClean="0">
                <a:latin typeface="Guttman Calligraphic" panose="02010401010101010101" pitchFamily="2" charset="-79"/>
                <a:cs typeface="Guttman Calligraphic" panose="02010401010101010101" pitchFamily="2" charset="-79"/>
              </a:rPr>
              <a:t/>
            </a:r>
            <a:br>
              <a:rPr lang="he-IL" sz="3000" b="1" dirty="0" smtClean="0">
                <a:latin typeface="Guttman Calligraphic" panose="02010401010101010101" pitchFamily="2" charset="-79"/>
                <a:cs typeface="Guttman Calligraphic" panose="02010401010101010101" pitchFamily="2" charset="-79"/>
              </a:rPr>
            </a:br>
            <a:r>
              <a:rPr lang="he-IL" sz="3000" b="1" dirty="0" smtClean="0">
                <a:latin typeface="Guttman Calligraphic" panose="02010401010101010101" pitchFamily="2" charset="-79"/>
                <a:cs typeface="Guttman Calligraphic" panose="02010401010101010101" pitchFamily="2" charset="-79"/>
              </a:rPr>
              <a:t> </a:t>
            </a:r>
            <a:r>
              <a:rPr lang="he-IL" sz="3000" b="1" dirty="0">
                <a:latin typeface="Guttman Calligraphic" panose="02010401010101010101" pitchFamily="2" charset="-79"/>
                <a:cs typeface="Guttman Calligraphic" panose="02010401010101010101" pitchFamily="2" charset="-79"/>
              </a:rPr>
              <a:t>ואי מפסק </a:t>
            </a:r>
            <a:r>
              <a:rPr lang="he-IL" sz="3000" b="1" dirty="0" err="1">
                <a:latin typeface="Guttman Calligraphic" panose="02010401010101010101" pitchFamily="2" charset="-79"/>
                <a:cs typeface="Guttman Calligraphic" panose="02010401010101010101" pitchFamily="2" charset="-79"/>
              </a:rPr>
              <a:t>נהרא</a:t>
            </a:r>
            <a:r>
              <a:rPr lang="he-IL" sz="3000" b="1" dirty="0">
                <a:latin typeface="Guttman Calligraphic" panose="02010401010101010101" pitchFamily="2" charset="-79"/>
                <a:cs typeface="Guttman Calligraphic" panose="02010401010101010101" pitchFamily="2" charset="-79"/>
              </a:rPr>
              <a:t> לא </a:t>
            </a:r>
            <a:r>
              <a:rPr lang="he-IL" sz="3000" b="1" dirty="0" err="1">
                <a:latin typeface="Guttman Calligraphic" panose="02010401010101010101" pitchFamily="2" charset="-79"/>
                <a:cs typeface="Guttman Calligraphic" panose="02010401010101010101" pitchFamily="2" charset="-79"/>
              </a:rPr>
              <a:t>ממטינן</a:t>
            </a:r>
            <a:r>
              <a:rPr lang="he-IL" sz="3000" b="1" dirty="0">
                <a:latin typeface="Guttman Calligraphic" panose="02010401010101010101" pitchFamily="2" charset="-79"/>
                <a:cs typeface="Guttman Calligraphic" panose="02010401010101010101" pitchFamily="2" charset="-79"/>
              </a:rPr>
              <a:t> </a:t>
            </a:r>
            <a:r>
              <a:rPr lang="he-IL" sz="3000" b="1" dirty="0" smtClean="0">
                <a:latin typeface="Guttman Calligraphic" panose="02010401010101010101" pitchFamily="2" charset="-79"/>
                <a:cs typeface="Guttman Calligraphic" panose="02010401010101010101" pitchFamily="2" charset="-79"/>
              </a:rPr>
              <a:t>"</a:t>
            </a:r>
            <a:endParaRPr lang="he-IL" sz="3000" b="1" dirty="0">
              <a:latin typeface="Guttman Calligraphic" panose="02010401010101010101" pitchFamily="2" charset="-79"/>
              <a:cs typeface="Guttman Calligraphic" panose="02010401010101010101" pitchFamily="2" charset="-79"/>
            </a:endParaRPr>
          </a:p>
        </p:txBody>
      </p:sp>
      <p:sp>
        <p:nvSpPr>
          <p:cNvPr id="3" name="TextBox 2"/>
          <p:cNvSpPr txBox="1"/>
          <p:nvPr/>
        </p:nvSpPr>
        <p:spPr>
          <a:xfrm>
            <a:off x="-108520" y="1772816"/>
            <a:ext cx="9324527" cy="861774"/>
          </a:xfrm>
          <a:prstGeom prst="rect">
            <a:avLst/>
          </a:prstGeom>
          <a:noFill/>
        </p:spPr>
        <p:txBody>
          <a:bodyPr wrap="square" rtlCol="1">
            <a:spAutoFit/>
          </a:bodyPr>
          <a:lstStyle/>
          <a:p>
            <a:pPr algn="ctr"/>
            <a:r>
              <a:rPr lang="he-IL" sz="2500" dirty="0" smtClean="0">
                <a:latin typeface="BN Capuccino" panose="02000000000000000000" pitchFamily="2" charset="-79"/>
                <a:cs typeface="BN Capuccino" panose="02000000000000000000" pitchFamily="2" charset="-79"/>
              </a:rPr>
              <a:t>באותה </a:t>
            </a:r>
            <a:r>
              <a:rPr lang="he-IL" sz="2500" dirty="0">
                <a:latin typeface="BN Capuccino" panose="02000000000000000000" pitchFamily="2" charset="-79"/>
                <a:cs typeface="BN Capuccino" panose="02000000000000000000" pitchFamily="2" charset="-79"/>
              </a:rPr>
              <a:t>עיר מותר לשלוח ילד מבית כנסת לבית </a:t>
            </a:r>
            <a:r>
              <a:rPr lang="he-IL" sz="2500" dirty="0" smtClean="0">
                <a:latin typeface="BN Capuccino" panose="02000000000000000000" pitchFamily="2" charset="-79"/>
                <a:cs typeface="BN Capuccino" panose="02000000000000000000" pitchFamily="2" charset="-79"/>
              </a:rPr>
              <a:t>כנסת. </a:t>
            </a:r>
            <a:r>
              <a:rPr lang="he-IL" sz="2500" dirty="0">
                <a:latin typeface="BN Capuccino" panose="02000000000000000000" pitchFamily="2" charset="-79"/>
                <a:cs typeface="BN Capuccino" panose="02000000000000000000" pitchFamily="2" charset="-79"/>
              </a:rPr>
              <a:t>אך אם נהר מפריד בין בתי הכנסת </a:t>
            </a:r>
            <a:r>
              <a:rPr lang="he-IL" sz="2500" dirty="0" smtClean="0">
                <a:latin typeface="BN Capuccino" panose="02000000000000000000" pitchFamily="2" charset="-79"/>
                <a:cs typeface="BN Capuccino" panose="02000000000000000000" pitchFamily="2" charset="-79"/>
              </a:rPr>
              <a:t>- </a:t>
            </a:r>
            <a:r>
              <a:rPr lang="he-IL" sz="2500" dirty="0">
                <a:latin typeface="BN Capuccino" panose="02000000000000000000" pitchFamily="2" charset="-79"/>
                <a:cs typeface="BN Capuccino" panose="02000000000000000000" pitchFamily="2" charset="-79"/>
              </a:rPr>
              <a:t>אסור </a:t>
            </a:r>
            <a:r>
              <a:rPr lang="he-IL" sz="2500" dirty="0" smtClean="0">
                <a:latin typeface="BN Capuccino" panose="02000000000000000000" pitchFamily="2" charset="-79"/>
                <a:cs typeface="BN Capuccino" panose="02000000000000000000" pitchFamily="2" charset="-79"/>
              </a:rPr>
              <a:t>להעביר, </a:t>
            </a:r>
            <a:r>
              <a:rPr lang="he-IL" sz="2500" dirty="0">
                <a:latin typeface="BN Capuccino" panose="02000000000000000000" pitchFamily="2" charset="-79"/>
                <a:cs typeface="BN Capuccino" panose="02000000000000000000" pitchFamily="2" charset="-79"/>
              </a:rPr>
              <a:t>שמא יינזק במעבר מעל הנהר (</a:t>
            </a:r>
            <a:r>
              <a:rPr lang="he-IL" sz="2500" dirty="0" err="1" smtClean="0">
                <a:latin typeface="BN Capuccino" panose="02000000000000000000" pitchFamily="2" charset="-79"/>
                <a:cs typeface="BN Capuccino" panose="02000000000000000000" pitchFamily="2" charset="-79"/>
              </a:rPr>
              <a:t>יפול</a:t>
            </a:r>
            <a:r>
              <a:rPr lang="he-IL" sz="2500" dirty="0" smtClean="0">
                <a:latin typeface="BN Capuccino" panose="02000000000000000000" pitchFamily="2" charset="-79"/>
                <a:cs typeface="BN Capuccino" panose="02000000000000000000" pitchFamily="2" charset="-79"/>
              </a:rPr>
              <a:t> </a:t>
            </a:r>
            <a:r>
              <a:rPr lang="he-IL" sz="2500" dirty="0">
                <a:latin typeface="BN Capuccino" panose="02000000000000000000" pitchFamily="2" charset="-79"/>
                <a:cs typeface="BN Capuccino" panose="02000000000000000000" pitchFamily="2" charset="-79"/>
              </a:rPr>
              <a:t>למים </a:t>
            </a:r>
            <a:r>
              <a:rPr lang="he-IL" sz="2500" dirty="0" smtClean="0">
                <a:latin typeface="BN Capuccino" panose="02000000000000000000" pitchFamily="2" charset="-79"/>
                <a:cs typeface="BN Capuccino" panose="02000000000000000000" pitchFamily="2" charset="-79"/>
              </a:rPr>
              <a:t>וכדו</a:t>
            </a:r>
            <a:r>
              <a:rPr lang="he-IL" sz="2500" dirty="0">
                <a:latin typeface="BN Capuccino" panose="02000000000000000000" pitchFamily="2" charset="-79"/>
                <a:cs typeface="BN Capuccino" panose="02000000000000000000" pitchFamily="2" charset="-79"/>
              </a:rPr>
              <a:t>'). </a:t>
            </a:r>
            <a:endParaRPr lang="he-IL" dirty="0"/>
          </a:p>
        </p:txBody>
      </p:sp>
      <p:pic>
        <p:nvPicPr>
          <p:cNvPr id="7170" name="Picture 2" descr="http://upload.wikimedia.org/wikipedia/commons/9/99/Park_Kishon,_Haifa_043.JPG"/>
          <p:cNvPicPr>
            <a:picLocks noChangeAspect="1" noChangeArrowheads="1"/>
          </p:cNvPicPr>
          <p:nvPr/>
        </p:nvPicPr>
        <p:blipFill>
          <a:blip r:embed="rId2" cstate="email">
            <a:extLst>
              <a:ext uri="{BEBA8EAE-BF5A-486C-A8C5-ECC9F3942E4B}">
                <a14:imgProps xmlns="" xmlns:a14="http://schemas.microsoft.com/office/drawing/2010/main">
                  <a14:imgLayer r:embed="rId4">
                    <a14:imgEffect>
                      <a14:saturation sat="33000"/>
                    </a14:imgEffect>
                  </a14:imgLayer>
                </a14:imgProps>
              </a:ext>
              <a:ext uri="{28A0092B-C50C-407E-A947-70E740481C1C}">
                <a14:useLocalDpi xmlns="" xmlns:a14="http://schemas.microsoft.com/office/drawing/2010/main" val="0"/>
              </a:ext>
            </a:extLst>
          </a:blip>
          <a:srcRect/>
          <a:stretch>
            <a:fillRect/>
          </a:stretch>
        </p:blipFill>
        <p:spPr bwMode="auto">
          <a:xfrm>
            <a:off x="2100387" y="2780928"/>
            <a:ext cx="5136570" cy="3542536"/>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682467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261" y="0"/>
            <a:ext cx="9252520" cy="1888413"/>
          </a:xfrm>
        </p:spPr>
        <p:txBody>
          <a:bodyPr>
            <a:noAutofit/>
          </a:bodyPr>
          <a:lstStyle/>
          <a:p>
            <a:r>
              <a:rPr lang="he-IL" sz="3000" b="1" dirty="0" smtClean="0">
                <a:latin typeface="Guttman Calligraphic" panose="02010401010101010101" pitchFamily="2" charset="-79"/>
                <a:cs typeface="Guttman Calligraphic" panose="02010401010101010101" pitchFamily="2" charset="-79"/>
              </a:rPr>
              <a:t>"ואי </a:t>
            </a:r>
            <a:r>
              <a:rPr lang="he-IL" sz="3000" b="1" dirty="0">
                <a:latin typeface="Guttman Calligraphic" panose="02010401010101010101" pitchFamily="2" charset="-79"/>
                <a:cs typeface="Guttman Calligraphic" panose="02010401010101010101" pitchFamily="2" charset="-79"/>
              </a:rPr>
              <a:t>איכא </a:t>
            </a:r>
            <a:r>
              <a:rPr lang="he-IL" sz="3000" b="1" dirty="0" err="1">
                <a:latin typeface="Guttman Calligraphic" panose="02010401010101010101" pitchFamily="2" charset="-79"/>
                <a:cs typeface="Guttman Calligraphic" panose="02010401010101010101" pitchFamily="2" charset="-79"/>
              </a:rPr>
              <a:t>תיתורא</a:t>
            </a:r>
            <a:r>
              <a:rPr lang="he-IL" sz="3000" b="1" dirty="0">
                <a:latin typeface="Guttman Calligraphic" panose="02010401010101010101" pitchFamily="2" charset="-79"/>
                <a:cs typeface="Guttman Calligraphic" panose="02010401010101010101" pitchFamily="2" charset="-79"/>
              </a:rPr>
              <a:t> </a:t>
            </a:r>
            <a:r>
              <a:rPr lang="he-IL" sz="3000" b="1" dirty="0" err="1">
                <a:latin typeface="Guttman Calligraphic" panose="02010401010101010101" pitchFamily="2" charset="-79"/>
                <a:cs typeface="Guttman Calligraphic" panose="02010401010101010101" pitchFamily="2" charset="-79"/>
              </a:rPr>
              <a:t>ממטינן</a:t>
            </a:r>
            <a:r>
              <a:rPr lang="he-IL" sz="3000" b="1" dirty="0">
                <a:latin typeface="Guttman Calligraphic" panose="02010401010101010101" pitchFamily="2" charset="-79"/>
                <a:cs typeface="Guttman Calligraphic" panose="02010401010101010101" pitchFamily="2" charset="-79"/>
              </a:rPr>
              <a:t> ואי איכא גמלא לא </a:t>
            </a:r>
            <a:r>
              <a:rPr lang="he-IL" sz="3000" b="1" dirty="0" err="1">
                <a:latin typeface="Guttman Calligraphic" panose="02010401010101010101" pitchFamily="2" charset="-79"/>
                <a:cs typeface="Guttman Calligraphic" panose="02010401010101010101" pitchFamily="2" charset="-79"/>
              </a:rPr>
              <a:t>ממטינן</a:t>
            </a:r>
            <a:r>
              <a:rPr lang="he-IL" sz="3000" b="1" dirty="0">
                <a:latin typeface="Guttman Calligraphic" panose="02010401010101010101" pitchFamily="2" charset="-79"/>
                <a:cs typeface="Guttman Calligraphic" panose="02010401010101010101" pitchFamily="2" charset="-79"/>
              </a:rPr>
              <a:t> </a:t>
            </a:r>
            <a:r>
              <a:rPr lang="he-IL" sz="3000" b="1" dirty="0" smtClean="0">
                <a:latin typeface="Guttman Calligraphic" panose="02010401010101010101" pitchFamily="2" charset="-79"/>
                <a:cs typeface="Guttman Calligraphic" panose="02010401010101010101" pitchFamily="2" charset="-79"/>
              </a:rPr>
              <a:t>"</a:t>
            </a:r>
            <a:endParaRPr lang="he-IL" sz="3000" b="1" dirty="0">
              <a:latin typeface="Guttman Calligraphic" panose="02010401010101010101" pitchFamily="2" charset="-79"/>
              <a:cs typeface="Guttman Calligraphic" panose="02010401010101010101" pitchFamily="2" charset="-79"/>
            </a:endParaRPr>
          </a:p>
        </p:txBody>
      </p:sp>
      <p:sp>
        <p:nvSpPr>
          <p:cNvPr id="3" name="TextBox 2"/>
          <p:cNvSpPr txBox="1"/>
          <p:nvPr/>
        </p:nvSpPr>
        <p:spPr>
          <a:xfrm>
            <a:off x="-108520" y="1772816"/>
            <a:ext cx="9324527" cy="1138773"/>
          </a:xfrm>
          <a:prstGeom prst="rect">
            <a:avLst/>
          </a:prstGeom>
          <a:noFill/>
        </p:spPr>
        <p:txBody>
          <a:bodyPr wrap="square" rtlCol="1">
            <a:spAutoFit/>
          </a:bodyPr>
          <a:lstStyle/>
          <a:p>
            <a:pPr algn="ctr"/>
            <a:r>
              <a:rPr lang="he-IL" sz="2500" dirty="0" smtClean="0">
                <a:latin typeface="BN Capuccino" panose="02000000000000000000" pitchFamily="2" charset="-79"/>
                <a:cs typeface="BN Capuccino" panose="02000000000000000000" pitchFamily="2" charset="-79"/>
              </a:rPr>
              <a:t>אם </a:t>
            </a:r>
            <a:r>
              <a:rPr lang="he-IL" sz="2500" dirty="0">
                <a:latin typeface="BN Capuccino" panose="02000000000000000000" pitchFamily="2" charset="-79"/>
                <a:cs typeface="BN Capuccino" panose="02000000000000000000" pitchFamily="2" charset="-79"/>
              </a:rPr>
              <a:t>יש גשר מעל לנהר אין חשש לנזק ומותר להעביר, אך אם הגשר הוא צר עדיין יש חשש לנזק ואסור להעבירו.</a:t>
            </a:r>
            <a:endParaRPr lang="en-US" sz="2500" dirty="0">
              <a:latin typeface="BN Capuccino" panose="02000000000000000000" pitchFamily="2" charset="-79"/>
              <a:cs typeface="BN Capuccino" panose="02000000000000000000" pitchFamily="2" charset="-79"/>
            </a:endParaRPr>
          </a:p>
          <a:p>
            <a:pPr algn="ctr"/>
            <a:endParaRPr lang="he-IL" dirty="0"/>
          </a:p>
        </p:txBody>
      </p:sp>
      <p:pic>
        <p:nvPicPr>
          <p:cNvPr id="1026" name="Picture 2" descr="http://www.israelalbum.org.il/GetImage.ashx?PicName=multimedia%2FYBZ%2F0001-0100%2FYBZ_0019%2FYBZ_0019.PHOTO%2FYBZ_0019_010.jpg"/>
          <p:cNvPicPr>
            <a:picLocks noChangeAspect="1" noChangeArrowheads="1"/>
          </p:cNvPicPr>
          <p:nvPr/>
        </p:nvPicPr>
        <p:blipFill rotWithShape="1">
          <a:blip r:embed="rId2" cstate="email">
            <a:extLst>
              <a:ext uri="{28A0092B-C50C-407E-A947-70E740481C1C}">
                <a14:useLocalDpi xmlns="" xmlns:a14="http://schemas.microsoft.com/office/drawing/2010/main" val="0"/>
              </a:ext>
            </a:extLst>
          </a:blip>
          <a:srcRect/>
          <a:stretch/>
        </p:blipFill>
        <p:spPr bwMode="auto">
          <a:xfrm>
            <a:off x="1493403" y="3392996"/>
            <a:ext cx="6120680" cy="2532695"/>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794234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1360" y="0"/>
            <a:ext cx="9155360" cy="1930226"/>
          </a:xfrm>
        </p:spPr>
        <p:txBody>
          <a:bodyPr>
            <a:normAutofit/>
          </a:bodyPr>
          <a:lstStyle/>
          <a:p>
            <a:r>
              <a:rPr lang="he-IL" sz="3000" b="1" dirty="0" smtClean="0">
                <a:latin typeface="Guttman Calligraphic" panose="02010401010101010101" pitchFamily="2" charset="-79"/>
                <a:cs typeface="Guttman Calligraphic" panose="02010401010101010101" pitchFamily="2" charset="-79"/>
              </a:rPr>
              <a:t>"ואמר רבא סך מקרי דרדקי עשרין וחמשה </a:t>
            </a:r>
            <a:r>
              <a:rPr lang="he-IL" sz="3000" b="1" dirty="0" err="1" smtClean="0">
                <a:latin typeface="Guttman Calligraphic" panose="02010401010101010101" pitchFamily="2" charset="-79"/>
                <a:cs typeface="Guttman Calligraphic" panose="02010401010101010101" pitchFamily="2" charset="-79"/>
              </a:rPr>
              <a:t>ינוקי</a:t>
            </a:r>
            <a:r>
              <a:rPr lang="he-IL" sz="3000" b="1" dirty="0" smtClean="0">
                <a:latin typeface="Guttman Calligraphic" panose="02010401010101010101" pitchFamily="2" charset="-79"/>
                <a:cs typeface="Guttman Calligraphic" panose="02010401010101010101" pitchFamily="2" charset="-79"/>
              </a:rPr>
              <a:t>"</a:t>
            </a:r>
            <a:endParaRPr lang="he-IL" sz="3000" b="1" dirty="0">
              <a:latin typeface="Guttman Calligraphic" panose="02010401010101010101" pitchFamily="2" charset="-79"/>
              <a:cs typeface="Guttman Calligraphic" panose="02010401010101010101" pitchFamily="2" charset="-79"/>
            </a:endParaRPr>
          </a:p>
        </p:txBody>
      </p:sp>
      <p:sp>
        <p:nvSpPr>
          <p:cNvPr id="3" name="TextBox 2"/>
          <p:cNvSpPr txBox="1"/>
          <p:nvPr/>
        </p:nvSpPr>
        <p:spPr>
          <a:xfrm>
            <a:off x="162609" y="1772816"/>
            <a:ext cx="8856984" cy="1015663"/>
          </a:xfrm>
          <a:prstGeom prst="rect">
            <a:avLst/>
          </a:prstGeom>
          <a:noFill/>
        </p:spPr>
        <p:txBody>
          <a:bodyPr wrap="square" rtlCol="1">
            <a:spAutoFit/>
          </a:bodyPr>
          <a:lstStyle/>
          <a:p>
            <a:pPr algn="ctr"/>
            <a:r>
              <a:rPr lang="he-IL" sz="3000" dirty="0" smtClean="0">
                <a:latin typeface="BN Capuccino" panose="02000000000000000000" pitchFamily="2" charset="-79"/>
                <a:cs typeface="BN Capuccino" panose="02000000000000000000" pitchFamily="2" charset="-79"/>
              </a:rPr>
              <a:t>אמר רבא: כמות התלמידים למלמד התינוקות,</a:t>
            </a:r>
          </a:p>
          <a:p>
            <a:pPr algn="ctr"/>
            <a:r>
              <a:rPr lang="he-IL" sz="3000" dirty="0" smtClean="0">
                <a:latin typeface="BN Capuccino" panose="02000000000000000000" pitchFamily="2" charset="-79"/>
                <a:cs typeface="BN Capuccino" panose="02000000000000000000" pitchFamily="2" charset="-79"/>
              </a:rPr>
              <a:t> </a:t>
            </a:r>
            <a:r>
              <a:rPr lang="he-IL" sz="3000" dirty="0" smtClean="0">
                <a:latin typeface="Arial" panose="020B0604020202020204" pitchFamily="34" charset="0"/>
                <a:cs typeface="Arial" panose="020B0604020202020204" pitchFamily="34" charset="0"/>
              </a:rPr>
              <a:t>עשרים וחמשה</a:t>
            </a:r>
            <a:r>
              <a:rPr lang="he-IL" sz="3000" dirty="0" smtClean="0">
                <a:latin typeface="BN Capuccino" panose="02000000000000000000" pitchFamily="2" charset="-79"/>
                <a:cs typeface="BN Capuccino" panose="02000000000000000000" pitchFamily="2" charset="-79"/>
              </a:rPr>
              <a:t> ילדים.</a:t>
            </a:r>
            <a:endParaRPr lang="he-IL" sz="3000" dirty="0">
              <a:latin typeface="BN Capuccino" panose="02000000000000000000" pitchFamily="2" charset="-79"/>
              <a:cs typeface="BN Capuccino" panose="02000000000000000000" pitchFamily="2" charset="-79"/>
            </a:endParaRPr>
          </a:p>
        </p:txBody>
      </p:sp>
      <p:pic>
        <p:nvPicPr>
          <p:cNvPr id="6146" name="Picture 2" descr="http://upload.wikimedia.org/wikipedia/he/4/43/Novogrodek_Talmud_Torah.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1691680" y="3645024"/>
            <a:ext cx="5760640" cy="2610290"/>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04747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1360" y="0"/>
            <a:ext cx="9155360" cy="1930226"/>
          </a:xfrm>
        </p:spPr>
        <p:txBody>
          <a:bodyPr>
            <a:normAutofit/>
          </a:bodyPr>
          <a:lstStyle/>
          <a:p>
            <a:r>
              <a:rPr lang="he-IL" sz="3000" b="1" dirty="0" smtClean="0">
                <a:latin typeface="Guttman Calligraphic" panose="02010401010101010101" pitchFamily="2" charset="-79"/>
                <a:cs typeface="Guttman Calligraphic" panose="02010401010101010101" pitchFamily="2" charset="-79"/>
              </a:rPr>
              <a:t>"ואי איכא חמשין </a:t>
            </a:r>
            <a:r>
              <a:rPr lang="he-IL" sz="3000" b="1" dirty="0" err="1" smtClean="0">
                <a:latin typeface="Guttman Calligraphic" panose="02010401010101010101" pitchFamily="2" charset="-79"/>
                <a:cs typeface="Guttman Calligraphic" panose="02010401010101010101" pitchFamily="2" charset="-79"/>
              </a:rPr>
              <a:t>מותבינן</a:t>
            </a:r>
            <a:r>
              <a:rPr lang="he-IL" sz="3000" b="1" dirty="0" smtClean="0">
                <a:latin typeface="Guttman Calligraphic" panose="02010401010101010101" pitchFamily="2" charset="-79"/>
                <a:cs typeface="Guttman Calligraphic" panose="02010401010101010101" pitchFamily="2" charset="-79"/>
              </a:rPr>
              <a:t> תרי"</a:t>
            </a:r>
            <a:endParaRPr lang="he-IL" sz="3000" b="1" dirty="0">
              <a:latin typeface="Guttman Calligraphic" panose="02010401010101010101" pitchFamily="2" charset="-79"/>
              <a:cs typeface="Guttman Calligraphic" panose="02010401010101010101" pitchFamily="2" charset="-79"/>
            </a:endParaRPr>
          </a:p>
        </p:txBody>
      </p:sp>
      <p:sp>
        <p:nvSpPr>
          <p:cNvPr id="3" name="TextBox 2"/>
          <p:cNvSpPr txBox="1"/>
          <p:nvPr/>
        </p:nvSpPr>
        <p:spPr>
          <a:xfrm>
            <a:off x="162609" y="1772816"/>
            <a:ext cx="8856984" cy="553998"/>
          </a:xfrm>
          <a:prstGeom prst="rect">
            <a:avLst/>
          </a:prstGeom>
          <a:noFill/>
        </p:spPr>
        <p:txBody>
          <a:bodyPr wrap="square" rtlCol="1">
            <a:spAutoFit/>
          </a:bodyPr>
          <a:lstStyle/>
          <a:p>
            <a:pPr algn="ctr"/>
            <a:r>
              <a:rPr lang="he-IL" sz="3000" dirty="0" smtClean="0">
                <a:latin typeface="BN Capuccino" panose="02000000000000000000" pitchFamily="2" charset="-79"/>
                <a:cs typeface="BN Capuccino" panose="02000000000000000000" pitchFamily="2" charset="-79"/>
              </a:rPr>
              <a:t>אם יש בעיר </a:t>
            </a:r>
            <a:r>
              <a:rPr lang="he-IL" sz="3000" dirty="0" smtClean="0">
                <a:latin typeface="Arial" panose="020B0604020202020204" pitchFamily="34" charset="0"/>
                <a:cs typeface="Arial" panose="020B0604020202020204" pitchFamily="34" charset="0"/>
              </a:rPr>
              <a:t>חמשים</a:t>
            </a:r>
            <a:r>
              <a:rPr lang="he-IL" sz="3000" dirty="0" smtClean="0">
                <a:latin typeface="BN Capuccino" panose="02000000000000000000" pitchFamily="2" charset="-79"/>
                <a:cs typeface="BN Capuccino" panose="02000000000000000000" pitchFamily="2" charset="-79"/>
              </a:rPr>
              <a:t> ילדים, מושיבים שני מלמדי תינוקות.</a:t>
            </a:r>
          </a:p>
        </p:txBody>
      </p:sp>
      <p:pic>
        <p:nvPicPr>
          <p:cNvPr id="6146" name="Picture 2" descr="http://upload.wikimedia.org/wikipedia/he/4/43/Novogrodek_Talmud_Torah.jpg"/>
          <p:cNvPicPr>
            <a:picLocks noChangeAspect="1" noChangeArrowheads="1"/>
          </p:cNvPicPr>
          <p:nvPr/>
        </p:nvPicPr>
        <p:blipFill rotWithShape="1">
          <a:blip r:embed="rId3" cstate="email">
            <a:extLst>
              <a:ext uri="{28A0092B-C50C-407E-A947-70E740481C1C}">
                <a14:useLocalDpi xmlns="" xmlns:a14="http://schemas.microsoft.com/office/drawing/2010/main" val="0"/>
              </a:ext>
            </a:extLst>
          </a:blip>
          <a:srcRect/>
          <a:stretch/>
        </p:blipFill>
        <p:spPr bwMode="auto">
          <a:xfrm>
            <a:off x="4355976" y="3638804"/>
            <a:ext cx="4308287" cy="2610290"/>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11" name="Picture 2" descr="http://upload.wikimedia.org/wikipedia/he/4/43/Novogrodek_Talmud_Torah.jpg"/>
          <p:cNvPicPr>
            <a:picLocks noChangeAspect="1" noChangeArrowheads="1"/>
          </p:cNvPicPr>
          <p:nvPr/>
        </p:nvPicPr>
        <p:blipFill rotWithShape="1">
          <a:blip r:embed="rId3" cstate="email">
            <a:extLst>
              <a:ext uri="{28A0092B-C50C-407E-A947-70E740481C1C}">
                <a14:useLocalDpi xmlns="" xmlns:a14="http://schemas.microsoft.com/office/drawing/2010/main" val="0"/>
              </a:ext>
            </a:extLst>
          </a:blip>
          <a:srcRect/>
          <a:stretch/>
        </p:blipFill>
        <p:spPr bwMode="auto">
          <a:xfrm flipH="1">
            <a:off x="395536" y="3638804"/>
            <a:ext cx="4308287" cy="2610290"/>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345333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1360" y="0"/>
            <a:ext cx="9155360" cy="1930226"/>
          </a:xfrm>
        </p:spPr>
        <p:txBody>
          <a:bodyPr>
            <a:normAutofit/>
          </a:bodyPr>
          <a:lstStyle/>
          <a:p>
            <a:r>
              <a:rPr lang="he-IL" sz="3000" b="1" dirty="0" smtClean="0">
                <a:latin typeface="Guttman Calligraphic" panose="02010401010101010101" pitchFamily="2" charset="-79"/>
                <a:cs typeface="Guttman Calligraphic" panose="02010401010101010101" pitchFamily="2" charset="-79"/>
              </a:rPr>
              <a:t>"ואי </a:t>
            </a:r>
            <a:r>
              <a:rPr lang="he-IL" sz="3000" b="1" dirty="0">
                <a:latin typeface="Guttman Calligraphic" panose="02010401010101010101" pitchFamily="2" charset="-79"/>
                <a:cs typeface="Guttman Calligraphic" panose="02010401010101010101" pitchFamily="2" charset="-79"/>
              </a:rPr>
              <a:t>איכא </a:t>
            </a:r>
            <a:r>
              <a:rPr lang="he-IL" sz="3000" b="1" dirty="0" err="1" smtClean="0">
                <a:latin typeface="Guttman Calligraphic" panose="02010401010101010101" pitchFamily="2" charset="-79"/>
                <a:cs typeface="Guttman Calligraphic" panose="02010401010101010101" pitchFamily="2" charset="-79"/>
              </a:rPr>
              <a:t>ארבעין</a:t>
            </a:r>
            <a:r>
              <a:rPr lang="he-IL" sz="3000" b="1" dirty="0" smtClean="0">
                <a:latin typeface="Guttman Calligraphic" panose="02010401010101010101" pitchFamily="2" charset="-79"/>
                <a:cs typeface="Guttman Calligraphic" panose="02010401010101010101" pitchFamily="2" charset="-79"/>
              </a:rPr>
              <a:t>, </a:t>
            </a:r>
            <a:r>
              <a:rPr lang="he-IL" sz="3000" b="1" dirty="0" err="1">
                <a:latin typeface="Guttman Calligraphic" panose="02010401010101010101" pitchFamily="2" charset="-79"/>
                <a:cs typeface="Guttman Calligraphic" panose="02010401010101010101" pitchFamily="2" charset="-79"/>
              </a:rPr>
              <a:t>מוקמינן</a:t>
            </a:r>
            <a:r>
              <a:rPr lang="he-IL" sz="3000" b="1" dirty="0">
                <a:latin typeface="Guttman Calligraphic" panose="02010401010101010101" pitchFamily="2" charset="-79"/>
                <a:cs typeface="Guttman Calligraphic" panose="02010401010101010101" pitchFamily="2" charset="-79"/>
              </a:rPr>
              <a:t> ריש </a:t>
            </a:r>
            <a:r>
              <a:rPr lang="he-IL" sz="3000" b="1" dirty="0" err="1">
                <a:latin typeface="Guttman Calligraphic" panose="02010401010101010101" pitchFamily="2" charset="-79"/>
                <a:cs typeface="Guttman Calligraphic" panose="02010401010101010101" pitchFamily="2" charset="-79"/>
              </a:rPr>
              <a:t>דוכנא</a:t>
            </a:r>
            <a:r>
              <a:rPr lang="he-IL" sz="3000" b="1" dirty="0">
                <a:latin typeface="Guttman Calligraphic" panose="02010401010101010101" pitchFamily="2" charset="-79"/>
                <a:cs typeface="Guttman Calligraphic" panose="02010401010101010101" pitchFamily="2" charset="-79"/>
              </a:rPr>
              <a:t> </a:t>
            </a:r>
            <a:r>
              <a:rPr lang="he-IL" sz="3000" b="1" dirty="0" err="1">
                <a:latin typeface="Guttman Calligraphic" panose="02010401010101010101" pitchFamily="2" charset="-79"/>
                <a:cs typeface="Guttman Calligraphic" panose="02010401010101010101" pitchFamily="2" charset="-79"/>
              </a:rPr>
              <a:t>ומסייעין</a:t>
            </a:r>
            <a:r>
              <a:rPr lang="he-IL" sz="3000" b="1" dirty="0">
                <a:latin typeface="Guttman Calligraphic" panose="02010401010101010101" pitchFamily="2" charset="-79"/>
                <a:cs typeface="Guttman Calligraphic" panose="02010401010101010101" pitchFamily="2" charset="-79"/>
              </a:rPr>
              <a:t> ליה </a:t>
            </a:r>
            <a:r>
              <a:rPr lang="he-IL" sz="3000" b="1" dirty="0" err="1">
                <a:latin typeface="Guttman Calligraphic" panose="02010401010101010101" pitchFamily="2" charset="-79"/>
                <a:cs typeface="Guttman Calligraphic" panose="02010401010101010101" pitchFamily="2" charset="-79"/>
              </a:rPr>
              <a:t>ממתא</a:t>
            </a:r>
            <a:r>
              <a:rPr lang="he-IL" sz="3000" b="1" dirty="0" smtClean="0">
                <a:latin typeface="Guttman Calligraphic" panose="02010401010101010101" pitchFamily="2" charset="-79"/>
                <a:cs typeface="Guttman Calligraphic" panose="02010401010101010101" pitchFamily="2" charset="-79"/>
              </a:rPr>
              <a:t>."</a:t>
            </a:r>
            <a:endParaRPr lang="he-IL" sz="3000" b="1" dirty="0">
              <a:latin typeface="Guttman Calligraphic" panose="02010401010101010101" pitchFamily="2" charset="-79"/>
              <a:cs typeface="Guttman Calligraphic" panose="02010401010101010101" pitchFamily="2" charset="-79"/>
            </a:endParaRPr>
          </a:p>
        </p:txBody>
      </p:sp>
      <p:sp>
        <p:nvSpPr>
          <p:cNvPr id="3" name="TextBox 2"/>
          <p:cNvSpPr txBox="1"/>
          <p:nvPr/>
        </p:nvSpPr>
        <p:spPr>
          <a:xfrm>
            <a:off x="162609" y="1772816"/>
            <a:ext cx="8856984" cy="1477328"/>
          </a:xfrm>
          <a:prstGeom prst="rect">
            <a:avLst/>
          </a:prstGeom>
          <a:noFill/>
        </p:spPr>
        <p:txBody>
          <a:bodyPr wrap="square" rtlCol="1">
            <a:spAutoFit/>
          </a:bodyPr>
          <a:lstStyle/>
          <a:p>
            <a:pPr algn="ctr"/>
            <a:r>
              <a:rPr lang="he-IL" sz="3000" dirty="0" smtClean="0">
                <a:latin typeface="BN Capuccino" panose="02000000000000000000" pitchFamily="2" charset="-79"/>
                <a:cs typeface="BN Capuccino" panose="02000000000000000000" pitchFamily="2" charset="-79"/>
              </a:rPr>
              <a:t>ואם יש </a:t>
            </a:r>
            <a:r>
              <a:rPr lang="he-IL" sz="3000" dirty="0" smtClean="0">
                <a:latin typeface="Arial" panose="020B0604020202020204" pitchFamily="34" charset="0"/>
                <a:cs typeface="Arial" panose="020B0604020202020204" pitchFamily="34" charset="0"/>
              </a:rPr>
              <a:t>ארבעים ילדים,</a:t>
            </a:r>
            <a:r>
              <a:rPr lang="he-IL" sz="3000" dirty="0" smtClean="0">
                <a:latin typeface="BN Capuccino" panose="02000000000000000000" pitchFamily="2" charset="-79"/>
                <a:cs typeface="BN Capuccino" panose="02000000000000000000" pitchFamily="2" charset="-79"/>
              </a:rPr>
              <a:t> מוסיפים למלמד התינוקות מסייע (=ראש דוכן) ומממנים אותו מכספי העיר (=ולא על חשבון המורה הראשי).</a:t>
            </a:r>
            <a:endParaRPr lang="he-IL" sz="3000" dirty="0">
              <a:latin typeface="BN Capuccino" panose="02000000000000000000" pitchFamily="2" charset="-79"/>
              <a:cs typeface="BN Capuccino" panose="02000000000000000000" pitchFamily="2" charset="-79"/>
            </a:endParaRPr>
          </a:p>
        </p:txBody>
      </p:sp>
      <p:pic>
        <p:nvPicPr>
          <p:cNvPr id="9218" name="Picture 2" descr="http://www.zionistarchives.org.il/tags/PublishingImages/A1-PHKH1291703%20(Small).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1926805" y="3265702"/>
            <a:ext cx="5328592" cy="3638430"/>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001117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תרשים זרימה: תהליך 5"/>
          <p:cNvSpPr/>
          <p:nvPr/>
        </p:nvSpPr>
        <p:spPr>
          <a:xfrm>
            <a:off x="88403" y="178058"/>
            <a:ext cx="8876085" cy="6491302"/>
          </a:xfrm>
          <a:prstGeom prst="flowChartProcess">
            <a:avLst/>
          </a:prstGeom>
          <a:blipFill>
            <a:blip r:embed="rId2" cstate="email"/>
            <a:tile tx="0" ty="0" sx="100000" sy="100000" flip="none" algn="tl"/>
          </a:bli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TextBox 4"/>
          <p:cNvSpPr txBox="1"/>
          <p:nvPr/>
        </p:nvSpPr>
        <p:spPr>
          <a:xfrm>
            <a:off x="18458" y="188640"/>
            <a:ext cx="9144000" cy="1015663"/>
          </a:xfrm>
          <a:prstGeom prst="rect">
            <a:avLst/>
          </a:prstGeom>
          <a:noFill/>
        </p:spPr>
        <p:txBody>
          <a:bodyPr wrap="square" rtlCol="1">
            <a:spAutoFit/>
          </a:bodyPr>
          <a:lstStyle/>
          <a:p>
            <a:pPr algn="ctr"/>
            <a:r>
              <a:rPr lang="he-IL" sz="3000" b="1" dirty="0" smtClean="0">
                <a:latin typeface="Guttman Calligraphic" panose="02010401010101010101" pitchFamily="2" charset="-79"/>
                <a:cs typeface="Guttman Calligraphic" panose="02010401010101010101" pitchFamily="2" charset="-79"/>
              </a:rPr>
              <a:t>אמר ליה רב לרב שמואל בר </a:t>
            </a:r>
            <a:r>
              <a:rPr lang="he-IL" sz="3000" b="1" dirty="0" err="1" smtClean="0">
                <a:latin typeface="Guttman Calligraphic" panose="02010401010101010101" pitchFamily="2" charset="-79"/>
                <a:cs typeface="Guttman Calligraphic" panose="02010401010101010101" pitchFamily="2" charset="-79"/>
              </a:rPr>
              <a:t>שילת</a:t>
            </a:r>
            <a:r>
              <a:rPr lang="he-IL" sz="3000" b="1" dirty="0">
                <a:latin typeface="Guttman Calligraphic" panose="02010401010101010101" pitchFamily="2" charset="-79"/>
                <a:cs typeface="Guttman Calligraphic" panose="02010401010101010101" pitchFamily="2" charset="-79"/>
              </a:rPr>
              <a:t> </a:t>
            </a:r>
            <a:r>
              <a:rPr lang="he-IL" sz="3000" b="1" dirty="0" smtClean="0">
                <a:latin typeface="Guttman Calligraphic" panose="02010401010101010101" pitchFamily="2" charset="-79"/>
                <a:cs typeface="Guttman Calligraphic" panose="02010401010101010101" pitchFamily="2" charset="-79"/>
              </a:rPr>
              <a:t>: עד שית לא תקביל מכאן ואילך קביל ואספי ליה </a:t>
            </a:r>
            <a:r>
              <a:rPr lang="he-IL" sz="3000" b="1" dirty="0" err="1" smtClean="0">
                <a:latin typeface="Guttman Calligraphic" panose="02010401010101010101" pitchFamily="2" charset="-79"/>
                <a:cs typeface="Guttman Calligraphic" panose="02010401010101010101" pitchFamily="2" charset="-79"/>
              </a:rPr>
              <a:t>כתורא</a:t>
            </a:r>
            <a:endParaRPr lang="he-IL" sz="3000" b="1" dirty="0">
              <a:latin typeface="Guttman Calligraphic" panose="02010401010101010101" pitchFamily="2" charset="-79"/>
              <a:cs typeface="Guttman Calligraphic" panose="02010401010101010101" pitchFamily="2" charset="-79"/>
            </a:endParaRPr>
          </a:p>
        </p:txBody>
      </p:sp>
      <p:sp>
        <p:nvSpPr>
          <p:cNvPr id="3" name="TextBox 2"/>
          <p:cNvSpPr txBox="1"/>
          <p:nvPr/>
        </p:nvSpPr>
        <p:spPr>
          <a:xfrm>
            <a:off x="467544" y="1484784"/>
            <a:ext cx="8208912" cy="1908215"/>
          </a:xfrm>
          <a:prstGeom prst="rect">
            <a:avLst/>
          </a:prstGeom>
          <a:noFill/>
        </p:spPr>
        <p:txBody>
          <a:bodyPr wrap="square" rtlCol="1">
            <a:spAutoFit/>
          </a:bodyPr>
          <a:lstStyle/>
          <a:p>
            <a:pPr algn="ctr"/>
            <a:r>
              <a:rPr lang="he-IL" sz="2500" dirty="0">
                <a:latin typeface="BN Capuccino" panose="02000000000000000000" pitchFamily="2" charset="-79"/>
                <a:cs typeface="BN Capuccino" panose="02000000000000000000" pitchFamily="2" charset="-79"/>
              </a:rPr>
              <a:t>רב הורה לרב שמואל בר </a:t>
            </a:r>
            <a:r>
              <a:rPr lang="he-IL" sz="2500" dirty="0" err="1">
                <a:latin typeface="BN Capuccino" panose="02000000000000000000" pitchFamily="2" charset="-79"/>
                <a:cs typeface="BN Capuccino" panose="02000000000000000000" pitchFamily="2" charset="-79"/>
              </a:rPr>
              <a:t>שילת</a:t>
            </a:r>
            <a:r>
              <a:rPr lang="he-IL" sz="2500" dirty="0">
                <a:latin typeface="BN Capuccino" panose="02000000000000000000" pitchFamily="2" charset="-79"/>
                <a:cs typeface="BN Capuccino" panose="02000000000000000000" pitchFamily="2" charset="-79"/>
              </a:rPr>
              <a:t>: עד גיל שש אין לקבל ילד ללימוד תורה, משום שהוא קטן מדי, והלימוד בשלב זה של חייו קשה עליו. אמנם, </a:t>
            </a:r>
            <a:r>
              <a:rPr lang="he-IL" sz="2500" dirty="0" smtClean="0">
                <a:latin typeface="BN Capuccino" panose="02000000000000000000" pitchFamily="2" charset="-79"/>
                <a:cs typeface="BN Capuccino" panose="02000000000000000000" pitchFamily="2" charset="-79"/>
              </a:rPr>
              <a:t>"מכאן </a:t>
            </a:r>
            <a:r>
              <a:rPr lang="he-IL" sz="2500" dirty="0">
                <a:latin typeface="BN Capuccino" panose="02000000000000000000" pitchFamily="2" charset="-79"/>
                <a:cs typeface="BN Capuccino" panose="02000000000000000000" pitchFamily="2" charset="-79"/>
              </a:rPr>
              <a:t>ואילך" </a:t>
            </a:r>
            <a:r>
              <a:rPr lang="he-IL" sz="2500" dirty="0" smtClean="0">
                <a:latin typeface="BN Capuccino" panose="02000000000000000000" pitchFamily="2" charset="-79"/>
                <a:cs typeface="BN Capuccino" panose="02000000000000000000" pitchFamily="2" charset="-79"/>
              </a:rPr>
              <a:t>(=מגיל </a:t>
            </a:r>
            <a:r>
              <a:rPr lang="he-IL" sz="2500" dirty="0">
                <a:latin typeface="BN Capuccino" panose="02000000000000000000" pitchFamily="2" charset="-79"/>
                <a:cs typeface="BN Capuccino" panose="02000000000000000000" pitchFamily="2" charset="-79"/>
              </a:rPr>
              <a:t>שש </a:t>
            </a:r>
            <a:r>
              <a:rPr lang="he-IL" sz="2500" dirty="0" smtClean="0">
                <a:latin typeface="BN Capuccino" panose="02000000000000000000" pitchFamily="2" charset="-79"/>
                <a:cs typeface="BN Capuccino" panose="02000000000000000000" pitchFamily="2" charset="-79"/>
              </a:rPr>
              <a:t>ואילך) </a:t>
            </a:r>
            <a:r>
              <a:rPr lang="he-IL" sz="2500" dirty="0">
                <a:latin typeface="BN Capuccino" panose="02000000000000000000" pitchFamily="2" charset="-79"/>
                <a:cs typeface="BN Capuccino" panose="02000000000000000000" pitchFamily="2" charset="-79"/>
              </a:rPr>
              <a:t>יש לקבלו, וללמדו כמו </a:t>
            </a:r>
            <a:r>
              <a:rPr lang="he-IL" sz="2500" dirty="0" smtClean="0">
                <a:latin typeface="BN Capuccino" panose="02000000000000000000" pitchFamily="2" charset="-79"/>
                <a:cs typeface="BN Capuccino" panose="02000000000000000000" pitchFamily="2" charset="-79"/>
              </a:rPr>
              <a:t>שור (=</a:t>
            </a:r>
            <a:r>
              <a:rPr lang="he-IL" sz="2500" dirty="0" err="1" smtClean="0">
                <a:latin typeface="BN Capuccino" panose="02000000000000000000" pitchFamily="2" charset="-79"/>
                <a:cs typeface="BN Capuccino" panose="02000000000000000000" pitchFamily="2" charset="-79"/>
              </a:rPr>
              <a:t>להאביסו</a:t>
            </a:r>
            <a:r>
              <a:rPr lang="he-IL" sz="2500" dirty="0" smtClean="0">
                <a:latin typeface="BN Capuccino" panose="02000000000000000000" pitchFamily="2" charset="-79"/>
                <a:cs typeface="BN Capuccino" panose="02000000000000000000" pitchFamily="2" charset="-79"/>
              </a:rPr>
              <a:t> בדברי תורה).</a:t>
            </a:r>
            <a:endParaRPr lang="en-US" sz="2500" dirty="0">
              <a:latin typeface="BN Capuccino" panose="02000000000000000000" pitchFamily="2" charset="-79"/>
              <a:cs typeface="BN Capuccino" panose="02000000000000000000" pitchFamily="2" charset="-79"/>
            </a:endParaRPr>
          </a:p>
          <a:p>
            <a:endParaRPr lang="he-IL" dirty="0"/>
          </a:p>
        </p:txBody>
      </p:sp>
      <p:pic>
        <p:nvPicPr>
          <p:cNvPr id="2050" name="Picture 2" descr="http://www.yadvashem.org/yv/en/exhibitions/sanctity_valour/images/after/07.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1619671" y="3132594"/>
            <a:ext cx="6423965" cy="37254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478341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תרשים זרימה: תהליך 5"/>
          <p:cNvSpPr/>
          <p:nvPr/>
        </p:nvSpPr>
        <p:spPr>
          <a:xfrm>
            <a:off x="143507" y="116632"/>
            <a:ext cx="8876085" cy="6408712"/>
          </a:xfrm>
          <a:prstGeom prst="flowChartProcess">
            <a:avLst/>
          </a:prstGeom>
          <a:blipFill>
            <a:blip r:embed="rId2" cstate="email"/>
            <a:tile tx="0" ty="0" sx="100000" sy="100000" flip="none" algn="tl"/>
          </a:bli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p:cNvSpPr>
            <a:spLocks noGrp="1"/>
          </p:cNvSpPr>
          <p:nvPr>
            <p:ph type="title"/>
          </p:nvPr>
        </p:nvSpPr>
        <p:spPr>
          <a:xfrm>
            <a:off x="0" y="188640"/>
            <a:ext cx="9144000" cy="1772816"/>
          </a:xfrm>
        </p:spPr>
        <p:txBody>
          <a:bodyPr>
            <a:normAutofit/>
          </a:bodyPr>
          <a:lstStyle/>
          <a:p>
            <a:r>
              <a:rPr lang="he-IL" b="1" dirty="0" smtClean="0">
                <a:latin typeface="Guttman Calligraphic" panose="02010401010101010101" pitchFamily="2" charset="-79"/>
                <a:cs typeface="Guttman Calligraphic" panose="02010401010101010101" pitchFamily="2" charset="-79"/>
              </a:rPr>
              <a:t>וא"ל רב לרב שמואל בר </a:t>
            </a:r>
            <a:r>
              <a:rPr lang="he-IL" b="1" dirty="0" err="1" smtClean="0">
                <a:latin typeface="Guttman Calligraphic" panose="02010401010101010101" pitchFamily="2" charset="-79"/>
                <a:cs typeface="Guttman Calligraphic" panose="02010401010101010101" pitchFamily="2" charset="-79"/>
              </a:rPr>
              <a:t>שילת</a:t>
            </a:r>
            <a:r>
              <a:rPr lang="he-IL" b="1" dirty="0" smtClean="0">
                <a:latin typeface="Guttman Calligraphic" panose="02010401010101010101" pitchFamily="2" charset="-79"/>
                <a:cs typeface="Guttman Calligraphic" panose="02010401010101010101" pitchFamily="2" charset="-79"/>
              </a:rPr>
              <a:t>: כי מחית לינוקא, לא </a:t>
            </a:r>
            <a:r>
              <a:rPr lang="he-IL" b="1" dirty="0" err="1" smtClean="0">
                <a:latin typeface="Guttman Calligraphic" panose="02010401010101010101" pitchFamily="2" charset="-79"/>
                <a:cs typeface="Guttman Calligraphic" panose="02010401010101010101" pitchFamily="2" charset="-79"/>
              </a:rPr>
              <a:t>תימחי</a:t>
            </a:r>
            <a:r>
              <a:rPr lang="he-IL" b="1" dirty="0" smtClean="0">
                <a:latin typeface="Guttman Calligraphic" panose="02010401010101010101" pitchFamily="2" charset="-79"/>
                <a:cs typeface="Guttman Calligraphic" panose="02010401010101010101" pitchFamily="2" charset="-79"/>
              </a:rPr>
              <a:t> אלא </a:t>
            </a:r>
            <a:r>
              <a:rPr lang="he-IL" b="1" dirty="0" err="1" smtClean="0">
                <a:latin typeface="Guttman Calligraphic" panose="02010401010101010101" pitchFamily="2" charset="-79"/>
                <a:cs typeface="Guttman Calligraphic" panose="02010401010101010101" pitchFamily="2" charset="-79"/>
              </a:rPr>
              <a:t>בערקתא</a:t>
            </a:r>
            <a:r>
              <a:rPr lang="he-IL" b="1" dirty="0" smtClean="0">
                <a:latin typeface="Guttman Calligraphic" panose="02010401010101010101" pitchFamily="2" charset="-79"/>
                <a:cs typeface="Guttman Calligraphic" panose="02010401010101010101" pitchFamily="2" charset="-79"/>
              </a:rPr>
              <a:t> </a:t>
            </a:r>
            <a:r>
              <a:rPr lang="he-IL" b="1" dirty="0" err="1" smtClean="0">
                <a:latin typeface="Guttman Calligraphic" panose="02010401010101010101" pitchFamily="2" charset="-79"/>
                <a:cs typeface="Guttman Calligraphic" panose="02010401010101010101" pitchFamily="2" charset="-79"/>
              </a:rPr>
              <a:t>דמסנא</a:t>
            </a:r>
            <a:r>
              <a:rPr lang="he-IL" b="1" dirty="0" smtClean="0">
                <a:latin typeface="Guttman Calligraphic" panose="02010401010101010101" pitchFamily="2" charset="-79"/>
                <a:cs typeface="Guttman Calligraphic" panose="02010401010101010101" pitchFamily="2" charset="-79"/>
              </a:rPr>
              <a:t>.</a:t>
            </a:r>
            <a:endParaRPr lang="he-IL" b="1" dirty="0">
              <a:latin typeface="Guttman Calligraphic" panose="02010401010101010101" pitchFamily="2" charset="-79"/>
              <a:cs typeface="Guttman Calligraphic" panose="02010401010101010101" pitchFamily="2" charset="-79"/>
            </a:endParaRPr>
          </a:p>
        </p:txBody>
      </p:sp>
      <p:sp>
        <p:nvSpPr>
          <p:cNvPr id="4" name="TextBox 3"/>
          <p:cNvSpPr txBox="1"/>
          <p:nvPr/>
        </p:nvSpPr>
        <p:spPr>
          <a:xfrm>
            <a:off x="899591" y="2204864"/>
            <a:ext cx="7512901" cy="1754326"/>
          </a:xfrm>
          <a:prstGeom prst="rect">
            <a:avLst/>
          </a:prstGeom>
          <a:noFill/>
        </p:spPr>
        <p:txBody>
          <a:bodyPr wrap="square" rtlCol="1">
            <a:spAutoFit/>
          </a:bodyPr>
          <a:lstStyle/>
          <a:p>
            <a:pPr algn="ctr"/>
            <a:r>
              <a:rPr lang="he-IL" sz="3000" dirty="0">
                <a:latin typeface="BN Capuccino" panose="02000000000000000000" pitchFamily="2" charset="-79"/>
                <a:cs typeface="BN Capuccino" panose="02000000000000000000" pitchFamily="2" charset="-79"/>
              </a:rPr>
              <a:t>רב הורה לרב שמואל בר </a:t>
            </a:r>
            <a:r>
              <a:rPr lang="he-IL" sz="3000" dirty="0" err="1">
                <a:latin typeface="BN Capuccino" panose="02000000000000000000" pitchFamily="2" charset="-79"/>
                <a:cs typeface="BN Capuccino" panose="02000000000000000000" pitchFamily="2" charset="-79"/>
              </a:rPr>
              <a:t>שילת</a:t>
            </a:r>
            <a:r>
              <a:rPr lang="he-IL" sz="3000" dirty="0">
                <a:latin typeface="BN Capuccino" panose="02000000000000000000" pitchFamily="2" charset="-79"/>
                <a:cs typeface="BN Capuccino" panose="02000000000000000000" pitchFamily="2" charset="-79"/>
              </a:rPr>
              <a:t>: כאשר אתה מכה </a:t>
            </a:r>
            <a:r>
              <a:rPr lang="he-IL" sz="3000" dirty="0" smtClean="0">
                <a:latin typeface="BN Capuccino" panose="02000000000000000000" pitchFamily="2" charset="-79"/>
                <a:cs typeface="BN Capuccino" panose="02000000000000000000" pitchFamily="2" charset="-79"/>
              </a:rPr>
              <a:t>ילד </a:t>
            </a:r>
            <a:r>
              <a:rPr lang="he-IL" sz="3000" dirty="0">
                <a:latin typeface="BN Capuccino" panose="02000000000000000000" pitchFamily="2" charset="-79"/>
                <a:cs typeface="BN Capuccino" panose="02000000000000000000" pitchFamily="2" charset="-79"/>
              </a:rPr>
              <a:t>קטן, יש להיזהר שלא להזיק לו, ולכן אין להכותו אלא מכות 'קטנות' וחלשות – ברצועת הסנדל בלבד.</a:t>
            </a:r>
            <a:endParaRPr lang="en-US" sz="3000" dirty="0">
              <a:latin typeface="BN Capuccino" panose="02000000000000000000" pitchFamily="2" charset="-79"/>
              <a:cs typeface="BN Capuccino" panose="02000000000000000000" pitchFamily="2" charset="-79"/>
            </a:endParaRPr>
          </a:p>
          <a:p>
            <a:endParaRPr lang="he-IL" dirty="0"/>
          </a:p>
        </p:txBody>
      </p:sp>
      <p:pic>
        <p:nvPicPr>
          <p:cNvPr id="3074" name="Picture 2" descr="ניצול ילדים / צילום: thinkstock"/>
          <p:cNvPicPr>
            <a:picLocks noChangeAspect="1" noChangeArrowheads="1"/>
          </p:cNvPicPr>
          <p:nvPr/>
        </p:nvPicPr>
        <p:blipFill>
          <a:blip r:embed="rId3" cstate="email">
            <a:extLst>
              <a:ext uri="{BEBA8EAE-BF5A-486C-A8C5-ECC9F3942E4B}">
                <a14:imgProps xmlns="" xmlns:a14="http://schemas.microsoft.com/office/drawing/2010/main">
                  <a14:imgLayer r:embed="rId4">
                    <a14:imgEffect>
                      <a14:saturation sat="0"/>
                    </a14:imgEffect>
                  </a14:imgLayer>
                </a14:imgProps>
              </a:ext>
              <a:ext uri="{28A0092B-C50C-407E-A947-70E740481C1C}">
                <a14:useLocalDpi xmlns="" xmlns:a14="http://schemas.microsoft.com/office/drawing/2010/main" val="0"/>
              </a:ext>
            </a:extLst>
          </a:blip>
          <a:srcRect/>
          <a:stretch>
            <a:fillRect/>
          </a:stretch>
        </p:blipFill>
        <p:spPr bwMode="auto">
          <a:xfrm>
            <a:off x="1917603" y="3749030"/>
            <a:ext cx="5476875" cy="26860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62070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רשים זרימה: תהליך 3"/>
          <p:cNvSpPr/>
          <p:nvPr/>
        </p:nvSpPr>
        <p:spPr>
          <a:xfrm>
            <a:off x="107504" y="116632"/>
            <a:ext cx="8876085" cy="6408712"/>
          </a:xfrm>
          <a:prstGeom prst="flowChartProcess">
            <a:avLst/>
          </a:prstGeom>
          <a:blipFill>
            <a:blip r:embed="rId2" cstate="email"/>
            <a:tile tx="0" ty="0" sx="100000" sy="100000" flip="none" algn="tl"/>
          </a:bli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p:cNvSpPr>
            <a:spLocks noGrp="1"/>
          </p:cNvSpPr>
          <p:nvPr>
            <p:ph type="title"/>
          </p:nvPr>
        </p:nvSpPr>
        <p:spPr/>
        <p:txBody>
          <a:bodyPr/>
          <a:lstStyle/>
          <a:p>
            <a:r>
              <a:rPr lang="he-IL" b="1" dirty="0" smtClean="0">
                <a:latin typeface="Guttman Calligraphic" panose="02010401010101010101" pitchFamily="2" charset="-79"/>
                <a:cs typeface="Guttman Calligraphic" panose="02010401010101010101" pitchFamily="2" charset="-79"/>
              </a:rPr>
              <a:t>"</a:t>
            </a:r>
            <a:r>
              <a:rPr lang="he-IL" b="1" dirty="0" err="1" smtClean="0">
                <a:latin typeface="Guttman Calligraphic" panose="02010401010101010101" pitchFamily="2" charset="-79"/>
                <a:cs typeface="Guttman Calligraphic" panose="02010401010101010101" pitchFamily="2" charset="-79"/>
              </a:rPr>
              <a:t>דקארי</a:t>
            </a:r>
            <a:r>
              <a:rPr lang="he-IL" b="1" dirty="0" smtClean="0">
                <a:latin typeface="Guttman Calligraphic" panose="02010401010101010101" pitchFamily="2" charset="-79"/>
                <a:cs typeface="Guttman Calligraphic" panose="02010401010101010101" pitchFamily="2" charset="-79"/>
              </a:rPr>
              <a:t> - קארי."</a:t>
            </a:r>
            <a:endParaRPr lang="he-IL" dirty="0"/>
          </a:p>
        </p:txBody>
      </p:sp>
      <p:sp>
        <p:nvSpPr>
          <p:cNvPr id="6" name="TextBox 5"/>
          <p:cNvSpPr txBox="1"/>
          <p:nvPr/>
        </p:nvSpPr>
        <p:spPr>
          <a:xfrm>
            <a:off x="877354" y="1628800"/>
            <a:ext cx="7512901" cy="553998"/>
          </a:xfrm>
          <a:prstGeom prst="rect">
            <a:avLst/>
          </a:prstGeom>
          <a:noFill/>
        </p:spPr>
        <p:txBody>
          <a:bodyPr wrap="square" rtlCol="1">
            <a:spAutoFit/>
          </a:bodyPr>
          <a:lstStyle/>
          <a:p>
            <a:pPr algn="ctr"/>
            <a:r>
              <a:rPr lang="he-IL" sz="3000" dirty="0" smtClean="0">
                <a:latin typeface="BN Capuccino" panose="02000000000000000000" pitchFamily="2" charset="-79"/>
                <a:cs typeface="BN Capuccino" panose="02000000000000000000" pitchFamily="2" charset="-79"/>
              </a:rPr>
              <a:t>ילד היושב עם חבריו וקורא בספרי הקודש – שיקרא.</a:t>
            </a:r>
            <a:endParaRPr lang="he-IL" dirty="0"/>
          </a:p>
        </p:txBody>
      </p:sp>
      <p:pic>
        <p:nvPicPr>
          <p:cNvPr id="7" name="Picture 4" descr="http://cbci16.s2.cdn.co.il/imagebank/orig/orig_92D9808DB1E24159B47350F1EF45ECC2.JPG"/>
          <p:cNvPicPr>
            <a:picLocks noChangeAspect="1" noChangeArrowheads="1"/>
          </p:cNvPicPr>
          <p:nvPr/>
        </p:nvPicPr>
        <p:blipFill rotWithShape="1">
          <a:blip r:embed="rId3" cstate="email">
            <a:extLst>
              <a:ext uri="{BEBA8EAE-BF5A-486C-A8C5-ECC9F3942E4B}">
                <a14:imgProps xmlns="" xmlns:a14="http://schemas.microsoft.com/office/drawing/2010/main">
                  <a14:imgLayer r:embed="rId4">
                    <a14:imgEffect>
                      <a14:saturation sat="0"/>
                    </a14:imgEffect>
                  </a14:imgLayer>
                </a14:imgProps>
              </a:ext>
              <a:ext uri="{28A0092B-C50C-407E-A947-70E740481C1C}">
                <a14:useLocalDpi xmlns="" xmlns:a14="http://schemas.microsoft.com/office/drawing/2010/main" val="0"/>
              </a:ext>
            </a:extLst>
          </a:blip>
          <a:srcRect/>
          <a:stretch/>
        </p:blipFill>
        <p:spPr bwMode="auto">
          <a:xfrm>
            <a:off x="2038527" y="2996952"/>
            <a:ext cx="5131991" cy="35332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93216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תרשים זרימה: תהליך 4"/>
          <p:cNvSpPr/>
          <p:nvPr/>
        </p:nvSpPr>
        <p:spPr>
          <a:xfrm>
            <a:off x="128742" y="116632"/>
            <a:ext cx="8876085" cy="6624736"/>
          </a:xfrm>
          <a:prstGeom prst="flowChartProcess">
            <a:avLst/>
          </a:prstGeom>
          <a:blipFill>
            <a:blip r:embed="rId2" cstate="email"/>
            <a:tile tx="0" ty="0" sx="100000" sy="100000" flip="none" algn="tl"/>
          </a:bli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TextBox 3"/>
          <p:cNvSpPr txBox="1"/>
          <p:nvPr/>
        </p:nvSpPr>
        <p:spPr>
          <a:xfrm>
            <a:off x="608079" y="1412776"/>
            <a:ext cx="7992888" cy="1754326"/>
          </a:xfrm>
          <a:prstGeom prst="rect">
            <a:avLst/>
          </a:prstGeom>
          <a:noFill/>
        </p:spPr>
        <p:txBody>
          <a:bodyPr wrap="square" rtlCol="1">
            <a:spAutoFit/>
          </a:bodyPr>
          <a:lstStyle/>
          <a:p>
            <a:pPr algn="ctr"/>
            <a:r>
              <a:rPr lang="he-IL" sz="3000" dirty="0" smtClean="0">
                <a:latin typeface="BN Capuccino" panose="02000000000000000000" pitchFamily="2" charset="-79"/>
                <a:cs typeface="BN Capuccino" panose="02000000000000000000" pitchFamily="2" charset="-79"/>
              </a:rPr>
              <a:t>מי שלא קורא – אין לסלקו ולהרחיקו מן הלימודים, וגם אין להענישו לייסרו יותר מדי, אלא יש להושיבו עם האחרים, מתוך תקווה שיושפע לטובה מחברתם ולבסוף גם הוא יקרא וילמד. </a:t>
            </a:r>
            <a:endParaRPr lang="en-US" sz="3000" dirty="0">
              <a:latin typeface="BN Capuccino" panose="02000000000000000000" pitchFamily="2" charset="-79"/>
              <a:cs typeface="BN Capuccino" panose="02000000000000000000" pitchFamily="2" charset="-79"/>
            </a:endParaRPr>
          </a:p>
          <a:p>
            <a:endParaRPr lang="he-IL" dirty="0"/>
          </a:p>
        </p:txBody>
      </p:sp>
      <p:sp>
        <p:nvSpPr>
          <p:cNvPr id="2" name="כותרת 1"/>
          <p:cNvSpPr>
            <a:spLocks noGrp="1"/>
          </p:cNvSpPr>
          <p:nvPr>
            <p:ph type="ctrTitle"/>
          </p:nvPr>
        </p:nvSpPr>
        <p:spPr>
          <a:xfrm>
            <a:off x="680584" y="188640"/>
            <a:ext cx="7772400" cy="1470025"/>
          </a:xfrm>
        </p:spPr>
        <p:txBody>
          <a:bodyPr>
            <a:normAutofit/>
          </a:bodyPr>
          <a:lstStyle/>
          <a:p>
            <a:r>
              <a:rPr lang="he-IL" b="1" dirty="0">
                <a:latin typeface="Guttman Calligraphic" panose="02010401010101010101" pitchFamily="2" charset="-79"/>
                <a:cs typeface="Guttman Calligraphic" panose="02010401010101010101" pitchFamily="2" charset="-79"/>
              </a:rPr>
              <a:t>"</a:t>
            </a:r>
            <a:r>
              <a:rPr lang="he-IL" b="1" dirty="0" smtClean="0">
                <a:latin typeface="Guttman Calligraphic" panose="02010401010101010101" pitchFamily="2" charset="-79"/>
                <a:cs typeface="Guttman Calligraphic" panose="02010401010101010101" pitchFamily="2" charset="-79"/>
              </a:rPr>
              <a:t>דלא קארי - </a:t>
            </a:r>
            <a:r>
              <a:rPr lang="he-IL" b="1" dirty="0" err="1" smtClean="0">
                <a:latin typeface="Guttman Calligraphic" panose="02010401010101010101" pitchFamily="2" charset="-79"/>
                <a:cs typeface="Guttman Calligraphic" panose="02010401010101010101" pitchFamily="2" charset="-79"/>
              </a:rPr>
              <a:t>ליהוי</a:t>
            </a:r>
            <a:r>
              <a:rPr lang="he-IL" b="1" dirty="0" smtClean="0">
                <a:latin typeface="Guttman Calligraphic" panose="02010401010101010101" pitchFamily="2" charset="-79"/>
                <a:cs typeface="Guttman Calligraphic" panose="02010401010101010101" pitchFamily="2" charset="-79"/>
              </a:rPr>
              <a:t> צוותא לחבריה."</a:t>
            </a:r>
            <a:endParaRPr lang="he-IL" dirty="0"/>
          </a:p>
        </p:txBody>
      </p:sp>
      <p:pic>
        <p:nvPicPr>
          <p:cNvPr id="6" name="Picture 2" descr="http://www.themarker.com/polopoly_fs/1.2141761.1381910574!/image/3004267690.jpg"/>
          <p:cNvPicPr>
            <a:picLocks noChangeAspect="1" noChangeArrowheads="1"/>
          </p:cNvPicPr>
          <p:nvPr/>
        </p:nvPicPr>
        <p:blipFill rotWithShape="1">
          <a:blip r:embed="rId3" cstate="email">
            <a:extLst>
              <a:ext uri="{BEBA8EAE-BF5A-486C-A8C5-ECC9F3942E4B}">
                <a14:imgProps xmlns="" xmlns:a14="http://schemas.microsoft.com/office/drawing/2010/main">
                  <a14:imgLayer r:embed="rId4">
                    <a14:imgEffect>
                      <a14:saturation sat="0"/>
                    </a14:imgEffect>
                  </a14:imgLayer>
                </a14:imgProps>
              </a:ext>
              <a:ext uri="{28A0092B-C50C-407E-A947-70E740481C1C}">
                <a14:useLocalDpi xmlns="" xmlns:a14="http://schemas.microsoft.com/office/drawing/2010/main" val="0"/>
              </a:ext>
            </a:extLst>
          </a:blip>
          <a:srcRect/>
          <a:stretch/>
        </p:blipFill>
        <p:spPr bwMode="auto">
          <a:xfrm>
            <a:off x="1115616" y="3431632"/>
            <a:ext cx="6660232" cy="3140335"/>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47960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רשים זרימה: תהליך 3"/>
          <p:cNvSpPr/>
          <p:nvPr/>
        </p:nvSpPr>
        <p:spPr>
          <a:xfrm>
            <a:off x="143507" y="32030"/>
            <a:ext cx="8876085" cy="6576885"/>
          </a:xfrm>
          <a:prstGeom prst="flowChartProcess">
            <a:avLst/>
          </a:prstGeom>
          <a:blipFill>
            <a:blip r:embed="rId2" cstate="email"/>
            <a:tile tx="0" ty="0" sx="100000" sy="100000" flip="none" algn="tl"/>
          </a:bli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p:cNvSpPr>
            <a:spLocks noGrp="1"/>
          </p:cNvSpPr>
          <p:nvPr>
            <p:ph type="title"/>
          </p:nvPr>
        </p:nvSpPr>
        <p:spPr>
          <a:xfrm>
            <a:off x="-6761" y="260648"/>
            <a:ext cx="9144000" cy="2204864"/>
          </a:xfrm>
        </p:spPr>
        <p:txBody>
          <a:bodyPr>
            <a:normAutofit/>
          </a:bodyPr>
          <a:lstStyle/>
          <a:p>
            <a:r>
              <a:rPr lang="he-IL" sz="4000" b="1" dirty="0" smtClean="0">
                <a:latin typeface="Guttman Calligraphic" panose="02010401010101010101" pitchFamily="2" charset="-79"/>
                <a:cs typeface="Guttman Calligraphic" panose="02010401010101010101" pitchFamily="2" charset="-79"/>
              </a:rPr>
              <a:t>מיתיבי: אחד מבני חצר שביקש לעשות רופא, אומן וגרדי ומלמד תינוקות, בני חצר </a:t>
            </a:r>
            <a:r>
              <a:rPr lang="he-IL" sz="4000" b="1" dirty="0" err="1" smtClean="0">
                <a:latin typeface="Guttman Calligraphic" panose="02010401010101010101" pitchFamily="2" charset="-79"/>
                <a:cs typeface="Guttman Calligraphic" panose="02010401010101010101" pitchFamily="2" charset="-79"/>
              </a:rPr>
              <a:t>מעכבין</a:t>
            </a:r>
            <a:r>
              <a:rPr lang="he-IL" sz="4000" b="1" dirty="0" smtClean="0">
                <a:latin typeface="Guttman Calligraphic" panose="02010401010101010101" pitchFamily="2" charset="-79"/>
                <a:cs typeface="Guttman Calligraphic" panose="02010401010101010101" pitchFamily="2" charset="-79"/>
              </a:rPr>
              <a:t> עליו! </a:t>
            </a:r>
            <a:endParaRPr lang="he-IL" sz="4000" b="1" dirty="0">
              <a:latin typeface="Guttman Calligraphic" panose="02010401010101010101" pitchFamily="2" charset="-79"/>
              <a:cs typeface="Guttman Calligraphic" panose="02010401010101010101" pitchFamily="2" charset="-79"/>
            </a:endParaRPr>
          </a:p>
        </p:txBody>
      </p:sp>
      <p:sp>
        <p:nvSpPr>
          <p:cNvPr id="3" name="TextBox 2"/>
          <p:cNvSpPr txBox="1"/>
          <p:nvPr/>
        </p:nvSpPr>
        <p:spPr>
          <a:xfrm>
            <a:off x="143507" y="2276872"/>
            <a:ext cx="8964488" cy="4062651"/>
          </a:xfrm>
          <a:prstGeom prst="rect">
            <a:avLst/>
          </a:prstGeom>
          <a:noFill/>
        </p:spPr>
        <p:txBody>
          <a:bodyPr wrap="square" rtlCol="1">
            <a:spAutoFit/>
          </a:bodyPr>
          <a:lstStyle/>
          <a:p>
            <a:pPr algn="ctr"/>
            <a:r>
              <a:rPr lang="he-IL" sz="3000" dirty="0">
                <a:latin typeface="BN Capuccino" panose="02000000000000000000" pitchFamily="2" charset="-79"/>
                <a:cs typeface="BN Capuccino" panose="02000000000000000000" pitchFamily="2" charset="-79"/>
              </a:rPr>
              <a:t>בני </a:t>
            </a:r>
            <a:r>
              <a:rPr lang="he-IL" sz="3000" dirty="0" smtClean="0">
                <a:latin typeface="BN Capuccino" panose="02000000000000000000" pitchFamily="2" charset="-79"/>
                <a:cs typeface="BN Capuccino" panose="02000000000000000000" pitchFamily="2" charset="-79"/>
              </a:rPr>
              <a:t>הישיבה/חכמי </a:t>
            </a:r>
            <a:r>
              <a:rPr lang="he-IL" sz="3000" dirty="0">
                <a:latin typeface="BN Capuccino" panose="02000000000000000000" pitchFamily="2" charset="-79"/>
                <a:cs typeface="BN Capuccino" panose="02000000000000000000" pitchFamily="2" charset="-79"/>
              </a:rPr>
              <a:t>התלמוד </a:t>
            </a:r>
            <a:r>
              <a:rPr lang="he-IL" sz="3000" dirty="0" smtClean="0">
                <a:latin typeface="BN Capuccino" panose="02000000000000000000" pitchFamily="2" charset="-79"/>
                <a:cs typeface="BN Capuccino" panose="02000000000000000000" pitchFamily="2" charset="-79"/>
              </a:rPr>
              <a:t>שואלים: כאשר </a:t>
            </a:r>
            <a:r>
              <a:rPr lang="he-IL" sz="3000" dirty="0">
                <a:latin typeface="BN Capuccino" panose="02000000000000000000" pitchFamily="2" charset="-79"/>
                <a:cs typeface="BN Capuccino" panose="02000000000000000000" pitchFamily="2" charset="-79"/>
              </a:rPr>
              <a:t>יש חצר משותפת, ואחד "מבני החצר" הזו מעוניין להשתמש בחצר באחד מן האופנים הבאים: </a:t>
            </a:r>
            <a:r>
              <a:rPr lang="he-IL" sz="3000" dirty="0" smtClean="0">
                <a:latin typeface="BN Capuccino" panose="02000000000000000000" pitchFamily="2" charset="-79"/>
                <a:cs typeface="BN Capuccino" panose="02000000000000000000" pitchFamily="2" charset="-79"/>
              </a:rPr>
              <a:t>להקים מרפאה</a:t>
            </a:r>
            <a:r>
              <a:rPr lang="he-IL" sz="3000" dirty="0">
                <a:latin typeface="BN Capuccino" panose="02000000000000000000" pitchFamily="2" charset="-79"/>
                <a:cs typeface="BN Capuccino" panose="02000000000000000000" pitchFamily="2" charset="-79"/>
              </a:rPr>
              <a:t>, לעשותה מקום להקזת דם עבור </a:t>
            </a:r>
            <a:r>
              <a:rPr lang="he-IL" sz="3000" dirty="0" smtClean="0">
                <a:latin typeface="BN Capuccino" panose="02000000000000000000" pitchFamily="2" charset="-79"/>
                <a:cs typeface="BN Capuccino" panose="02000000000000000000" pitchFamily="2" charset="-79"/>
              </a:rPr>
              <a:t>הבריות (=אומן), </a:t>
            </a:r>
            <a:r>
              <a:rPr lang="he-IL" sz="3000" dirty="0">
                <a:latin typeface="BN Capuccino" panose="02000000000000000000" pitchFamily="2" charset="-79"/>
                <a:cs typeface="BN Capuccino" panose="02000000000000000000" pitchFamily="2" charset="-79"/>
              </a:rPr>
              <a:t>להקים בה מתפרה-מקום של אריגת </a:t>
            </a:r>
            <a:r>
              <a:rPr lang="he-IL" sz="3000" dirty="0" smtClean="0">
                <a:latin typeface="BN Capuccino" panose="02000000000000000000" pitchFamily="2" charset="-79"/>
                <a:cs typeface="BN Capuccino" panose="02000000000000000000" pitchFamily="2" charset="-79"/>
              </a:rPr>
              <a:t>בדים (=גרדי), </a:t>
            </a:r>
            <a:r>
              <a:rPr lang="he-IL" sz="3000" dirty="0">
                <a:latin typeface="BN Capuccino" panose="02000000000000000000" pitchFamily="2" charset="-79"/>
                <a:cs typeface="BN Capuccino" panose="02000000000000000000" pitchFamily="2" charset="-79"/>
              </a:rPr>
              <a:t>או לעשות בה כיתת </a:t>
            </a:r>
            <a:r>
              <a:rPr lang="he-IL" sz="3000" dirty="0" smtClean="0">
                <a:latin typeface="BN Capuccino" panose="02000000000000000000" pitchFamily="2" charset="-79"/>
                <a:cs typeface="BN Capuccino" panose="02000000000000000000" pitchFamily="2" charset="-79"/>
              </a:rPr>
              <a:t>לימוד, בכל </a:t>
            </a:r>
            <a:r>
              <a:rPr lang="he-IL" sz="3000" dirty="0">
                <a:latin typeface="BN Capuccino" panose="02000000000000000000" pitchFamily="2" charset="-79"/>
                <a:cs typeface="BN Capuccino" panose="02000000000000000000" pitchFamily="2" charset="-79"/>
              </a:rPr>
              <a:t>אחד מן המקרים הללו- בני החצר האחרים יכולים לעכב עליו ולמנוע ממנו את השימושים הללו בחצר.</a:t>
            </a:r>
            <a:endParaRPr lang="en-US" sz="3000" dirty="0">
              <a:latin typeface="BN Capuccino" panose="02000000000000000000" pitchFamily="2" charset="-79"/>
              <a:cs typeface="BN Capuccino" panose="02000000000000000000" pitchFamily="2" charset="-79"/>
            </a:endParaRPr>
          </a:p>
          <a:p>
            <a:pPr algn="ctr"/>
            <a:r>
              <a:rPr lang="he-IL" sz="3000" dirty="0" smtClean="0">
                <a:latin typeface="BN Capuccino" panose="02000000000000000000" pitchFamily="2" charset="-79"/>
                <a:cs typeface="BN Capuccino" panose="02000000000000000000" pitchFamily="2" charset="-79"/>
              </a:rPr>
              <a:t>והרי לפי רבא לא ניתן למנוע מאחד מבני החצר לעשות בה כיתת לימוד לתינוקות של בית רבן.</a:t>
            </a:r>
            <a:endParaRPr lang="en-US" sz="3000" dirty="0">
              <a:latin typeface="BN Capuccino" panose="02000000000000000000" pitchFamily="2" charset="-79"/>
              <a:cs typeface="BN Capuccino" panose="02000000000000000000" pitchFamily="2" charset="-79"/>
            </a:endParaRPr>
          </a:p>
          <a:p>
            <a:endParaRPr lang="he-IL" dirty="0"/>
          </a:p>
        </p:txBody>
      </p:sp>
    </p:spTree>
    <p:extLst>
      <p:ext uri="{BB962C8B-B14F-4D97-AF65-F5344CB8AC3E}">
        <p14:creationId xmlns="" xmlns:p14="http://schemas.microsoft.com/office/powerpoint/2010/main" val="40577900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רשים זרימה: תהליך 3"/>
          <p:cNvSpPr/>
          <p:nvPr/>
        </p:nvSpPr>
        <p:spPr>
          <a:xfrm>
            <a:off x="179512" y="188640"/>
            <a:ext cx="8876085" cy="6408712"/>
          </a:xfrm>
          <a:prstGeom prst="flowChartProcess">
            <a:avLst/>
          </a:prstGeom>
          <a:blipFill>
            <a:blip r:embed="rId2" cstate="email"/>
            <a:tile tx="0" ty="0" sx="100000" sy="100000" flip="none" algn="tl"/>
          </a:bli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p:cNvSpPr>
            <a:spLocks noGrp="1"/>
          </p:cNvSpPr>
          <p:nvPr>
            <p:ph type="title"/>
          </p:nvPr>
        </p:nvSpPr>
        <p:spPr>
          <a:xfrm>
            <a:off x="-6761" y="260648"/>
            <a:ext cx="9144000" cy="1512168"/>
          </a:xfrm>
        </p:spPr>
        <p:txBody>
          <a:bodyPr>
            <a:normAutofit/>
          </a:bodyPr>
          <a:lstStyle/>
          <a:p>
            <a:r>
              <a:rPr lang="he-IL" sz="4000" b="1" dirty="0" smtClean="0">
                <a:latin typeface="Guttman Calligraphic" panose="02010401010101010101" pitchFamily="2" charset="-79"/>
                <a:cs typeface="Guttman Calligraphic" panose="02010401010101010101" pitchFamily="2" charset="-79"/>
              </a:rPr>
              <a:t>הכא במאי </a:t>
            </a:r>
            <a:r>
              <a:rPr lang="he-IL" sz="4000" b="1" dirty="0">
                <a:latin typeface="Guttman Calligraphic" panose="02010401010101010101" pitchFamily="2" charset="-79"/>
                <a:cs typeface="Guttman Calligraphic" panose="02010401010101010101" pitchFamily="2" charset="-79"/>
              </a:rPr>
              <a:t>עסקינן - בתינוקות </a:t>
            </a:r>
            <a:r>
              <a:rPr lang="he-IL" sz="4000" b="1" dirty="0" err="1">
                <a:latin typeface="Guttman Calligraphic" panose="02010401010101010101" pitchFamily="2" charset="-79"/>
                <a:cs typeface="Guttman Calligraphic" panose="02010401010101010101" pitchFamily="2" charset="-79"/>
              </a:rPr>
              <a:t>דעכו"ם</a:t>
            </a:r>
            <a:r>
              <a:rPr lang="he-IL" sz="4000" b="1" dirty="0">
                <a:latin typeface="Guttman Calligraphic" panose="02010401010101010101" pitchFamily="2" charset="-79"/>
                <a:cs typeface="Guttman Calligraphic" panose="02010401010101010101" pitchFamily="2" charset="-79"/>
              </a:rPr>
              <a:t>. </a:t>
            </a:r>
          </a:p>
        </p:txBody>
      </p:sp>
      <p:sp>
        <p:nvSpPr>
          <p:cNvPr id="3" name="TextBox 2"/>
          <p:cNvSpPr txBox="1"/>
          <p:nvPr/>
        </p:nvSpPr>
        <p:spPr>
          <a:xfrm>
            <a:off x="91109" y="1916832"/>
            <a:ext cx="8964488" cy="1754326"/>
          </a:xfrm>
          <a:prstGeom prst="rect">
            <a:avLst/>
          </a:prstGeom>
          <a:noFill/>
        </p:spPr>
        <p:txBody>
          <a:bodyPr wrap="square" rtlCol="1">
            <a:spAutoFit/>
          </a:bodyPr>
          <a:lstStyle/>
          <a:p>
            <a:pPr algn="ctr"/>
            <a:r>
              <a:rPr lang="he-IL" sz="3000" dirty="0" smtClean="0">
                <a:latin typeface="BN Capuccino" panose="02000000000000000000" pitchFamily="2" charset="-79"/>
                <a:cs typeface="BN Capuccino" panose="02000000000000000000" pitchFamily="2" charset="-79"/>
              </a:rPr>
              <a:t>התלמוד </a:t>
            </a:r>
            <a:r>
              <a:rPr lang="he-IL" sz="3000" dirty="0">
                <a:latin typeface="BN Capuccino" panose="02000000000000000000" pitchFamily="2" charset="-79"/>
                <a:cs typeface="BN Capuccino" panose="02000000000000000000" pitchFamily="2" charset="-79"/>
              </a:rPr>
              <a:t>משיב </a:t>
            </a:r>
            <a:r>
              <a:rPr lang="he-IL" sz="3000" dirty="0" smtClean="0">
                <a:latin typeface="BN Capuccino" panose="02000000000000000000" pitchFamily="2" charset="-79"/>
                <a:cs typeface="BN Capuccino" panose="02000000000000000000" pitchFamily="2" charset="-79"/>
              </a:rPr>
              <a:t>- כאן </a:t>
            </a:r>
            <a:r>
              <a:rPr lang="he-IL" sz="3000" dirty="0">
                <a:latin typeface="BN Capuccino" panose="02000000000000000000" pitchFamily="2" charset="-79"/>
                <a:cs typeface="BN Capuccino" panose="02000000000000000000" pitchFamily="2" charset="-79"/>
              </a:rPr>
              <a:t>[בברייתא הזו] </a:t>
            </a:r>
            <a:r>
              <a:rPr lang="he-IL" sz="3000" dirty="0" smtClean="0">
                <a:latin typeface="BN Capuccino" panose="02000000000000000000" pitchFamily="2" charset="-79"/>
                <a:cs typeface="BN Capuccino" panose="02000000000000000000" pitchFamily="2" charset="-79"/>
              </a:rPr>
              <a:t>במה </a:t>
            </a:r>
            <a:r>
              <a:rPr lang="he-IL" sz="3000" dirty="0">
                <a:latin typeface="BN Capuccino" panose="02000000000000000000" pitchFamily="2" charset="-79"/>
                <a:cs typeface="BN Capuccino" panose="02000000000000000000" pitchFamily="2" charset="-79"/>
              </a:rPr>
              <a:t>אנו </a:t>
            </a:r>
            <a:r>
              <a:rPr lang="he-IL" sz="3000" dirty="0" smtClean="0">
                <a:latin typeface="BN Capuccino" panose="02000000000000000000" pitchFamily="2" charset="-79"/>
                <a:cs typeface="BN Capuccino" panose="02000000000000000000" pitchFamily="2" charset="-79"/>
              </a:rPr>
              <a:t>עוסקים? </a:t>
            </a:r>
            <a:r>
              <a:rPr lang="he-IL" sz="3000" dirty="0">
                <a:latin typeface="BN Capuccino" panose="02000000000000000000" pitchFamily="2" charset="-79"/>
                <a:cs typeface="BN Capuccino" panose="02000000000000000000" pitchFamily="2" charset="-79"/>
              </a:rPr>
              <a:t>בילדים קטנים של </a:t>
            </a:r>
            <a:r>
              <a:rPr lang="he-IL" sz="3000" dirty="0" smtClean="0">
                <a:latin typeface="BN Capuccino" panose="02000000000000000000" pitchFamily="2" charset="-79"/>
                <a:cs typeface="BN Capuccino" panose="02000000000000000000" pitchFamily="2" charset="-79"/>
              </a:rPr>
              <a:t>נוכרים (שאינם לומדים תורה), </a:t>
            </a:r>
            <a:r>
              <a:rPr lang="he-IL" sz="3000" dirty="0">
                <a:latin typeface="BN Capuccino" panose="02000000000000000000" pitchFamily="2" charset="-79"/>
                <a:cs typeface="BN Capuccino" panose="02000000000000000000" pitchFamily="2" charset="-79"/>
              </a:rPr>
              <a:t>לכן בני החצר יכולים לעכב על פתיחת כיתה זו, בטיעון שהרעש מפריע להם.</a:t>
            </a:r>
            <a:endParaRPr lang="en-US" sz="3000" dirty="0">
              <a:latin typeface="BN Capuccino" panose="02000000000000000000" pitchFamily="2" charset="-79"/>
              <a:cs typeface="BN Capuccino" panose="02000000000000000000" pitchFamily="2" charset="-79"/>
            </a:endParaRPr>
          </a:p>
          <a:p>
            <a:endParaRPr lang="he-IL" dirty="0"/>
          </a:p>
        </p:txBody>
      </p:sp>
      <p:pic>
        <p:nvPicPr>
          <p:cNvPr id="3074" name="Picture 2" descr="http://kitty.co.il/wp-content/uploads/2013/02/children2.jpg"/>
          <p:cNvPicPr>
            <a:picLocks noChangeAspect="1" noChangeArrowheads="1"/>
          </p:cNvPicPr>
          <p:nvPr/>
        </p:nvPicPr>
        <p:blipFill rotWithShape="1">
          <a:blip r:embed="rId3" cstate="email">
            <a:extLst>
              <a:ext uri="{BEBA8EAE-BF5A-486C-A8C5-ECC9F3942E4B}">
                <a14:imgProps xmlns="" xmlns:a14="http://schemas.microsoft.com/office/drawing/2010/main">
                  <a14:imgLayer r:embed="rId4">
                    <a14:imgEffect>
                      <a14:saturation sat="0"/>
                    </a14:imgEffect>
                  </a14:imgLayer>
                </a14:imgProps>
              </a:ext>
              <a:ext uri="{28A0092B-C50C-407E-A947-70E740481C1C}">
                <a14:useLocalDpi xmlns="" xmlns:a14="http://schemas.microsoft.com/office/drawing/2010/main" val="0"/>
              </a:ext>
            </a:extLst>
          </a:blip>
          <a:srcRect/>
          <a:stretch/>
        </p:blipFill>
        <p:spPr bwMode="auto">
          <a:xfrm>
            <a:off x="899592" y="3933056"/>
            <a:ext cx="7620000" cy="1777896"/>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620715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תרשים זרימה: תהליך 6"/>
          <p:cNvSpPr/>
          <p:nvPr/>
        </p:nvSpPr>
        <p:spPr>
          <a:xfrm>
            <a:off x="143507" y="116632"/>
            <a:ext cx="8876085" cy="6669360"/>
          </a:xfrm>
          <a:prstGeom prst="flowChartProcess">
            <a:avLst/>
          </a:prstGeom>
          <a:blipFill>
            <a:blip r:embed="rId2" cstate="email"/>
            <a:tile tx="0" ty="0" sx="100000" sy="100000" flip="none" algn="tl"/>
          </a:bli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5124" name="Picture 4" descr="http://simania.co.il/images/groups/424.jpg"/>
          <p:cNvPicPr>
            <a:picLocks noChangeAspect="1" noChangeArrowheads="1"/>
          </p:cNvPicPr>
          <p:nvPr/>
        </p:nvPicPr>
        <p:blipFill rotWithShape="1">
          <a:blip r:embed="rId3" cstate="email">
            <a:extLst>
              <a:ext uri="{28A0092B-C50C-407E-A947-70E740481C1C}">
                <a14:useLocalDpi xmlns="" xmlns:a14="http://schemas.microsoft.com/office/drawing/2010/main" val="0"/>
              </a:ext>
            </a:extLst>
          </a:blip>
          <a:srcRect/>
          <a:stretch/>
        </p:blipFill>
        <p:spPr bwMode="auto">
          <a:xfrm>
            <a:off x="4851566" y="4975082"/>
            <a:ext cx="1974507" cy="234882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כותרת 1"/>
          <p:cNvSpPr>
            <a:spLocks noGrp="1"/>
          </p:cNvSpPr>
          <p:nvPr>
            <p:ph type="title"/>
          </p:nvPr>
        </p:nvSpPr>
        <p:spPr>
          <a:xfrm>
            <a:off x="107504" y="0"/>
            <a:ext cx="9036496" cy="2132856"/>
          </a:xfrm>
        </p:spPr>
        <p:txBody>
          <a:bodyPr>
            <a:normAutofit/>
          </a:bodyPr>
          <a:lstStyle/>
          <a:p>
            <a:r>
              <a:rPr lang="he-IL" b="1" dirty="0" smtClean="0">
                <a:latin typeface="Guttman Calligraphic" panose="02010401010101010101" pitchFamily="2" charset="-79"/>
                <a:cs typeface="Guttman Calligraphic" panose="02010401010101010101" pitchFamily="2" charset="-79"/>
              </a:rPr>
              <a:t>"ת"ש: שנים </a:t>
            </a:r>
            <a:r>
              <a:rPr lang="he-IL" b="1" dirty="0" err="1" smtClean="0">
                <a:latin typeface="Guttman Calligraphic" panose="02010401010101010101" pitchFamily="2" charset="-79"/>
                <a:cs typeface="Guttman Calligraphic" panose="02010401010101010101" pitchFamily="2" charset="-79"/>
              </a:rPr>
              <a:t>שיושבין</a:t>
            </a:r>
            <a:r>
              <a:rPr lang="he-IL" b="1" dirty="0" smtClean="0">
                <a:latin typeface="Guttman Calligraphic" panose="02010401010101010101" pitchFamily="2" charset="-79"/>
                <a:cs typeface="Guttman Calligraphic" panose="02010401010101010101" pitchFamily="2" charset="-79"/>
              </a:rPr>
              <a:t> בחצר, וביקש אחד מהן לעשות רופא, אומן, וגרדי, ומלמד תינוקות. </a:t>
            </a:r>
            <a:r>
              <a:rPr lang="he-IL" b="1" dirty="0" err="1" smtClean="0">
                <a:latin typeface="Guttman Calligraphic" panose="02010401010101010101" pitchFamily="2" charset="-79"/>
                <a:cs typeface="Guttman Calligraphic" panose="02010401010101010101" pitchFamily="2" charset="-79"/>
              </a:rPr>
              <a:t>חבירו</a:t>
            </a:r>
            <a:r>
              <a:rPr lang="he-IL" b="1" dirty="0" smtClean="0">
                <a:latin typeface="Guttman Calligraphic" panose="02010401010101010101" pitchFamily="2" charset="-79"/>
                <a:cs typeface="Guttman Calligraphic" panose="02010401010101010101" pitchFamily="2" charset="-79"/>
              </a:rPr>
              <a:t> מעכב עליו!"</a:t>
            </a:r>
            <a:endParaRPr lang="he-IL" b="1" dirty="0">
              <a:latin typeface="Guttman Calligraphic" panose="02010401010101010101" pitchFamily="2" charset="-79"/>
              <a:cs typeface="Guttman Calligraphic" panose="02010401010101010101" pitchFamily="2" charset="-79"/>
            </a:endParaRPr>
          </a:p>
        </p:txBody>
      </p:sp>
      <p:sp>
        <p:nvSpPr>
          <p:cNvPr id="3" name="TextBox 2"/>
          <p:cNvSpPr txBox="1"/>
          <p:nvPr/>
        </p:nvSpPr>
        <p:spPr>
          <a:xfrm>
            <a:off x="-108789" y="2060848"/>
            <a:ext cx="8964488" cy="2677656"/>
          </a:xfrm>
          <a:prstGeom prst="rect">
            <a:avLst/>
          </a:prstGeom>
          <a:noFill/>
        </p:spPr>
        <p:txBody>
          <a:bodyPr wrap="square" rtlCol="1">
            <a:spAutoFit/>
          </a:bodyPr>
          <a:lstStyle/>
          <a:p>
            <a:pPr algn="ctr"/>
            <a:r>
              <a:rPr lang="he-IL" sz="3000" dirty="0">
                <a:latin typeface="BN Capuccino" panose="02000000000000000000" pitchFamily="2" charset="-79"/>
                <a:cs typeface="BN Capuccino" panose="02000000000000000000" pitchFamily="2" charset="-79"/>
              </a:rPr>
              <a:t>ברייתא זו דומה לקודמת בסוגיה שלנו, וההבדל בניהם הוא רק בדבר </a:t>
            </a:r>
            <a:r>
              <a:rPr lang="he-IL" sz="3000" dirty="0" smtClean="0">
                <a:latin typeface="BN Capuccino" panose="02000000000000000000" pitchFamily="2" charset="-79"/>
                <a:cs typeface="BN Capuccino" panose="02000000000000000000" pitchFamily="2" charset="-79"/>
              </a:rPr>
              <a:t>אחד: מס</a:t>
            </a:r>
            <a:r>
              <a:rPr lang="he-IL" sz="3000" dirty="0">
                <a:latin typeface="BN Capuccino" panose="02000000000000000000" pitchFamily="2" charset="-79"/>
                <a:cs typeface="BN Capuccino" panose="02000000000000000000" pitchFamily="2" charset="-79"/>
              </a:rPr>
              <a:t>' הדיירים בחצר המשותפת. בברייתא הקודמת יש לפחות שלושה דיירים ואילו בברייתא שלפנינו יש רק </a:t>
            </a:r>
            <a:r>
              <a:rPr lang="he-IL" sz="3000" dirty="0" smtClean="0">
                <a:latin typeface="BN Capuccino" panose="02000000000000000000" pitchFamily="2" charset="-79"/>
                <a:cs typeface="BN Capuccino" panose="02000000000000000000" pitchFamily="2" charset="-79"/>
              </a:rPr>
              <a:t>שניים, יתכן </a:t>
            </a:r>
            <a:r>
              <a:rPr lang="he-IL" sz="3000" dirty="0">
                <a:latin typeface="BN Capuccino" panose="02000000000000000000" pitchFamily="2" charset="-79"/>
                <a:cs typeface="BN Capuccino" panose="02000000000000000000" pitchFamily="2" charset="-79"/>
              </a:rPr>
              <a:t>שבשל הבדל זה הביאה הסוגיה גם את הברייתא הזו, הדומה לקודמת כדי ללמד שגם שותף אחד מספיק כדי לעכב את אותו אחד שרוצה לעשות "רופא, אומן.." </a:t>
            </a:r>
            <a:r>
              <a:rPr lang="he-IL" sz="3000" dirty="0" err="1">
                <a:latin typeface="BN Capuccino" panose="02000000000000000000" pitchFamily="2" charset="-79"/>
                <a:cs typeface="BN Capuccino" panose="02000000000000000000" pitchFamily="2" charset="-79"/>
              </a:rPr>
              <a:t>וכו</a:t>
            </a:r>
            <a:r>
              <a:rPr lang="he-IL" sz="3000" dirty="0">
                <a:latin typeface="BN Capuccino" panose="02000000000000000000" pitchFamily="2" charset="-79"/>
                <a:cs typeface="BN Capuccino" panose="02000000000000000000" pitchFamily="2" charset="-79"/>
              </a:rPr>
              <a:t>'.</a:t>
            </a:r>
            <a:endParaRPr lang="en-US" sz="3000" dirty="0">
              <a:latin typeface="BN Capuccino" panose="02000000000000000000" pitchFamily="2" charset="-79"/>
              <a:cs typeface="BN Capuccino" panose="02000000000000000000" pitchFamily="2" charset="-79"/>
            </a:endParaRPr>
          </a:p>
          <a:p>
            <a:endParaRPr lang="he-IL" dirty="0"/>
          </a:p>
        </p:txBody>
      </p:sp>
      <p:pic>
        <p:nvPicPr>
          <p:cNvPr id="6" name="Picture 2" descr="http://simania.co.il/images/groups/424.jpg"/>
          <p:cNvPicPr>
            <a:picLocks noChangeAspect="1" noChangeArrowheads="1"/>
          </p:cNvPicPr>
          <p:nvPr/>
        </p:nvPicPr>
        <p:blipFill rotWithShape="1">
          <a:blip r:embed="rId4" cstate="email">
            <a:extLst>
              <a:ext uri="{28A0092B-C50C-407E-A947-70E740481C1C}">
                <a14:useLocalDpi xmlns="" xmlns:a14="http://schemas.microsoft.com/office/drawing/2010/main" val="0"/>
              </a:ext>
            </a:extLst>
          </a:blip>
          <a:srcRect/>
          <a:stretch/>
        </p:blipFill>
        <p:spPr bwMode="auto">
          <a:xfrm rot="903273">
            <a:off x="438922" y="4960575"/>
            <a:ext cx="1118457" cy="22109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3480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תרשים זרימה: תהליך 6"/>
          <p:cNvSpPr/>
          <p:nvPr/>
        </p:nvSpPr>
        <p:spPr>
          <a:xfrm>
            <a:off x="143507" y="116632"/>
            <a:ext cx="8876085" cy="6669360"/>
          </a:xfrm>
          <a:prstGeom prst="flowChartProcess">
            <a:avLst/>
          </a:prstGeom>
          <a:blipFill>
            <a:blip r:embed="rId2" cstate="email"/>
            <a:tile tx="0" ty="0" sx="100000" sy="100000" flip="none" algn="tl"/>
          </a:bli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p:cNvSpPr>
            <a:spLocks noGrp="1"/>
          </p:cNvSpPr>
          <p:nvPr>
            <p:ph type="title"/>
          </p:nvPr>
        </p:nvSpPr>
        <p:spPr>
          <a:xfrm>
            <a:off x="107504" y="0"/>
            <a:ext cx="9036496" cy="2132856"/>
          </a:xfrm>
        </p:spPr>
        <p:txBody>
          <a:bodyPr>
            <a:normAutofit/>
          </a:bodyPr>
          <a:lstStyle/>
          <a:p>
            <a:r>
              <a:rPr lang="he-IL" sz="2000" b="1" dirty="0" smtClean="0">
                <a:latin typeface="Guttman Calligraphic" panose="02010401010101010101" pitchFamily="2" charset="-79"/>
                <a:cs typeface="Guttman Calligraphic" panose="02010401010101010101" pitchFamily="2" charset="-79"/>
              </a:rPr>
              <a:t>עונה הגמרא:</a:t>
            </a:r>
            <a:br>
              <a:rPr lang="he-IL" sz="2000" b="1" dirty="0" smtClean="0">
                <a:latin typeface="Guttman Calligraphic" panose="02010401010101010101" pitchFamily="2" charset="-79"/>
                <a:cs typeface="Guttman Calligraphic" panose="02010401010101010101" pitchFamily="2" charset="-79"/>
              </a:rPr>
            </a:br>
            <a:r>
              <a:rPr lang="he-IL" b="1" dirty="0" smtClean="0">
                <a:latin typeface="Guttman Calligraphic" panose="02010401010101010101" pitchFamily="2" charset="-79"/>
                <a:cs typeface="Guttman Calligraphic" panose="02010401010101010101" pitchFamily="2" charset="-79"/>
              </a:rPr>
              <a:t>"הכא </a:t>
            </a:r>
            <a:r>
              <a:rPr lang="he-IL" b="1" dirty="0" err="1" smtClean="0">
                <a:latin typeface="Guttman Calligraphic" panose="02010401010101010101" pitchFamily="2" charset="-79"/>
                <a:cs typeface="Guttman Calligraphic" panose="02010401010101010101" pitchFamily="2" charset="-79"/>
              </a:rPr>
              <a:t>נמי</a:t>
            </a:r>
            <a:r>
              <a:rPr lang="he-IL" b="1" dirty="0" smtClean="0">
                <a:latin typeface="Guttman Calligraphic" panose="02010401010101010101" pitchFamily="2" charset="-79"/>
                <a:cs typeface="Guttman Calligraphic" panose="02010401010101010101" pitchFamily="2" charset="-79"/>
              </a:rPr>
              <a:t> (=כאו גם) </a:t>
            </a:r>
            <a:r>
              <a:rPr lang="he-IL" b="1" dirty="0">
                <a:latin typeface="Guttman Calligraphic" panose="02010401010101010101" pitchFamily="2" charset="-79"/>
                <a:cs typeface="Guttman Calligraphic" panose="02010401010101010101" pitchFamily="2" charset="-79"/>
              </a:rPr>
              <a:t>בתינוקות </a:t>
            </a:r>
            <a:r>
              <a:rPr lang="he-IL" b="1" dirty="0" err="1" smtClean="0">
                <a:latin typeface="Guttman Calligraphic" panose="02010401010101010101" pitchFamily="2" charset="-79"/>
                <a:cs typeface="Guttman Calligraphic" panose="02010401010101010101" pitchFamily="2" charset="-79"/>
              </a:rPr>
              <a:t>דעכו"ם</a:t>
            </a:r>
            <a:r>
              <a:rPr lang="he-IL" b="1" dirty="0" smtClean="0">
                <a:latin typeface="Guttman Calligraphic" panose="02010401010101010101" pitchFamily="2" charset="-79"/>
                <a:cs typeface="Guttman Calligraphic" panose="02010401010101010101" pitchFamily="2" charset="-79"/>
              </a:rPr>
              <a:t> (=עובדי כוכבים ומזלות)."</a:t>
            </a:r>
            <a:endParaRPr lang="he-IL" b="1" dirty="0">
              <a:latin typeface="Guttman Calligraphic" panose="02010401010101010101" pitchFamily="2" charset="-79"/>
              <a:cs typeface="Guttman Calligraphic" panose="02010401010101010101" pitchFamily="2" charset="-79"/>
            </a:endParaRPr>
          </a:p>
        </p:txBody>
      </p:sp>
      <p:sp>
        <p:nvSpPr>
          <p:cNvPr id="10" name="TextBox 9"/>
          <p:cNvSpPr txBox="1"/>
          <p:nvPr/>
        </p:nvSpPr>
        <p:spPr>
          <a:xfrm>
            <a:off x="-108789" y="2060848"/>
            <a:ext cx="8964488" cy="1754326"/>
          </a:xfrm>
          <a:prstGeom prst="rect">
            <a:avLst/>
          </a:prstGeom>
          <a:noFill/>
        </p:spPr>
        <p:txBody>
          <a:bodyPr wrap="square" rtlCol="1">
            <a:spAutoFit/>
          </a:bodyPr>
          <a:lstStyle/>
          <a:p>
            <a:pPr algn="ctr"/>
            <a:r>
              <a:rPr lang="he-IL" sz="3000" dirty="0" smtClean="0">
                <a:latin typeface="BN Capuccino" panose="02000000000000000000" pitchFamily="2" charset="-79"/>
                <a:cs typeface="BN Capuccino" panose="02000000000000000000" pitchFamily="2" charset="-79"/>
              </a:rPr>
              <a:t>הברייתא שלפנינו, גם היא מדברת על ילדים קטנים של נוכרים, ולכן חברו, הדר עמו בחצר, יכול לעכב על פתיחת כיתה זו, בטיעון שהרעש מפריע לו. </a:t>
            </a:r>
            <a:endParaRPr lang="en-US" sz="3000" dirty="0">
              <a:latin typeface="BN Capuccino" panose="02000000000000000000" pitchFamily="2" charset="-79"/>
              <a:cs typeface="BN Capuccino" panose="02000000000000000000" pitchFamily="2" charset="-79"/>
            </a:endParaRPr>
          </a:p>
          <a:p>
            <a:endParaRPr lang="he-IL" dirty="0"/>
          </a:p>
        </p:txBody>
      </p:sp>
      <p:pic>
        <p:nvPicPr>
          <p:cNvPr id="11" name="Picture 2" descr="http://kitty.co.il/wp-content/uploads/2013/02/children2.jpg"/>
          <p:cNvPicPr>
            <a:picLocks noChangeAspect="1" noChangeArrowheads="1"/>
          </p:cNvPicPr>
          <p:nvPr/>
        </p:nvPicPr>
        <p:blipFill rotWithShape="1">
          <a:blip r:embed="rId3" cstate="email">
            <a:extLst>
              <a:ext uri="{BEBA8EAE-BF5A-486C-A8C5-ECC9F3942E4B}">
                <a14:imgProps xmlns="" xmlns:a14="http://schemas.microsoft.com/office/drawing/2010/main">
                  <a14:imgLayer r:embed="rId4">
                    <a14:imgEffect>
                      <a14:saturation sat="0"/>
                    </a14:imgEffect>
                  </a14:imgLayer>
                </a14:imgProps>
              </a:ext>
              <a:ext uri="{28A0092B-C50C-407E-A947-70E740481C1C}">
                <a14:useLocalDpi xmlns="" xmlns:a14="http://schemas.microsoft.com/office/drawing/2010/main" val="0"/>
              </a:ext>
            </a:extLst>
          </a:blip>
          <a:srcRect/>
          <a:stretch/>
        </p:blipFill>
        <p:spPr bwMode="auto">
          <a:xfrm>
            <a:off x="899592" y="3933056"/>
            <a:ext cx="7620000" cy="1777896"/>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99554180"/>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583</TotalTime>
  <Words>835</Words>
  <Application>Microsoft Office PowerPoint</Application>
  <PresentationFormat>On-screen Show (4:3)</PresentationFormat>
  <Paragraphs>38</Paragraphs>
  <Slides>17</Slides>
  <Notes>3</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ערכת נושא Office</vt:lpstr>
      <vt:lpstr>הנחיות  משרד החינוך התלמודי  (עפ"י בבא בתרא דף כא ע"א)    ירין ראובני</vt:lpstr>
      <vt:lpstr>Slide 2</vt:lpstr>
      <vt:lpstr>וא"ל רב לרב שמואל בר שילת: כי מחית לינוקא, לא תימחי אלא בערקתא דמסנא.</vt:lpstr>
      <vt:lpstr>"דקארי - קארי."</vt:lpstr>
      <vt:lpstr>"דלא קארי - ליהוי צוותא לחבריה."</vt:lpstr>
      <vt:lpstr>מיתיבי: אחד מבני חצר שביקש לעשות רופא, אומן וגרדי ומלמד תינוקות, בני חצר מעכבין עליו! </vt:lpstr>
      <vt:lpstr>הכא במאי עסקינן - בתינוקות דעכו"ם. </vt:lpstr>
      <vt:lpstr>"ת"ש: שנים שיושבין בחצר, וביקש אחד מהן לעשות רופא, אומן, וגרדי, ומלמד תינוקות. חבירו מעכב עליו!"</vt:lpstr>
      <vt:lpstr>עונה הגמרא: "הכא נמי (=כאו גם) בתינוקות דעכו"ם (=עובדי כוכבים ומזלות)."</vt:lpstr>
      <vt:lpstr>"תא שמע (=בא ושמע קושיא): מי שיש לו בית בחצר השותפין, הרי זה לא ישכירנו, לא לרופא, ולא לאומן, ולא לגרדי ולא לסופר יהודי, ולא לסופר ארמאי."</vt:lpstr>
      <vt:lpstr>עונה הגמרא: "הכא  במאי עסקינן בסופר מתא. " </vt:lpstr>
      <vt:lpstr>"אמר רבא: מתקנת יהושע בן גמלא ואילך לא ממטינן ינוקא ממתא למתא</vt:lpstr>
      <vt:lpstr>"אבל מבי כנישתא לבי כנישתא ממטינן  ואי מפסק נהרא לא ממטינן "</vt:lpstr>
      <vt:lpstr>"ואי איכא תיתורא ממטינן ואי איכא גמלא לא ממטינן "</vt:lpstr>
      <vt:lpstr>"ואמר רבא סך מקרי דרדקי עשרין וחמשה ינוקי"</vt:lpstr>
      <vt:lpstr>"ואי איכא חמשין מותבינן תרי"</vt:lpstr>
      <vt:lpstr>"ואי איכא ארבעין, מוקמינן ריש דוכנא ומסייעין ליה ממתא."</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Reuveni</dc:creator>
  <cp:lastModifiedBy>dorin</cp:lastModifiedBy>
  <cp:revision>50</cp:revision>
  <dcterms:created xsi:type="dcterms:W3CDTF">2013-12-06T17:08:22Z</dcterms:created>
  <dcterms:modified xsi:type="dcterms:W3CDTF">2014-01-26T19:14:28Z</dcterms:modified>
</cp:coreProperties>
</file>