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56" r:id="rId2"/>
    <p:sldId id="258" r:id="rId3"/>
    <p:sldId id="257" r:id="rId4"/>
    <p:sldId id="268" r:id="rId5"/>
    <p:sldId id="259" r:id="rId6"/>
    <p:sldId id="269" r:id="rId7"/>
    <p:sldId id="260" r:id="rId8"/>
    <p:sldId id="261" r:id="rId9"/>
    <p:sldId id="262" r:id="rId10"/>
    <p:sldId id="270" r:id="rId11"/>
    <p:sldId id="263" r:id="rId12"/>
    <p:sldId id="264" r:id="rId13"/>
    <p:sldId id="265" r:id="rId14"/>
    <p:sldId id="266" r:id="rId15"/>
    <p:sldId id="271" r:id="rId16"/>
    <p:sldId id="272" r:id="rId17"/>
    <p:sldId id="273" r:id="rId18"/>
    <p:sldId id="274" r:id="rId19"/>
    <p:sldId id="275" r:id="rId20"/>
    <p:sldId id="276" r:id="rId21"/>
    <p:sldId id="277" r:id="rId22"/>
    <p:sldId id="267" r:id="rId2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6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dirty="0"/>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1E80E46-ECA7-479F-B396-80C5B3DAFEBE}" type="datetimeFigureOut">
              <a:rPr lang="he-IL" smtClean="0"/>
              <a:pPr/>
              <a:t>ז'/אייר/תשע"ב</a:t>
            </a:fld>
            <a:endParaRPr lang="he-IL" dirty="0"/>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dirty="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dirty="0"/>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E5831AC-CF2A-4BDF-B85E-86D9C2D0C504}" type="slidenum">
              <a:rPr lang="he-IL" smtClean="0"/>
              <a:pPr/>
              <a:t>‹#›</a:t>
            </a:fld>
            <a:endParaRPr lang="he-IL" dirty="0"/>
          </a:p>
        </p:txBody>
      </p:sp>
    </p:spTree>
    <p:extLst>
      <p:ext uri="{BB962C8B-B14F-4D97-AF65-F5344CB8AC3E}">
        <p14:creationId xmlns:p14="http://schemas.microsoft.com/office/powerpoint/2010/main" val="12291936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ז'/אייר/תשע"ב</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ז'/אייר/תשע"ב</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ז'/אייר/תשע"ב</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ז'/אייר/תשע"ב</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ז'/אייר/תשע"ב</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ז'/אייר/תשע"ב</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E7438E1-117D-44FB-AC24-B79D899BA877}" type="datetimeFigureOut">
              <a:rPr lang="he-IL" smtClean="0"/>
              <a:pPr/>
              <a:t>ז'/אייר/תשע"ב</a:t>
            </a:fld>
            <a:endParaRPr lang="he-IL" dirty="0"/>
          </a:p>
        </p:txBody>
      </p:sp>
      <p:sp>
        <p:nvSpPr>
          <p:cNvPr id="8" name="מציין מיקום של כותרת תחתונה 7"/>
          <p:cNvSpPr>
            <a:spLocks noGrp="1"/>
          </p:cNvSpPr>
          <p:nvPr>
            <p:ph type="ftr" sz="quarter" idx="11"/>
          </p:nvPr>
        </p:nvSpPr>
        <p:spPr/>
        <p:txBody>
          <a:bodyPr/>
          <a:lstStyle/>
          <a:p>
            <a:endParaRPr lang="he-IL" dirty="0"/>
          </a:p>
        </p:txBody>
      </p:sp>
      <p:sp>
        <p:nvSpPr>
          <p:cNvPr id="9" name="מציין מיקום של מספר שקופית 8"/>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E7438E1-117D-44FB-AC24-B79D899BA877}" type="datetimeFigureOut">
              <a:rPr lang="he-IL" smtClean="0"/>
              <a:pPr/>
              <a:t>ז'/אייר/תשע"ב</a:t>
            </a:fld>
            <a:endParaRPr lang="he-IL" dirty="0"/>
          </a:p>
        </p:txBody>
      </p:sp>
      <p:sp>
        <p:nvSpPr>
          <p:cNvPr id="4" name="מציין מיקום של כותרת תחתונה 3"/>
          <p:cNvSpPr>
            <a:spLocks noGrp="1"/>
          </p:cNvSpPr>
          <p:nvPr>
            <p:ph type="ftr" sz="quarter" idx="11"/>
          </p:nvPr>
        </p:nvSpPr>
        <p:spPr/>
        <p:txBody>
          <a:bodyPr/>
          <a:lstStyle/>
          <a:p>
            <a:endParaRPr lang="he-IL" dirty="0"/>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E7438E1-117D-44FB-AC24-B79D899BA877}" type="datetimeFigureOut">
              <a:rPr lang="he-IL" smtClean="0"/>
              <a:pPr/>
              <a:t>ז'/אייר/תשע"ב</a:t>
            </a:fld>
            <a:endParaRPr lang="he-IL" dirty="0"/>
          </a:p>
        </p:txBody>
      </p:sp>
      <p:sp>
        <p:nvSpPr>
          <p:cNvPr id="3" name="מציין מיקום של כותרת תחתונה 2"/>
          <p:cNvSpPr>
            <a:spLocks noGrp="1"/>
          </p:cNvSpPr>
          <p:nvPr>
            <p:ph type="ftr" sz="quarter" idx="11"/>
          </p:nvPr>
        </p:nvSpPr>
        <p:spPr/>
        <p:txBody>
          <a:bodyPr/>
          <a:lstStyle/>
          <a:p>
            <a:endParaRPr lang="he-IL" dirty="0"/>
          </a:p>
        </p:txBody>
      </p:sp>
      <p:sp>
        <p:nvSpPr>
          <p:cNvPr id="4" name="מציין מיקום של מספר שקופית 3"/>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ז'/אייר/תשע"ב</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ציור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dirty="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ז'/אייר/תשע"ב</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03D4A8"/>
            </a:gs>
            <a:gs pos="25000">
              <a:srgbClr val="21D6E0"/>
            </a:gs>
            <a:gs pos="75000">
              <a:srgbClr val="0087E6"/>
            </a:gs>
            <a:gs pos="100000">
              <a:srgbClr val="005CBF"/>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E7438E1-117D-44FB-AC24-B79D899BA877}" type="datetimeFigureOut">
              <a:rPr lang="he-IL" smtClean="0"/>
              <a:pPr/>
              <a:t>ז'/אייר/תשע"ב</a:t>
            </a:fld>
            <a:endParaRPr lang="he-IL" dirty="0"/>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dirty="0"/>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F22AC9-109E-4E4D-92F9-530E51D9A3A2}" type="slidenum">
              <a:rPr lang="he-IL" smtClean="0"/>
              <a:pPr/>
              <a:t>‹#›</a:t>
            </a:fld>
            <a:endParaRPr lang="he-I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tefilah.org/wp-content/uploads/2011/04/121-71120104349.jp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000100" y="142852"/>
            <a:ext cx="7772400" cy="1470025"/>
          </a:xfrm>
          <a:ln>
            <a:noFill/>
          </a:ln>
        </p:spPr>
        <p:txBody>
          <a:bodyPr>
            <a:normAutofit/>
          </a:bodyPr>
          <a:lstStyle/>
          <a:p>
            <a:r>
              <a:rPr lang="he-IL" sz="6000" dirty="0" smtClean="0">
                <a:latin typeface="Guttman Calligraphic" pitchFamily="2" charset="-79"/>
                <a:cs typeface="Guttman Calligraphic" pitchFamily="2" charset="-79"/>
              </a:rPr>
              <a:t>המראה דינר לשולחני</a:t>
            </a:r>
            <a:endParaRPr lang="he-IL" sz="6000" dirty="0">
              <a:latin typeface="Guttman Calligraphic" pitchFamily="2" charset="-79"/>
              <a:cs typeface="Guttman Calligraphic" pitchFamily="2" charset="-79"/>
            </a:endParaRPr>
          </a:p>
        </p:txBody>
      </p:sp>
      <p:sp>
        <p:nvSpPr>
          <p:cNvPr id="3" name="כותרת משנה 2"/>
          <p:cNvSpPr>
            <a:spLocks noGrp="1"/>
          </p:cNvSpPr>
          <p:nvPr>
            <p:ph type="subTitle" idx="1"/>
          </p:nvPr>
        </p:nvSpPr>
        <p:spPr>
          <a:xfrm>
            <a:off x="6786578" y="4643446"/>
            <a:ext cx="1928794" cy="1071570"/>
          </a:xfrm>
        </p:spPr>
        <p:txBody>
          <a:bodyPr>
            <a:normAutofit fontScale="70000" lnSpcReduction="20000"/>
          </a:bodyPr>
          <a:lstStyle/>
          <a:p>
            <a:pPr algn="r"/>
            <a:r>
              <a:rPr lang="he-IL" b="1" dirty="0" smtClean="0">
                <a:solidFill>
                  <a:schemeClr val="tx1"/>
                </a:solidFill>
                <a:latin typeface="Guttman Calligraphic" pitchFamily="2" charset="-79"/>
                <a:cs typeface="Guttman Calligraphic" pitchFamily="2" charset="-79"/>
              </a:rPr>
              <a:t>מגישים: לירון עזורי ודור נגר</a:t>
            </a:r>
          </a:p>
          <a:p>
            <a:r>
              <a:rPr lang="he-IL" b="1" dirty="0" smtClean="0">
                <a:solidFill>
                  <a:schemeClr val="tx1"/>
                </a:solidFill>
                <a:latin typeface="Guttman Calligraphic" pitchFamily="2" charset="-79"/>
                <a:cs typeface="Guttman Calligraphic" pitchFamily="2" charset="-79"/>
              </a:rPr>
              <a:t>תשע"ב</a:t>
            </a:r>
            <a:endParaRPr lang="he-IL" b="1" dirty="0">
              <a:solidFill>
                <a:schemeClr val="tx1"/>
              </a:solidFill>
              <a:latin typeface="Guttman Calligraphic" pitchFamily="2" charset="-79"/>
              <a:cs typeface="Guttman Calligraphic" pitchFamily="2" charset="-79"/>
            </a:endParaRPr>
          </a:p>
        </p:txBody>
      </p:sp>
      <p:sp>
        <p:nvSpPr>
          <p:cNvPr id="5" name="TextBox 4"/>
          <p:cNvSpPr txBox="1"/>
          <p:nvPr/>
        </p:nvSpPr>
        <p:spPr>
          <a:xfrm>
            <a:off x="357158" y="1643050"/>
            <a:ext cx="4500594" cy="3539430"/>
          </a:xfrm>
          <a:prstGeom prst="rect">
            <a:avLst/>
          </a:prstGeom>
          <a:noFill/>
        </p:spPr>
        <p:txBody>
          <a:bodyPr wrap="square" rtlCol="1">
            <a:spAutoFit/>
          </a:bodyPr>
          <a:lstStyle/>
          <a:p>
            <a:r>
              <a:rPr lang="he-IL" sz="1600" dirty="0" smtClean="0">
                <a:latin typeface="David" pitchFamily="34" charset="-79"/>
                <a:ea typeface="Arial Unicode MS" pitchFamily="34" charset="-128"/>
                <a:cs typeface="David" pitchFamily="34" charset="-79"/>
              </a:rPr>
              <a:t>6. למחר אתאי לקמיה ואמרה ליה:</a:t>
            </a:r>
          </a:p>
          <a:p>
            <a:r>
              <a:rPr lang="he-IL" sz="1600" dirty="0" smtClean="0">
                <a:latin typeface="David" pitchFamily="34" charset="-79"/>
                <a:ea typeface="Arial Unicode MS" pitchFamily="34" charset="-128"/>
                <a:cs typeface="David" pitchFamily="34" charset="-79"/>
              </a:rPr>
              <a:t>אחזיתיה, ואמרו לי בישא הוא ולא קא נפיק לי.</a:t>
            </a:r>
          </a:p>
          <a:p>
            <a:r>
              <a:rPr lang="he-IL" sz="1600" dirty="0" smtClean="0">
                <a:latin typeface="David" pitchFamily="34" charset="-79"/>
                <a:ea typeface="Arial Unicode MS" pitchFamily="34" charset="-128"/>
                <a:cs typeface="David" pitchFamily="34" charset="-79"/>
              </a:rPr>
              <a:t>7. אמר ליה לרב: זיל חלפיה ניהלה וכתוב אפנקסי: דין עסק ביש.</a:t>
            </a:r>
          </a:p>
          <a:p>
            <a:r>
              <a:rPr lang="he-IL" sz="1600" dirty="0" smtClean="0">
                <a:latin typeface="David" pitchFamily="34" charset="-79"/>
                <a:ea typeface="Arial Unicode MS" pitchFamily="34" charset="-128"/>
                <a:cs typeface="David" pitchFamily="34" charset="-79"/>
              </a:rPr>
              <a:t>8. ומאי שנא דנכו ואיסור, דפטירי משום דלא צריכי למיגמר – רבי חייא נמי לאו למיגמר קא בעי!</a:t>
            </a:r>
          </a:p>
          <a:p>
            <a:r>
              <a:rPr lang="he-IL" sz="1600" dirty="0" smtClean="0">
                <a:latin typeface="David" pitchFamily="34" charset="-79"/>
                <a:ea typeface="Arial Unicode MS" pitchFamily="34" charset="-128"/>
                <a:cs typeface="David" pitchFamily="34" charset="-79"/>
              </a:rPr>
              <a:t>9. רבי חייא – לפנים משורת הדין הוא דעבד. </a:t>
            </a:r>
          </a:p>
          <a:p>
            <a:r>
              <a:rPr lang="he-IL" sz="1600" dirty="0" smtClean="0">
                <a:latin typeface="David" pitchFamily="34" charset="-79"/>
                <a:ea typeface="Arial Unicode MS" pitchFamily="34" charset="-128"/>
                <a:cs typeface="David" pitchFamily="34" charset="-79"/>
              </a:rPr>
              <a:t>10. כדתני רב יוסף: </a:t>
            </a:r>
          </a:p>
          <a:p>
            <a:r>
              <a:rPr lang="he-IL" sz="1600" dirty="0" smtClean="0">
                <a:latin typeface="David" pitchFamily="34" charset="-79"/>
                <a:ea typeface="Arial Unicode MS" pitchFamily="34" charset="-128"/>
                <a:cs typeface="David" pitchFamily="34" charset="-79"/>
              </a:rPr>
              <a:t>"והודעת להם" – זה בית חייהם,</a:t>
            </a:r>
          </a:p>
          <a:p>
            <a:r>
              <a:rPr lang="he-IL" sz="1600" dirty="0" smtClean="0">
                <a:latin typeface="David" pitchFamily="34" charset="-79"/>
                <a:ea typeface="Arial Unicode MS" pitchFamily="34" charset="-128"/>
                <a:cs typeface="David" pitchFamily="34" charset="-79"/>
              </a:rPr>
              <a:t>"את הדרך" – זו גמילות חסדים,</a:t>
            </a:r>
          </a:p>
          <a:p>
            <a:r>
              <a:rPr lang="he-IL" sz="1600" dirty="0" smtClean="0">
                <a:latin typeface="David" pitchFamily="34" charset="-79"/>
                <a:ea typeface="Arial Unicode MS" pitchFamily="34" charset="-128"/>
                <a:cs typeface="David" pitchFamily="34" charset="-79"/>
              </a:rPr>
              <a:t>"ילכו" – זה ביקור חולים,</a:t>
            </a:r>
          </a:p>
          <a:p>
            <a:r>
              <a:rPr lang="he-IL" sz="1600" dirty="0" smtClean="0">
                <a:latin typeface="David" pitchFamily="34" charset="-79"/>
                <a:ea typeface="Arial Unicode MS" pitchFamily="34" charset="-128"/>
                <a:cs typeface="David" pitchFamily="34" charset="-79"/>
              </a:rPr>
              <a:t>"בה" – זו קבורה,</a:t>
            </a:r>
          </a:p>
          <a:p>
            <a:r>
              <a:rPr lang="he-IL" sz="1600" dirty="0" smtClean="0">
                <a:latin typeface="David" pitchFamily="34" charset="-79"/>
                <a:ea typeface="Arial Unicode MS" pitchFamily="34" charset="-128"/>
                <a:cs typeface="David" pitchFamily="34" charset="-79"/>
              </a:rPr>
              <a:t>"את המעשה" – זה הדין,</a:t>
            </a:r>
          </a:p>
          <a:p>
            <a:r>
              <a:rPr lang="he-IL" sz="1600" dirty="0" smtClean="0">
                <a:latin typeface="David" pitchFamily="34" charset="-79"/>
                <a:ea typeface="Arial Unicode MS" pitchFamily="34" charset="-128"/>
                <a:cs typeface="David" pitchFamily="34" charset="-79"/>
              </a:rPr>
              <a:t>"אשר יעשו" – זו לפנים משורת הדין.</a:t>
            </a:r>
            <a:endParaRPr lang="he-IL" sz="1600" dirty="0">
              <a:latin typeface="David" pitchFamily="34" charset="-79"/>
              <a:ea typeface="Arial Unicode MS" pitchFamily="34" charset="-128"/>
              <a:cs typeface="David" pitchFamily="34" charset="-79"/>
            </a:endParaRPr>
          </a:p>
        </p:txBody>
      </p:sp>
      <p:sp>
        <p:nvSpPr>
          <p:cNvPr id="6" name="TextBox 5"/>
          <p:cNvSpPr txBox="1"/>
          <p:nvPr/>
        </p:nvSpPr>
        <p:spPr>
          <a:xfrm>
            <a:off x="5000628" y="1714488"/>
            <a:ext cx="3643338" cy="2831544"/>
          </a:xfrm>
          <a:prstGeom prst="rect">
            <a:avLst/>
          </a:prstGeom>
          <a:noFill/>
        </p:spPr>
        <p:txBody>
          <a:bodyPr wrap="square" rtlCol="1">
            <a:spAutoFit/>
          </a:bodyPr>
          <a:lstStyle/>
          <a:p>
            <a:r>
              <a:rPr lang="he-IL" sz="1600" dirty="0" smtClean="0">
                <a:latin typeface="David" pitchFamily="34" charset="-79"/>
                <a:ea typeface="Arial Unicode MS" pitchFamily="34" charset="-128"/>
                <a:cs typeface="David" pitchFamily="34" charset="-79"/>
              </a:rPr>
              <a:t>1. איתמר: המראה דינר לשולחני ונמצא רע:</a:t>
            </a:r>
          </a:p>
          <a:p>
            <a:r>
              <a:rPr lang="he-IL" sz="1600" dirty="0" smtClean="0">
                <a:latin typeface="David" pitchFamily="34" charset="-79"/>
                <a:ea typeface="Arial Unicode MS" pitchFamily="34" charset="-128"/>
                <a:cs typeface="David" pitchFamily="34" charset="-79"/>
              </a:rPr>
              <a:t>1.א. תני חדא: אומן – פטור, הדיוט – חייב.</a:t>
            </a:r>
          </a:p>
          <a:p>
            <a:r>
              <a:rPr lang="he-IL" sz="1600" dirty="0" smtClean="0">
                <a:latin typeface="David" pitchFamily="34" charset="-79"/>
                <a:ea typeface="Arial Unicode MS" pitchFamily="34" charset="-128"/>
                <a:cs typeface="David" pitchFamily="34" charset="-79"/>
              </a:rPr>
              <a:t>1.ב. ותניא אידך: בין אומן בין הדיוט – חייב.</a:t>
            </a:r>
          </a:p>
          <a:p>
            <a:r>
              <a:rPr lang="he-IL" sz="1600" dirty="0" smtClean="0">
                <a:latin typeface="David" pitchFamily="34" charset="-79"/>
                <a:ea typeface="Arial Unicode MS" pitchFamily="34" charset="-128"/>
                <a:cs typeface="David" pitchFamily="34" charset="-79"/>
              </a:rPr>
              <a:t>2. אמר רב פפא: כי תניא אומן פטור- כגון דנכו ואיסור, דלא צריכי למיגמר כלל.</a:t>
            </a:r>
          </a:p>
          <a:p>
            <a:r>
              <a:rPr lang="he-IL" sz="1600" dirty="0" smtClean="0">
                <a:latin typeface="David" pitchFamily="34" charset="-79"/>
                <a:ea typeface="Arial Unicode MS" pitchFamily="34" charset="-128"/>
                <a:cs typeface="David" pitchFamily="34" charset="-79"/>
              </a:rPr>
              <a:t>3. אלא במאי טעו?</a:t>
            </a:r>
          </a:p>
          <a:p>
            <a:r>
              <a:rPr lang="he-IL" sz="1600" dirty="0" smtClean="0">
                <a:latin typeface="David" pitchFamily="34" charset="-79"/>
                <a:ea typeface="Arial Unicode MS" pitchFamily="34" charset="-128"/>
                <a:cs typeface="David" pitchFamily="34" charset="-79"/>
              </a:rPr>
              <a:t>4. טעו בסיכתא חדתא, דההיא שעתא דנפק מתותי סיכתא.</a:t>
            </a:r>
          </a:p>
          <a:p>
            <a:r>
              <a:rPr lang="he-IL" sz="1600" dirty="0" smtClean="0">
                <a:latin typeface="David" pitchFamily="34" charset="-79"/>
                <a:ea typeface="Arial Unicode MS" pitchFamily="34" charset="-128"/>
                <a:cs typeface="David" pitchFamily="34" charset="-79"/>
              </a:rPr>
              <a:t>5. ההיא איתתא דאחזיא דינרא לרבי חייא.</a:t>
            </a:r>
          </a:p>
          <a:p>
            <a:r>
              <a:rPr lang="he-IL" sz="1600" dirty="0" smtClean="0">
                <a:latin typeface="David" pitchFamily="34" charset="-79"/>
                <a:ea typeface="Arial Unicode MS" pitchFamily="34" charset="-128"/>
                <a:cs typeface="David" pitchFamily="34" charset="-79"/>
              </a:rPr>
              <a:t>אמר לה מעליא הוא.</a:t>
            </a:r>
          </a:p>
          <a:p>
            <a:endParaRPr lang="he-IL" dirty="0"/>
          </a:p>
        </p:txBody>
      </p:sp>
      <p:pic>
        <p:nvPicPr>
          <p:cNvPr id="1026" name="Picture 2" descr="http://www.collect.co.il/objects/articles/01/0168/dinar_umayyad.jpg"/>
          <p:cNvPicPr>
            <a:picLocks noChangeAspect="1" noChangeArrowheads="1"/>
          </p:cNvPicPr>
          <p:nvPr/>
        </p:nvPicPr>
        <p:blipFill>
          <a:blip r:embed="rId2" cstate="print"/>
          <a:srcRect/>
          <a:stretch>
            <a:fillRect/>
          </a:stretch>
        </p:blipFill>
        <p:spPr bwMode="auto">
          <a:xfrm>
            <a:off x="357158" y="5429264"/>
            <a:ext cx="2071702" cy="992691"/>
          </a:xfrm>
          <a:prstGeom prst="rect">
            <a:avLst/>
          </a:prstGeom>
          <a:noFill/>
        </p:spPr>
      </p:pic>
      <p:pic>
        <p:nvPicPr>
          <p:cNvPr id="1028" name="Picture 4" descr="http://t1.gstatic.com/images?q=tbn:ANd9GcSNhiiePTzEV6MEl3sHhgAfvBCxCSsH-ReBhOqelrVmCXfsc5pq"/>
          <p:cNvPicPr>
            <a:picLocks noChangeAspect="1" noChangeArrowheads="1"/>
          </p:cNvPicPr>
          <p:nvPr/>
        </p:nvPicPr>
        <p:blipFill>
          <a:blip r:embed="rId3" cstate="print"/>
          <a:srcRect/>
          <a:stretch>
            <a:fillRect/>
          </a:stretch>
        </p:blipFill>
        <p:spPr bwMode="auto">
          <a:xfrm>
            <a:off x="2428860" y="5429264"/>
            <a:ext cx="2143140" cy="1000132"/>
          </a:xfrm>
          <a:prstGeom prst="rect">
            <a:avLst/>
          </a:prstGeom>
          <a:noFill/>
        </p:spPr>
      </p:pic>
      <p:pic>
        <p:nvPicPr>
          <p:cNvPr id="1030" name="Picture 6" descr="http://t0.gstatic.com/images?q=tbn:ANd9GcStQ-s7rwbaI3D_8ZKwUZ7pFVLTQwQ80vHdfmUrFOtkEWsAp8x_E1SCzKcU"/>
          <p:cNvPicPr>
            <a:picLocks noChangeAspect="1" noChangeArrowheads="1"/>
          </p:cNvPicPr>
          <p:nvPr/>
        </p:nvPicPr>
        <p:blipFill>
          <a:blip r:embed="rId4" cstate="print"/>
          <a:srcRect/>
          <a:stretch>
            <a:fillRect/>
          </a:stretch>
        </p:blipFill>
        <p:spPr bwMode="auto">
          <a:xfrm>
            <a:off x="4572000" y="5429264"/>
            <a:ext cx="2047875" cy="100013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David" pitchFamily="34" charset="-79"/>
                <a:cs typeface="David" pitchFamily="34" charset="-79"/>
              </a:rPr>
              <a:t>למחרת:</a:t>
            </a:r>
            <a:endParaRPr lang="he-IL" dirty="0">
              <a:latin typeface="David" pitchFamily="34" charset="-79"/>
              <a:cs typeface="David" pitchFamily="34" charset="-79"/>
            </a:endParaRPr>
          </a:p>
        </p:txBody>
      </p:sp>
      <p:sp>
        <p:nvSpPr>
          <p:cNvPr id="3" name="מציין מיקום תוכן 2"/>
          <p:cNvSpPr>
            <a:spLocks noGrp="1"/>
          </p:cNvSpPr>
          <p:nvPr>
            <p:ph idx="1"/>
          </p:nvPr>
        </p:nvSpPr>
        <p:spPr>
          <a:xfrm>
            <a:off x="357158" y="2214554"/>
            <a:ext cx="8229600" cy="3286147"/>
          </a:xfrm>
        </p:spPr>
        <p:txBody>
          <a:bodyPr>
            <a:normAutofit lnSpcReduction="10000"/>
          </a:bodyPr>
          <a:lstStyle/>
          <a:p>
            <a:r>
              <a:rPr lang="he-IL" dirty="0" smtClean="0">
                <a:latin typeface="David" pitchFamily="34" charset="-79"/>
                <a:cs typeface="David" pitchFamily="34" charset="-79"/>
              </a:rPr>
              <a:t>"למחרת </a:t>
            </a:r>
            <a:r>
              <a:rPr lang="he-IL" dirty="0" smtClean="0">
                <a:latin typeface="David" pitchFamily="34" charset="-79"/>
                <a:cs typeface="David" pitchFamily="34" charset="-79"/>
              </a:rPr>
              <a:t>אתאי לקמיה ואמרה ליה:</a:t>
            </a:r>
          </a:p>
          <a:p>
            <a:pPr>
              <a:buNone/>
            </a:pPr>
            <a:r>
              <a:rPr lang="he-IL" dirty="0" smtClean="0">
                <a:latin typeface="David" pitchFamily="34" charset="-79"/>
                <a:cs typeface="David" pitchFamily="34" charset="-79"/>
              </a:rPr>
              <a:t>   אחזיתיה, ואמרו לי בישא הוא, ולא קא נפיק </a:t>
            </a:r>
            <a:r>
              <a:rPr lang="he-IL" dirty="0" smtClean="0">
                <a:latin typeface="David" pitchFamily="34" charset="-79"/>
                <a:cs typeface="David" pitchFamily="34" charset="-79"/>
              </a:rPr>
              <a:t>לי".</a:t>
            </a:r>
            <a:endParaRPr lang="he-IL" dirty="0" smtClean="0">
              <a:latin typeface="David" pitchFamily="34" charset="-79"/>
              <a:cs typeface="David" pitchFamily="34" charset="-79"/>
            </a:endParaRPr>
          </a:p>
          <a:p>
            <a:pPr>
              <a:buNone/>
            </a:pPr>
            <a:endParaRPr lang="he-IL" dirty="0" smtClean="0">
              <a:latin typeface="David" pitchFamily="34" charset="-79"/>
              <a:cs typeface="David" pitchFamily="34" charset="-79"/>
            </a:endParaRPr>
          </a:p>
          <a:p>
            <a:r>
              <a:rPr lang="he-IL" dirty="0" smtClean="0">
                <a:latin typeface="David" pitchFamily="34" charset="-79"/>
                <a:cs typeface="David" pitchFamily="34" charset="-79"/>
              </a:rPr>
              <a:t>כלומר: </a:t>
            </a:r>
            <a:r>
              <a:rPr lang="he-IL" dirty="0" smtClean="0">
                <a:latin typeface="David" pitchFamily="34" charset="-79"/>
                <a:cs typeface="David" pitchFamily="34" charset="-79"/>
              </a:rPr>
              <a:t>למחרת באה אותה אישה לרבי חייא ואמרה לו: הראיתי את המטבע לאנשים ואמרו לי שהוא לא טוב ואני לא יכולה להשתמש בו.</a:t>
            </a:r>
          </a:p>
          <a:p>
            <a:endParaRPr lang="he-IL" dirty="0" smtClean="0"/>
          </a:p>
          <a:p>
            <a:endParaRPr lang="he-IL" dirty="0" smtClean="0"/>
          </a:p>
          <a:p>
            <a:endParaRPr lang="he-I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David" pitchFamily="34" charset="-79"/>
                <a:cs typeface="David" pitchFamily="34" charset="-79"/>
              </a:rPr>
              <a:t>מה עשה רבי חייא?</a:t>
            </a:r>
            <a:endParaRPr lang="he-IL" dirty="0">
              <a:latin typeface="David" pitchFamily="34" charset="-79"/>
              <a:cs typeface="David" pitchFamily="34" charset="-79"/>
            </a:endParaRPr>
          </a:p>
        </p:txBody>
      </p:sp>
      <p:sp>
        <p:nvSpPr>
          <p:cNvPr id="3" name="מציין מיקום תוכן 2"/>
          <p:cNvSpPr>
            <a:spLocks noGrp="1"/>
          </p:cNvSpPr>
          <p:nvPr>
            <p:ph idx="1"/>
          </p:nvPr>
        </p:nvSpPr>
        <p:spPr>
          <a:xfrm>
            <a:off x="500034" y="2071679"/>
            <a:ext cx="8229600" cy="3143272"/>
          </a:xfrm>
        </p:spPr>
        <p:txBody>
          <a:bodyPr>
            <a:normAutofit fontScale="92500" lnSpcReduction="20000"/>
          </a:bodyPr>
          <a:lstStyle/>
          <a:p>
            <a:r>
              <a:rPr lang="he-IL" dirty="0" smtClean="0">
                <a:latin typeface="David" pitchFamily="34" charset="-79"/>
                <a:cs typeface="David" pitchFamily="34" charset="-79"/>
              </a:rPr>
              <a:t>אמר ליה לרב: זיל חלפיה ניהלה וכתוב אפנקסי: דין עסק ביש. </a:t>
            </a:r>
          </a:p>
          <a:p>
            <a:endParaRPr lang="he-IL" dirty="0" smtClean="0">
              <a:latin typeface="David" pitchFamily="34" charset="-79"/>
              <a:cs typeface="David" pitchFamily="34" charset="-79"/>
            </a:endParaRPr>
          </a:p>
          <a:p>
            <a:r>
              <a:rPr lang="he-IL" dirty="0" smtClean="0">
                <a:latin typeface="David" pitchFamily="34" charset="-79"/>
                <a:cs typeface="David" pitchFamily="34" charset="-79"/>
              </a:rPr>
              <a:t>רבי חייא אמר לרב (שהיה אחיינו ושומר גנזיו), לך ותחליף לה את המטבע.</a:t>
            </a:r>
          </a:p>
          <a:p>
            <a:r>
              <a:rPr lang="he-IL" dirty="0" smtClean="0">
                <a:latin typeface="David" pitchFamily="34" charset="-79"/>
                <a:cs typeface="David" pitchFamily="34" charset="-79"/>
              </a:rPr>
              <a:t>בנוסף, אמר רבי חייא לעובדו לרשום בפנקסו: "דין עסק ביש" – כלומר: זה עסק רע.</a:t>
            </a:r>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57224" y="1785926"/>
            <a:ext cx="7500990" cy="2214578"/>
          </a:xfrm>
        </p:spPr>
        <p:txBody>
          <a:bodyPr>
            <a:normAutofit fontScale="90000"/>
          </a:bodyPr>
          <a:lstStyle/>
          <a:p>
            <a:pPr algn="r"/>
            <a:r>
              <a:rPr lang="he-IL" dirty="0" smtClean="0">
                <a:latin typeface="David" pitchFamily="34" charset="-79"/>
                <a:cs typeface="David" pitchFamily="34" charset="-79"/>
              </a:rPr>
              <a:t/>
            </a:r>
            <a:br>
              <a:rPr lang="he-IL" dirty="0" smtClean="0">
                <a:latin typeface="David" pitchFamily="34" charset="-79"/>
                <a:cs typeface="David" pitchFamily="34" charset="-79"/>
              </a:rPr>
            </a:br>
            <a:r>
              <a:rPr lang="he-IL" sz="3600" dirty="0" smtClean="0">
                <a:latin typeface="David" pitchFamily="34" charset="-79"/>
                <a:cs typeface="David" pitchFamily="34" charset="-79"/>
              </a:rPr>
              <a:t>מדוע פיצה רבי </a:t>
            </a:r>
            <a:r>
              <a:rPr lang="he-IL" sz="3600" dirty="0">
                <a:latin typeface="David" pitchFamily="34" charset="-79"/>
                <a:cs typeface="David" pitchFamily="34" charset="-79"/>
              </a:rPr>
              <a:t>חייא </a:t>
            </a:r>
            <a:r>
              <a:rPr lang="he-IL" sz="3600" dirty="0" smtClean="0">
                <a:latin typeface="David" pitchFamily="34" charset="-79"/>
                <a:cs typeface="David" pitchFamily="34" charset="-79"/>
              </a:rPr>
              <a:t>את האישה ?! הרי רבי חייא הוא אומן בדרגה של דנכו ואיסור (אין לו מה ללמוד עוד) ואינו צריך לפצות כלל. </a:t>
            </a:r>
            <a:r>
              <a:rPr lang="he-IL" sz="3600" dirty="0">
                <a:latin typeface="David" pitchFamily="34" charset="-79"/>
                <a:cs typeface="David" pitchFamily="34" charset="-79"/>
              </a:rPr>
              <a:t/>
            </a:r>
            <a:br>
              <a:rPr lang="he-IL" sz="3600" dirty="0">
                <a:latin typeface="David" pitchFamily="34" charset="-79"/>
                <a:cs typeface="David" pitchFamily="34" charset="-79"/>
              </a:rPr>
            </a:br>
            <a:r>
              <a:rPr lang="he-IL" sz="3600" dirty="0" smtClean="0"/>
              <a:t/>
            </a:r>
            <a:br>
              <a:rPr lang="he-IL" sz="3600" dirty="0" smtClean="0"/>
            </a:br>
            <a:endParaRPr lang="he-IL" sz="3600" dirty="0"/>
          </a:p>
        </p:txBody>
      </p:sp>
      <p:sp>
        <p:nvSpPr>
          <p:cNvPr id="7" name="TextBox 6"/>
          <p:cNvSpPr txBox="1"/>
          <p:nvPr/>
        </p:nvSpPr>
        <p:spPr>
          <a:xfrm>
            <a:off x="2571736" y="571480"/>
            <a:ext cx="3143272" cy="584775"/>
          </a:xfrm>
          <a:prstGeom prst="rect">
            <a:avLst/>
          </a:prstGeom>
          <a:noFill/>
        </p:spPr>
        <p:txBody>
          <a:bodyPr wrap="square" rtlCol="1">
            <a:spAutoFit/>
          </a:bodyPr>
          <a:lstStyle/>
          <a:p>
            <a:r>
              <a:rPr lang="he-IL" sz="3200" dirty="0" smtClean="0">
                <a:latin typeface="David" pitchFamily="34" charset="-79"/>
                <a:cs typeface="David" pitchFamily="34" charset="-79"/>
              </a:rPr>
              <a:t>שואלת הגמרא:</a:t>
            </a:r>
            <a:endParaRPr lang="he-IL" sz="3200" dirty="0">
              <a:latin typeface="David" pitchFamily="34" charset="-79"/>
              <a:cs typeface="David" pitchFamily="34" charset="-79"/>
            </a:endParaRPr>
          </a:p>
        </p:txBody>
      </p:sp>
      <p:pic>
        <p:nvPicPr>
          <p:cNvPr id="3075" name="Picture 3" descr="C:\Users\User\AppData\Local\Microsoft\Windows\Temporary Internet Files\Content.IE5\POSYR5RS\MC900404263[1].wmf"/>
          <p:cNvPicPr>
            <a:picLocks noChangeAspect="1" noChangeArrowheads="1"/>
          </p:cNvPicPr>
          <p:nvPr/>
        </p:nvPicPr>
        <p:blipFill>
          <a:blip r:embed="rId2" cstate="print"/>
          <a:srcRect/>
          <a:stretch>
            <a:fillRect/>
          </a:stretch>
        </p:blipFill>
        <p:spPr bwMode="auto">
          <a:xfrm>
            <a:off x="857224" y="3292418"/>
            <a:ext cx="3401331" cy="313697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David" pitchFamily="34" charset="-79"/>
                <a:cs typeface="David" pitchFamily="34" charset="-79"/>
              </a:rPr>
              <a:t>הסיבה:</a:t>
            </a:r>
            <a:endParaRPr lang="he-IL" dirty="0">
              <a:latin typeface="David" pitchFamily="34" charset="-79"/>
              <a:cs typeface="David" pitchFamily="34" charset="-79"/>
            </a:endParaRPr>
          </a:p>
        </p:txBody>
      </p:sp>
      <p:sp>
        <p:nvSpPr>
          <p:cNvPr id="3" name="מציין מיקום תוכן 2"/>
          <p:cNvSpPr>
            <a:spLocks noGrp="1"/>
          </p:cNvSpPr>
          <p:nvPr>
            <p:ph idx="1"/>
          </p:nvPr>
        </p:nvSpPr>
        <p:spPr/>
        <p:txBody>
          <a:bodyPr/>
          <a:lstStyle/>
          <a:p>
            <a:pPr>
              <a:buNone/>
            </a:pPr>
            <a:r>
              <a:rPr lang="he-IL" dirty="0" smtClean="0">
                <a:latin typeface="David" pitchFamily="34" charset="-79"/>
                <a:cs typeface="David" pitchFamily="34" charset="-79"/>
              </a:rPr>
              <a:t>"רבי חייא עבד לפנים משורת הדין". </a:t>
            </a:r>
          </a:p>
          <a:p>
            <a:pPr algn="just">
              <a:buNone/>
            </a:pPr>
            <a:r>
              <a:rPr lang="he-IL" dirty="0" smtClean="0">
                <a:latin typeface="David" pitchFamily="34" charset="-79"/>
                <a:cs typeface="David" pitchFamily="34" charset="-79"/>
              </a:rPr>
              <a:t>כלומר, רבי חייא לא היה חייב בעשיית מעשה זה (החזרת הכסף לאישה) בגלל היותו אומן שאין לו מה ללמוד עוד, אך הוא נהג לפנים משורת הדין והחזיר לה.</a:t>
            </a:r>
          </a:p>
          <a:p>
            <a:pPr>
              <a:buNone/>
            </a:pPr>
            <a:r>
              <a:rPr lang="he-IL" dirty="0" smtClean="0">
                <a:latin typeface="David" pitchFamily="34" charset="-79"/>
                <a:cs typeface="David" pitchFamily="34" charset="-79"/>
              </a:rPr>
              <a:t>רבי חייא לא היה חייב לעשות זאת, אך הוא החליט לנהוג ברמה מוסרית גבוהה ולחייב את עצמו.</a:t>
            </a:r>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00034" y="142852"/>
            <a:ext cx="8229600" cy="1143000"/>
          </a:xfrm>
        </p:spPr>
        <p:txBody>
          <a:bodyPr/>
          <a:lstStyle/>
          <a:p>
            <a:r>
              <a:rPr lang="he-IL" dirty="0" smtClean="0">
                <a:latin typeface="David" pitchFamily="34" charset="-79"/>
                <a:cs typeface="David" pitchFamily="34" charset="-79"/>
              </a:rPr>
              <a:t>הסיום:</a:t>
            </a:r>
            <a:endParaRPr lang="he-IL" dirty="0">
              <a:latin typeface="David" pitchFamily="34" charset="-79"/>
              <a:cs typeface="David" pitchFamily="34" charset="-79"/>
            </a:endParaRPr>
          </a:p>
        </p:txBody>
      </p:sp>
      <p:sp>
        <p:nvSpPr>
          <p:cNvPr id="3" name="מציין מיקום תוכן 2"/>
          <p:cNvSpPr>
            <a:spLocks noGrp="1"/>
          </p:cNvSpPr>
          <p:nvPr>
            <p:ph idx="1"/>
          </p:nvPr>
        </p:nvSpPr>
        <p:spPr>
          <a:xfrm>
            <a:off x="569608" y="1928802"/>
            <a:ext cx="8219256" cy="2964986"/>
          </a:xfrm>
        </p:spPr>
        <p:txBody>
          <a:bodyPr>
            <a:normAutofit/>
          </a:bodyPr>
          <a:lstStyle/>
          <a:p>
            <a:pPr>
              <a:buNone/>
            </a:pPr>
            <a:r>
              <a:rPr lang="he-IL" dirty="0" smtClean="0">
                <a:latin typeface="David" pitchFamily="34" charset="-79"/>
                <a:cs typeface="David" pitchFamily="34" charset="-79"/>
              </a:rPr>
              <a:t> </a:t>
            </a:r>
            <a:r>
              <a:rPr lang="he-IL" dirty="0" smtClean="0">
                <a:latin typeface="David" pitchFamily="34" charset="-79"/>
                <a:ea typeface="+mj-ea"/>
                <a:cs typeface="David" pitchFamily="34" charset="-79"/>
              </a:rPr>
              <a:t>בסוף הסוגיה מובא פסוק מן התורה שהוא המקור גם לכך שראוי ליהודי לנהוג לפנים משורת הדין.</a:t>
            </a:r>
          </a:p>
          <a:p>
            <a:pPr>
              <a:buNone/>
            </a:pPr>
            <a:r>
              <a:rPr lang="he-IL" dirty="0" smtClean="0">
                <a:latin typeface="David" pitchFamily="34" charset="-79"/>
                <a:ea typeface="+mj-ea"/>
                <a:cs typeface="David" pitchFamily="34" charset="-79"/>
              </a:rPr>
              <a:t>הפסוק הוא: "והודעת להם את הדרך ילכו בה ואת המעשה אשר יעשו" ( שמות י"ח כ' ).</a:t>
            </a:r>
          </a:p>
          <a:p>
            <a:pPr>
              <a:buNone/>
            </a:pPr>
            <a:r>
              <a:rPr lang="he-IL" dirty="0" smtClean="0">
                <a:latin typeface="David" pitchFamily="34" charset="-79"/>
                <a:ea typeface="+mj-ea"/>
                <a:cs typeface="David" pitchFamily="34" charset="-79"/>
              </a:rPr>
              <a:t> רב יוסף מביא מדרש על פסוק זה:</a:t>
            </a:r>
          </a:p>
          <a:p>
            <a:endParaRPr lang="he-IL" dirty="0" smtClean="0">
              <a:latin typeface="+mj-lt"/>
              <a:ea typeface="+mj-ea"/>
              <a:cs typeface="+mj-cs"/>
            </a:endParaRPr>
          </a:p>
          <a:p>
            <a:pPr>
              <a:buNone/>
            </a:pPr>
            <a:endParaRPr lang="he-IL" sz="2400" dirty="0" smtClean="0"/>
          </a:p>
          <a:p>
            <a:pPr>
              <a:buNone/>
            </a:pPr>
            <a:endParaRPr lang="he-IL" sz="2800" dirty="0" smtClean="0"/>
          </a:p>
          <a:p>
            <a:pPr>
              <a:buNone/>
            </a:pPr>
            <a:endParaRPr lang="he-IL" sz="2800" dirty="0" smtClean="0"/>
          </a:p>
          <a:p>
            <a:pPr>
              <a:buNone/>
            </a:pPr>
            <a:endParaRPr lang="he-IL" dirty="0" smtClean="0"/>
          </a:p>
          <a:p>
            <a:pPr>
              <a:buNone/>
            </a:pPr>
            <a:endParaRPr lang="he-I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3608" y="404664"/>
            <a:ext cx="7560840" cy="1077218"/>
          </a:xfrm>
          <a:prstGeom prst="rect">
            <a:avLst/>
          </a:prstGeom>
          <a:noFill/>
        </p:spPr>
        <p:txBody>
          <a:bodyPr wrap="square" rtlCol="1">
            <a:spAutoFit/>
          </a:bodyPr>
          <a:lstStyle/>
          <a:p>
            <a:r>
              <a:rPr lang="he-IL" sz="3200" dirty="0" smtClean="0">
                <a:latin typeface="David" pitchFamily="34" charset="-79"/>
                <a:ea typeface="+mj-ea"/>
                <a:cs typeface="David" pitchFamily="34" charset="-79"/>
              </a:rPr>
              <a:t>" והודעת להם" - זה בית חייהם, </a:t>
            </a:r>
          </a:p>
          <a:p>
            <a:r>
              <a:rPr lang="he-IL" sz="3200" dirty="0" smtClean="0">
                <a:latin typeface="David" pitchFamily="34" charset="-79"/>
                <a:ea typeface="+mj-ea"/>
                <a:cs typeface="David" pitchFamily="34" charset="-79"/>
              </a:rPr>
              <a:t>כלומר צריך להתפרנס בכבוד.</a:t>
            </a:r>
          </a:p>
        </p:txBody>
      </p:sp>
      <p:pic>
        <p:nvPicPr>
          <p:cNvPr id="1026" name="Picture 2" descr="http://www.vivrele.net/wp-content/uploads/2010/07/money-man.gif"/>
          <p:cNvPicPr>
            <a:picLocks noChangeAspect="1" noChangeArrowheads="1"/>
          </p:cNvPicPr>
          <p:nvPr/>
        </p:nvPicPr>
        <p:blipFill>
          <a:blip r:embed="rId2" cstate="print"/>
          <a:srcRect/>
          <a:stretch>
            <a:fillRect/>
          </a:stretch>
        </p:blipFill>
        <p:spPr bwMode="auto">
          <a:xfrm>
            <a:off x="899592" y="2348880"/>
            <a:ext cx="2664296" cy="341097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95536" y="548680"/>
            <a:ext cx="8229600" cy="1540768"/>
          </a:xfrm>
        </p:spPr>
        <p:txBody>
          <a:bodyPr/>
          <a:lstStyle/>
          <a:p>
            <a:pPr marL="0">
              <a:buNone/>
            </a:pPr>
            <a:r>
              <a:rPr lang="he-IL" dirty="0" smtClean="0">
                <a:latin typeface="David" pitchFamily="34" charset="-79"/>
                <a:ea typeface="+mj-ea"/>
                <a:cs typeface="David" pitchFamily="34" charset="-79"/>
              </a:rPr>
              <a:t>" את הדרך " - זו גמילות חסידים, </a:t>
            </a:r>
          </a:p>
          <a:p>
            <a:pPr marL="0">
              <a:buNone/>
            </a:pPr>
            <a:r>
              <a:rPr lang="he-IL" dirty="0" smtClean="0">
                <a:latin typeface="David" pitchFamily="34" charset="-79"/>
                <a:ea typeface="+mj-ea"/>
                <a:cs typeface="David" pitchFamily="34" charset="-79"/>
              </a:rPr>
              <a:t>כי זו הדרך שבה מנהיג הקב"ה את עולמו</a:t>
            </a:r>
            <a:r>
              <a:rPr lang="he-IL" dirty="0" smtClean="0">
                <a:latin typeface="+mj-lt"/>
                <a:ea typeface="+mj-ea"/>
                <a:cs typeface="+mj-cs"/>
              </a:rPr>
              <a:t>.</a:t>
            </a:r>
          </a:p>
          <a:p>
            <a:endParaRPr lang="he-IL" dirty="0"/>
          </a:p>
        </p:txBody>
      </p:sp>
      <p:pic>
        <p:nvPicPr>
          <p:cNvPr id="30722" name="Picture 2" descr="http://213.8.150.43/yesodi/ezra/images/boy.gif"/>
          <p:cNvPicPr>
            <a:picLocks noChangeAspect="1" noChangeArrowheads="1"/>
          </p:cNvPicPr>
          <p:nvPr/>
        </p:nvPicPr>
        <p:blipFill>
          <a:blip r:embed="rId2" cstate="print"/>
          <a:srcRect/>
          <a:stretch>
            <a:fillRect/>
          </a:stretch>
        </p:blipFill>
        <p:spPr bwMode="auto">
          <a:xfrm>
            <a:off x="467544" y="3284984"/>
            <a:ext cx="5514975" cy="264795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95536" y="476672"/>
            <a:ext cx="8229600" cy="4525963"/>
          </a:xfrm>
        </p:spPr>
        <p:txBody>
          <a:bodyPr>
            <a:normAutofit/>
          </a:bodyPr>
          <a:lstStyle/>
          <a:p>
            <a:pPr>
              <a:lnSpc>
                <a:spcPct val="150000"/>
              </a:lnSpc>
              <a:buNone/>
            </a:pPr>
            <a:r>
              <a:rPr lang="he-IL" dirty="0" smtClean="0">
                <a:latin typeface="David" pitchFamily="34" charset="-79"/>
                <a:ea typeface="+mj-ea"/>
                <a:cs typeface="David" pitchFamily="34" charset="-79"/>
              </a:rPr>
              <a:t>" ילכו " - זו ביקור חולים,</a:t>
            </a:r>
          </a:p>
          <a:p>
            <a:pPr>
              <a:lnSpc>
                <a:spcPct val="150000"/>
              </a:lnSpc>
              <a:buNone/>
            </a:pPr>
            <a:r>
              <a:rPr lang="he-IL" dirty="0" smtClean="0">
                <a:latin typeface="David" pitchFamily="34" charset="-79"/>
                <a:ea typeface="+mj-ea"/>
                <a:cs typeface="David" pitchFamily="34" charset="-79"/>
              </a:rPr>
              <a:t> כלומר ביקור חולים שעושים ע"י הליכה אל החולה.</a:t>
            </a:r>
          </a:p>
        </p:txBody>
      </p:sp>
      <p:sp>
        <p:nvSpPr>
          <p:cNvPr id="31746" name="AutoShape 2" descr="data:image/jpeg;base64,/9j/4AAQSkZJRgABAQAAAQABAAD/2wCEAAkGBhQSEBUUExQUFBUVFxUXGRUXFBgYFxcWFRcXFBcXGBYXGyYeFxkjGRQVHy8gJScpLCwsFx4xNTAqNSYrLCkBCQoKDgwOGg8PGiwlHyQsLCkpLCwsLCwsKSkpLCksLCwpKSwsKSksLCksKSwsKSkpLCwsLCwsKSksKSkpLCwpKf/AABEIALcBFAMBIgACEQEDEQH/xAAbAAABBQEBAAAAAAAAAAAAAAAEAAECAwUGB//EAEEQAAIBAgQDBgMFBwMDBAMAAAECEQADBBIhMQVBUQYTImFxgTKRoSNCUrHRBxQVYsHh8HKC8TOi0haDkrIkQ1P/xAAaAQACAwEBAAAAAAAAAAAAAAABAgADBAUG/8QALhEAAgICAgIABgIABgMAAAAAAAECEQMhEjEEQQUTIjJRYXGBFFKRobHwFSMz/9oADAMBAAIRAxEAPwDRzUi5qkvVGJxeUV1oJukjyu/yFm751E4gdaywWfmYqX7j5mruEfbB/Zpd5NA37BBkGh3tOnwmfI0l4n1Ee1MoVtbCr9F9nHwYJNQ4qSVkTQV5850ot78CDT0otNIZP9lOF4r4Y1mpsXuHoPWoG8q6xRlm8Cs0ZNLaRLdl2HGQbmnfHAc6x8Ti2L5Qaut4CdSZpHBLcib/ACF3OKgc6HuYlrmg0FWpgU6UUlsCl5Qj0gWhsFZyjeiw5qgGpTVEnbsXkXZ6Yv51VNKaFE5FuY06v51TNKalB5hIuGnz+dDZ6cPUoHIIz+dPmofNUw1QnIbFO2QwenrEiY9qHxV4d3lQiTAAHSfpROaowJnSfQVDXg8mOOuSuna/f8iu2cyZZ6QehFUOtxhlYrHMgmTHlV+emzUCY/MnD9+1fotzedLvDVReqb9+BRMjnuy58VFUniB5A1TZWdTRIYVAOTILjwdDIqs2tfAam6g8qGNgg+E1AWwq1jWAg70qot2GYST9aescltnYxN8FsmX1rOxx1nlWhGtQvWARFdPHUdnJvYrBECrZrNCsh01FTHEhzkU7xtu0Bh5oS9cQb0Pc4gT8ImkmCnVzPlTRhXYUvbLEvpyp8Rh82oNC4zDqo0q/hznJrT8NckG6VlX7u2xOlF2oAig714u2UaUnwrASCaLhemyO2TxOBJMjenRrg5TV+BxE6Hei4FI5VpoVyABi2G60Zh8UG/SpMgrLxp7rxjYan2qVGQFs2wKY0LgsZmkFWUjLo0AnMJGgPT86KmqXGgOLi6YqYU1KokAlUTTFqzcbcDXIYsAiFtJgE6hjG4AUiKKQ8IuTouv4hheS2AIcNqQZkRpAPnNK3iWFw22A0AaR5mIIoLBWboAfJYViOYctz310MRtRNiy4dnZlJYKIVSAIJPM+dH6aovlHHGNJ7DRdqa3qHzUs9JRnCu+qJv1RNNmqUSgjvKRuUPnppqUSgjvKGxbaVINUXNCiUWWbmlSNygtV2qQxQqUQIa7FUtjOgmqWuFjA2qxEAFSiE7fESB8NKq1ueVKscltnZxfYg0nWnzVSW1pZq6EY6Rxn2T051A2V6UppqdJoglRRyofEYyKneaBWdYGZtasjG9sZL2ywWy5k0dlhYplAp2ao3YLAcM0XD51pZprJcy+laAamn2mGXYJiDkeeXP051LDYm7dAZGRST4VKzI3MuTvl12qHF3iy3UjKPVjlH51altVts4CoFCwomIbKgnp4bbN/upW7ezRigpK2OOIkHK+hIJnmOevKNaGut3sg7EEH0IioWrUnO5gtEKdwOQjcmiUvoNJynz0/+w1o6j0JJU7ihuH4oghW+NJtseRIGZCD0YDTzrRF6sh/+q0MPF3KkRPwFnJ6TsPeji1I1ZMy3YV31QfFgAkkeEEnXUACdvSqA9D2LeYEkfHJM8+8AME9MpUUOJVGN7ZoJiJ3BUiDB00YBhOumhFY3EuJhL6shDHKVdZ8JQzEkepqKvmW4p8SkMMx5hYW3J/FAj0ANA4N1CJIUArMwN8s/Opx9mrHjSk2jawZckqzjwgSFXUTOhJ3gAa1K6HB0uegZR+tLGXkNxGUnxYewzDXwk59PlBrGXHXHb7MCDMCMxOXc76CrYxUtlkscfwaq3rg+IIfNDH0NWpicwBGxAPzrKw2LNy08mfCQehlTrFHo8geg/IfrUlAz5IpdBK3al3tCXb4USdtNhO+lI3GAkrAkCSdfFBEDmINJwK1BtWFm7TC5VCNJAGpIJA/0iTTJdkAidRzpeIK1YT3tLvKHzUs1TiCi/PUTFVZqWapxJRb3kVT3xJ0qu+2lPhyKWt0Sg/D2xFKqbTaUq580+TOti+xBBOtMfKoxvU2+EEe9bpz4KK9s5CjydkS1NnqRXQVCKWOdcbfa7/onEi5kUE1kqZFGkVErWyEtaDdFAxnUVC5iGOwp2xESY2Yr95iSInRFOmo3qdhi24AEkbEHwkAyDtvRdfgscGldAeBWGB1ktdBkyCVaRA5eEjStSs/DgF2P3Q7R/qKqrH/ALar4wH8ENlQmGEkanUHTccqVhkuc6B+0HEFKG2pLNKnTYQRIJ9KbEcaF2z5wCyjQZguQjKORCggjbXrVQuKQQ3hgMoC6eIaa8okVHgvDrbE5xLDaToRruOdGKXZrjFRVGvwDDi64RTlJAYkKBClgo1GpmetdDx7shbsIGvYrKjPk+ByCcrHLCkxtWZ2aXLjSVGgtJoNBC3FI322NZfHsbZvu96211XuXizWXAMB1Lhgy8hmygHWuV5/l5MM0oHW+H+HHyfu6OjwPYd7ttLtm7bZCDlYZkkajXwgtqI1msjI6EZjmBnXzA0HvB1rV7C8W7u4bPfXLwa02S2q/Z2iF7xmJY6ZdjA3asfGcQVrQIkFcjRlI6AjaNiau8LPPOm5GT4h4scM+PZNrwXUkATudP8ADQ+FzKCuViAQqsVgRHh310AjbXLWbxrEZbnoq5egzFsx+goqxjLjAjO7KFBLE/eBGgMnSt9Wc+EKWyXE0bD2z8BXWFzEtlbwqJ8hAmOVZap9kk81/MCPem40fDM6+Ex9KFwfwjMzeQG3vUfdF6hrR0WF+06j7PLqI2LARrtoBWUli5bGUAncBlfKYO4Pl5VpYe0O7BkyRuCdpJjfzobEOFI8XOCC3X1OlMpKPYKZbwvDFVeeY+Qg0ThGlF9NPQaD30qnC41AGmI5nMPPz3q606qgllHPcc5NTmvbKM0XS0V8TaEB6On5x/WrGvRhkcsZ+yJHLwwoMRyFV8Q8VlyDIAmRrqpH9RVh0s5G0fIuh0++u3I+1B7eg49RdlYxYLeEXGOUqpyFVBfRmM+VEgRp00+VTK02WjxKJT5a6GpU+Wmo8RBUqVKpxIMVqrIRtVpFMKTgQlZJilVloaUq5mSK5vZ08f2oKJ0k66xUkYbifMRNDrdG24qxGB01jUnqaXNilwanf+uqOfq9Eyfaolhyb6GorelvUQKhnEa/MUsMc7qS33r9/r2FtE20qnEXsqMw1IBMelO92faoltI5GurjjPguXZXqyjCyHk6d4SyiZ0ZEk+kiKrwwBuubmgYsRmuqikEwsLOpOSausWlT4REbc4G8DpWULBVnBlrkwsSQc2UiIBkAMRl8/KncNmmDTbaNm9ctqXUoAQgMjXcHny2oHjOVcNBOsLl5szA5hpz23oDGYko3daB8oE6kKNSef80R5UPi7xySSWMiWPQBtB0rn+X5awPiuzbj8V5WpPSRFwwJzo6ySdVgaxpFE8JuDOrDYyP6H8qL43iQwBAAGh+PMdRO1Y+CQw0kiHaIJA1huXrSeF5uTO6ki7ycEce0dXaxVzD3hdRMxyga/D4Wn3/vU+J9qTfYd7g7blQAWAykCYAlSJEAb9KHvIClh5Ys63pDEkAIbImSdTLH51RdEW5VYlt9Pug+fU1ufj4825qyiOaeL7ZUa3Du3eRDZt4ZLQhlBCwYf4tZknb5VkYh4tMOoC9NyAPkBQmGtNn+Et0iOkk1LH3p8Kq3hhjpsSPCPkZ96XLHH42KTiqDGUs+RcnZXe7pmljcbSNWB0/OrLZQCAbgXkucgfIUHgjbyHOzBwBlAAgmWnNp1A+dFYa2x+FREncoBGYjmfSuJ5WKeLGp/Mezo4ckJycFGqCDh7RGqA+Zcz9aj/DbXRR/7lSGHuE6hF8ywI+lV3MGw52iPJ/1Fc3lP/Ma6ivRNMGgGy//ACkVdntxGUHyGX9KHt4B417setz9BULnDj1tD/eTQc9bYFFf9QGi587eFAJOWBr4gvPfUzRuFxZgeGaF/hK7519sxq5cC8eFgxG4UTAnf0rZmzY8kYqCprv9lUMcotuT76J4IPkI7tSrFzJfXUnkelXqlxpVkSCN8wgH8QUD4hVuAUi2oMzHMRvNX16fDBfLjv0edzZZcmiwtSzVXNMWq4x0Wg0qp7ymNypQUi6aYtVWeol6NDUX5qYGqs9MHqUALtHSlVNp9KVcXMv/AGP+TqY39KIm5rTrfgyKFL6n1pd5XaWNThxl0zm8a6DDiByGp59PSqy9D95TZ6kMEce0BpsJz0s9Dd7T95VlBUQgPUMFj+5vHN/07g33CuJiZ0ANVd5USwIIIkHcRSTipKiyEuLszuOWyuOMgSVUwDO66a7VRjJyeIjceEagaH4jz9Kjewai4TOgO2uk8vSo4tpQqqwDGvoQa8l584zz6/g9F48Xw2bPEcYO6A8JkKScqjkCdhWXZ8K67klvmf0ioX7ytky6gKuaNs3T6UrTySWB+GBy57jrtXS+GYHCPN++jL5mRSfFHUW3Bw+G0Xwi/rz1IBn/ALflQ1t5toNdmJ9SZ09qIxFophLJbSFutGn3mDdP5hQTYpQBqAIA3HkK68Ko5ua3Qfw22AxYwBr8ok1iviQWLMNbkvHkYCjyhY0o3FXx3LBSPEQm/US3r4Z+dZSX8l3MdRlIiJGoIH5/SuX50ozyRxSevZs8SEoQlkii9cBbOunyrXwnCibT3Mypbt5CWIjwucuZRziD8qp7P2Gv3UtpLa5mXQeAMM2v3dCB703aDiYv3FRM+RISzbiDHOeozAx0FcNx3T3+Dp8m6rX5NAY7Do32Nk3srv47xAEQFSEB1EyTI1iiuD4bGXO7NmxaZbJcibKhWFz4gzMdT6UZ2X7DT47xkjXKPhB5D+Y11mG4/YU5E1Ov3rakgErm8TAxIOsUz+j7icOT1s5rD9hrtxR36WlIVlBDMpktmDMFBzEAwPLfWuNxvBbtq46XIVkMREgjXKyk7gxp/avWG48DAUW/FJE4i0PCBmJ+I8oPvXIdq4xNy06XcMDlKEm+pzZn8EFQdAQ4qnJkhJXE3+BBLJxyLT9lnCOzc4W1esLae4cxm9mM6sjIy6roRAjpPOs7iWCx+HQFyO6RWt5raKR3biCpO8dCeZ1rX7P8aTC4fu2xGGbKbjmHckA+M6KukDlzmuswuKzZlcJIJEAkqylVYbxybarMeWMqiuzJmxcJN1r0edYTtCHUfvKi/lthUJABGmpJG8gb/wAtU8TwQtH7N+9twPGFMKx1yE6iY8+Va3a7ssLI76z/ANIlQyE/AToDr90n5e9ZXBUa9bu2Ptm8HeIiGFDJBzMs67xp1r0WLjCCywetWjgzTlJwkt+gA3KXeUMHpF4rq0YqLi9LPQ/eUs9FINBGelnqlASdKjnoJp6JxL81PmqpXpmek+ZBy43st+RNQ5taCbT6UqrsKSNBSri5/wD6S/k3Y19KIMRJ9abNVbNr70s1d2PSOdxLM1KarmrMMJPWhknxi2RQbdIQp5q1sJJJnWhZ50FNNWPLHKNWEWYnz+lTbCkydKFE0fiLxVJG50noKo4uM+SfZoxwjKD5ejn8bcKuxEQcp16kf2oJ2ZpA1kAFjECRJojH3BL/AOpfoBTYdAqKDqYDEAE6+1cOHjQzeRJy6TN0sjhiS/Rbg8OBpBA28/etTiFgsFcERIt5en4fbU1zmIxbEgDTc/Wj+D3Wt4i2gPeK72swBJ1zA6eYrtNNVx9GJK9v2dR2jfxgA/CAsQQRoI9dAPnWNeXSOpAH5n+lG8VvZr1wkESeYOwVVG/oT71ThcNnYmYCg/3PtVsdQEe2QuW1W5lYhcqgAC2CSSM7EztAKiaiqKxhbo2mO5H5zQ2KxQZ84XVs87zlaVURH4YowYlrjF3VgSFEBW2HoPKvOeU8WRSny+q+jq4ecZKKX0mxwTC93axV77Ru7twtxITIzGSYB8S/ATuKl2J4aDmvEszMxVQw2HUdT50Pw+0WwOKAtNJuKpY3MpUNkgZG3Guvr5V13AcIENq2ugQfONyT1LVnxw+lDN22dRh17tAByj+/vXA/wy0924Lt5FTNldMrm4e5vvcAAQbFGid9OVdvisUFBrnsVf1PzPnVr8b5se6DjzPE24mBd4JZyAC87FdpwrhTmW3bbYz8Nskba1TxLF4RFUXnxLyotwLarKqzOCMzZhGf6VTxjHXrrG3YQMA2UksYnplET7mKwLvZjFXvHlQbgRoNDB0nqKE/h7S1ZZH4nJumzrOCnD3VLWreIuKt20wDCzANrMcmp1Vu8JNdhg8SXzFkyBmkKSCQIC6xpuK8k7P8XNpjbUlLikyN1YgkH5RtXovBuJ96hkQw0I5T1qYvFjGpp7Ey+RLI6Z01tQ4KOAysIKkSDA0rhbXChhuK90M+RgxQIYZlZG0mZ01n/SK7HBXJIqPafDI1u27KT3d603hbK8Me7MODoJcVfGfC4+n/AMmWcFKpfg8mxdspddYKw7CDuACd/aqyaL4jaL37hXMwLtq25EnU+dTs8OA+KfYwK9FHIlBX2YFglNujPJpyNvOjbvC/wt7H9aquYRjGgEDrQeW5JLoDwTj6J4SJ8M+c/nPKrXsWrZ8RLHoNB+tPg7GUawSf8irbuAR2zF8s7qf6Gsy4wm3yezXDBUbq2E8PxCMQAqeYyiayL6hrjhRpmMAbATE/nWhhcKqOCDP1mrXwkDwFY6bET670YTjBtoulieSCT1Q2HuBVAHKlStYUkbE0q5WSVzbL1xSqgd+BnXxD5GqzwN+q/M/pXbHhc9flS/hHlSR+KZV7MP8Ah4/g4g8Fufy/OiLXDWURG/OuuPBqkODddKL+KZJd0NDEoO0cla4cVEAb761WnBiOfIjeuybgq9fmKofhJGwFV/8AkMn6Hcb7OYFjKIlR71EKPxL9a1cZ2fMeEZT57fOs69wm6uoTN6EH6Uf8fkHv0clxawQ75oGuYR+FkzqdOqlTU8XiQEEazt/u1PyozinCb2YsVJkbERAjKB00ECsO/aKnUEdOntSYPJ+Vyfdj5MfzK2E9wGAJ3P6f3rc4FgVA7yJcMYM/DG0DrWNh3lQvME8uR1muj4DblG/1f0FehjLlBSOXK4uinGvk1OpYwBtJ316UOpY23Q+DTvNj4gYgN0XWfOtfifCxcA3EGZG4ND2cEqWbpOr5biZjA2BA/IVMjXy2SD2U944PxJ8vakL7fjA9HI/pUVsyBKXBIB+BvflUUw4IlM7D+VCfyEV4yR6FNLY3D+Mi1euBwGS4pQlmJCtoVuexHyrvuE8Qtl5W4h03zj1P5V5fdw03cpLKS25UiPWaPwXArweBa70fyQdOpBrVinKMbSskMUMkqcqPS8djl1bMp00hhz96xcZjQlp2lSQpIEjU/OuTxHCb2wsXBr//AD/Q7UI3Z6/BY2nAEa+ZIUAepYVdHy5JVxLM3g48e1kTN3svebubgUeI3DLHlmymfbMaO4XfdROjL4pXp4t/qay+FY1sOr2nRwWYMdgYKKBv1irrPGCplbZ3MeLSCZg6edbYZI8U3L+jzWXHLm+MffZw5BS4X5reI+RJP5Gux7P9qLSP4iwDACMpMEem9c7iuHOxZQBL3cwOYBfFm0JaMu+9adrsjcW8qMe7MjS4pUxGpidRvBHlWGMpxtROzjjBuPJ0dzhu21hW2uEf6QPzNEY3tC2KVLaWby2bucO+WZUKDAZQcm58UE7RXCDCXe+ayBJWdQGbQQM2VQSFIbQjzrsUT/8AHtrbxRV7lkEm7YLiy6rh/syAni1W5lkEjUVk+c5SqTqjqTx+NjV44ud3/QZwXhOFuyEwfeFQCWuYlWtgEkSGY6/C0+ARFWcJ7PYXGs4tdxbKNDC217MBMZlDZVZTDQwEGPWqLtxTfuqj3kS6mU3bNhlhglp8wQrBXvLVwFdiLxFA9m8GMNiO+uy4RndLdtRZTOwKliHbRQpMIAYmny+bGD+//c52Lx7i27v0K3wYwdAYLD1ysV6eVWfwX+X/AD5Vt9nbgud6LmUFbpI1Ilbs3gDmiSM+WR0Fa7YFJ+Eax4s2wAOp6a6UqzSkrTM8oNOmcZ/CRyH0Ef5+tN/Culdlb4KkDKCQBoZJ6b9dhUm4SOQFT5kxeJxg4Sen05+tL+Fn8IrrW4VB3Pp1qkcPmCfDI1BOoMny2I1pPnMNHOWuGtHwx70q6i3gIEaabeIGRyJp6nzL/I/AkB/KOf0pG35D50UYJ5z/AGGtWqBpt69apUJv2NaAO4qm6Aq5mIVZ3JiPc1mdoeN4i0zKts21BOV8pYt9YHyrh+I8WxF66ud5QHRG2Xz5Ak/SrseJ3TYknrR23EO0Nu2QFi5IZpB8K5ZiT5np50/DeMZyFu5FuMTlVMxzACTqw8LCDpNcgq93Zds73mLKws51AWJGk+THSAK6nsphlLMoXNHiW7k2DT4d4mI1Xed9KmTFkhK/RpXyXh39xrZFb018qX8NDDQL9a0EwyyBrqCdtAAQNR11q3938U69AJGWNJgdfOhyM3EzDwgGQEU6DeYievWh8T2eVoz2lbLOXYwTptG9dAywSRvy35amRzNB4vjVm2PG6gnZQczn/autHlYeJz93sRZK620O5kyWP+4a/KhsB2A7sRnbUyYYga8gIM6czR2I7aWlkKhI6MVC77wmYz6isq/29vfct2V8znYxy0OUVbDJkXTYrjD2aSdjvtIN1skaJClvObhXT0GtXDshZVy5UsBpkY94pmDmg/A0zNcve7U4p5i84/0Kqj8qzcTfuXCe8d3J3zMW+lPKWSXbE+ldI7+5jsHbzK122FiMpubTM7GdenLSgk7YYVVhFYrGwUALp8KhiJA8uc61xC2gNtCdtB+lSZDE/wDNLxVB5HV43tfgyhDWnckbG0vTqxiaw043hlUhMM5JJOd7olZAHgCaCI8qzRbmJ+XP5UnsgDqANSJ02orSoDkw88bIACpOoljeugtpoCc30EVNeKvoctqdGDEO5BUyILuYAgQIig8JgGfVbVxhyJUgTHIkUfh+zV8xORPJmk+eig0OX7ImzPx9xrtw3HaSVVdAAIUQAFUAc6FdDGnvXU2eyBjxXh7WwY9y1GWuylnncuN7qo+QU0vJeyNfk4kKDuJ0pFBtlGkR1EdCdtK7odl7Gvjvezj/AMarHZWwPv3j5Zx/41OUSJHENbjK6FkdPgdeQ5gjmp6Vqp2yCA9+rplAJuJna2RtI1BBnlW9c7LWTs11fMOp+hWqH7HW2GtwkHcG2pB9RNZs+DDn+9bNOLPkxdAP/qa0QCO9cESPAQCDz8dwae1AcQ7VPbDG3hXaConMPEW55bYmB5mty72TsKstduIBpr3arHRRGlCW+C4W40W8RdzaQSFKk8twKoh8P8dbpssl5uZ/hGHeXO5uMBmcifDABCqoEa7ACqmsA6ZR/nvXVDsSsmb0DlKASTrzaDvuKqxHYu4Ae7dHHQkofnqPyroR4xSS6Rjbk3bOcWQPCzqOgdl/I1fZu3EMrcuKZPw3Hg/929E3+BX13s3YH4VDfIqTQT2WU+MMh3CspWPTMBNWaBs1cP2hxSai9c9GIcfJpo1e2eJ3K2Wjc5GU++V6wrduCCYI89ifarO5I1Gs9P8ANaXigWzo8P26bKJsA+YumD81mnrnsPAEEDc/dH9T1mnqcUWpnpKkg6Dbl12qRuNOx2O3IacudF27I9auUAQYnXpMTrPoIqhjUylLOuvSYNSuYVY1UHyCg/PSr7V0MAVB1EwRlaPNTtJ0q1TpMR5dPKmQaoCvYEeIqiloOhUanly8jTXcMxggmAB4V05jnHID6Grb11EOcwBEFiQAANZYnSBr8647jX7QCSVwoRgNDeMlSeltPvAfibQ01ctAetm/jsUljxXHFsMdyJLZQDsNeomP1rJxnbeyCRZVrpI+Jvs0HpmGY+wrjsRiGdy7uzud2JifKByGkDYVVJoxxJFTyGpxLj9++CHfKv4Lcovufib3NZVqwoOgA/qdNJ3p7ankevKmKmNdOuvXlrTpUI2xmSDBIHLfY+1V3WG/ltz35VflHXXpTMgOsD+tGxSCHeSdtANZM8+lQOuhqTnoT/n96Qb/AA1Bhso9Ke2WZgqKxY7KNTHXyHmdKIwPD7l6Miwh/wD2NOXT8ImXPpp511HDOFpYBC7tGZz8Tep2A8hoKSU0uhooyMN2OLa3rmXnlt6nzm43lpoK2MNwCwkFbYJGssSxnr4jFGhf+PSrFWqXkbGoB4jjnUQqO8811j2rMXijElc26SB0aNQWMQfauiZdKp/h1snW2snUnKP+aaGVLtBop4Ur5fGMp0AGUCecwD9aLs2YG+sny99auECmK6zGsRMax0pZSt2wUMLQpdwKmttqXdH8thtQTDRAWBM1Hu6JXDk9KX7t50SAj2QdwCPMT+dUtggEi0FRpEMLYMEnXStZcNVi4agmyUcdc7L3rxzG+jkAAZkbTU+281t8I4UU1NzOIggKUBK+GSDM/StY2dQZHmOv6U5t6Vbzk1TDSKWsrGh+gn8qn+7KRB1B5GCPkRSuOFEkhR1JAAPqazOIdoLdpsuW48DOcgBADSRrOo0pHJLtjKEpaSJYjspYYHwlZ/A0fIbD5Vz3Huzxwtpr3eI1pcs94CjrmIUeJZUmTGoFdbhcYrJM7zyjY7QTuK89/bFxC5GHtKxyP3jsonxFCgUt1Ak6cjVkHYjjXYaODXGAY2L5zAEFArKQdQQykhhrv9KVcj2b/adicLh1sqtu4qE5c8yqnXII5AkxSqwOj3HvQJJJgAsekQNfaKuR522P9dQfkah3AJBOuxjowmCP0rmeP9uVtMbVgC7dXRmJ+yQ9GYfE3kKyxgx3JI6bEXlQF3YKFGrkwAJJ1Ncnxbt6VEWUBJ2e4YHr3a6mehNcnxDit/EH7a6WUEEIoy2wRzCc/U0MqiY59Z/zWrYw/JW5/gsx1+5iGzX3a6dwG0QeSoNBUO7O20dPyq1m6VWRr+dXV+Ctuyy2u8/51qRPSoqxkfl5U+Y/59DUoShJtUXJNOx0JkbAxz1pD1oEIhSf81qBWDrr8quZfMzPzEVBnAgQSzGAoEsx6Ko3qDIgdBO3tpWtwrs814Z7krbOyjRn85+6nlua0+D9lHJFzEgCIK2JnUbG4RoSPw7dZronAUEsQABMnQQOdUSn6Q6iCW8OAAAIAAEemlWCzTYfiFlxKuCOsED50cEFVNSXY4F3etSFjnRYtASQAC2p8yBoT7VIqd4nyilCCpa57jcDlUxa/wA/pRVuz4QAIHQDYVC3YnWCo6HeaBKBlTXUkkydeQJ0FWq4FXNh6l+7UeJCpb3lTNiYliBoN/Ia1e2FgemtIYXSpwBbIC/zy1JcTrqo6b6xE/3qYw3zqL4UHzPlv86PGgji6Pwz70/hP3W9Z0qNy3lEz66T7RWVj+Oog8M3GkGNQIIGhb+lSmCzTOXmWA1/w0Hhcelxsisc0TlI1jnMbRpvWM/bYCc1qQRAAbqOem3WuSvcccszJoCxfIhy25006kaDfeK14cPNCuSR2fafh9whGEd2urwdQCQSYHkInl70BexirdLeIZUXLl3Iu3GYZQOjOABtCxWFcHemZIBA1iDPPQk+VbHDeGP3RC3lkKYzLJMmV58jVHkeFkjTjs2YPIglUvXQZbN1nTIYMkd1m+FRABflA8UkxrXG/tYtFMdYmcpswoO0944b6ZK77g93uCLbEMjsoDwoZbjaHMQPEpbmdRXF/twZRcwgDDOFusRzCk28pI5AkNr5U+HFLE9spy5Fk6R5s1shm9TSrTUA8qVamkUpno/F+1uJxIKoP3eydDlYG43q33R6VjJhAsKNAOX5k9TT0qroWTJImlTFgn/mnpVBSN+0VJU7q0GI3/SmNg7HT/PKlSpkQstp5A6Rr9DprpUSog6SZGs6ekU9KoQrzHNAA1Hy6VJ7cEjrG58vL509KlAhsrkhVALuQqg7ZmMCTyGtd5wHsymFBPx3SIe6dyeaqPuL5DfnSpVTkb6LYE+M8WXDL4gWJGiroDJgCTtWSLNvHHVrltio8IMggeoifalSqKK+Vy92OGYXseiT9pdIIOmYAa77CtpcPk0HLzny501Kq5zlLtkJqu/tzqeY0qVV3RB5inWaVKpyYwlY669PapKTSpU7FLFNKdKVKlshF7wUEnYdB5gVNQddOus850+lNSocmQsoG5wSw51QyejsPbQ6ClSoqTbGpMwOI/s4RjNq66TuH8YjkBOo10msm9+za8p+zuKfXTXpt1pUqvjllHSYJRSYXwbsRdKk3rmT8IQAnTcknSKvxHZrEWSDba3ezMq5XBQidJzDlSpVZ8+fVi8Uman/AKYZrcXLpBOn2aqFDf75LD1ivJP2ocJNi+gLd4csBzMlVVGAIJMAFzt0NKlVcZuUtjNUjnLDMRsKVKlVzexUtH//2Q=="/>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1026" name="Picture 2" descr="C:\Users\User\AppData\Local\Microsoft\Windows\Temporary Internet Files\Content.IE5\NTKSVUAQ\MC900361000[1].wmf"/>
          <p:cNvPicPr>
            <a:picLocks noChangeAspect="1" noChangeArrowheads="1"/>
          </p:cNvPicPr>
          <p:nvPr/>
        </p:nvPicPr>
        <p:blipFill>
          <a:blip r:embed="rId2"/>
          <a:srcRect/>
          <a:stretch>
            <a:fillRect/>
          </a:stretch>
        </p:blipFill>
        <p:spPr bwMode="auto">
          <a:xfrm>
            <a:off x="214282" y="2143116"/>
            <a:ext cx="6491510" cy="4214842"/>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48681"/>
            <a:ext cx="8435280" cy="2088232"/>
          </a:xfrm>
        </p:spPr>
        <p:txBody>
          <a:bodyPr>
            <a:normAutofit lnSpcReduction="10000"/>
          </a:bodyPr>
          <a:lstStyle/>
          <a:p>
            <a:pPr>
              <a:buNone/>
            </a:pPr>
            <a:r>
              <a:rPr lang="he-IL" dirty="0" smtClean="0">
                <a:latin typeface="David" pitchFamily="34" charset="-79"/>
                <a:ea typeface="+mj-ea"/>
                <a:cs typeface="David" pitchFamily="34" charset="-79"/>
              </a:rPr>
              <a:t>" בה "- זו קבורה, מכיוון שזו המצווה היחידה שבה לא מקבלים גמול. </a:t>
            </a:r>
          </a:p>
          <a:p>
            <a:pPr>
              <a:buNone/>
            </a:pPr>
            <a:r>
              <a:rPr lang="he-IL" dirty="0" smtClean="0">
                <a:latin typeface="David" pitchFamily="34" charset="-79"/>
                <a:ea typeface="+mj-ea"/>
                <a:cs typeface="David" pitchFamily="34" charset="-79"/>
              </a:rPr>
              <a:t>לכן כשנאמר </a:t>
            </a:r>
            <a:r>
              <a:rPr lang="he-IL" dirty="0" smtClean="0">
                <a:latin typeface="David" pitchFamily="34" charset="-79"/>
                <a:ea typeface="+mj-ea"/>
                <a:cs typeface="David" pitchFamily="34" charset="-79"/>
              </a:rPr>
              <a:t>"בה", </a:t>
            </a:r>
            <a:r>
              <a:rPr lang="he-IL" dirty="0" smtClean="0">
                <a:latin typeface="David" pitchFamily="34" charset="-79"/>
                <a:ea typeface="+mj-ea"/>
                <a:cs typeface="David" pitchFamily="34" charset="-79"/>
              </a:rPr>
              <a:t>הכוונה למצווה שמתרכזים רק בה ולא בגמול הצפוי.</a:t>
            </a:r>
          </a:p>
          <a:p>
            <a:endParaRPr lang="he-IL" dirty="0"/>
          </a:p>
        </p:txBody>
      </p:sp>
      <p:pic>
        <p:nvPicPr>
          <p:cNvPr id="32770" name="Picture 2" descr="http://upload.wikimedia.org/wikipedia/commons/thumb/c/c0/Rachel%27s_Tomb_1585.JPG/250px-Rachel%27s_Tomb_1585.JPG"/>
          <p:cNvPicPr>
            <a:picLocks noChangeAspect="1" noChangeArrowheads="1"/>
          </p:cNvPicPr>
          <p:nvPr/>
        </p:nvPicPr>
        <p:blipFill>
          <a:blip r:embed="rId2" cstate="print"/>
          <a:srcRect/>
          <a:stretch>
            <a:fillRect/>
          </a:stretch>
        </p:blipFill>
        <p:spPr bwMode="auto">
          <a:xfrm>
            <a:off x="571472" y="2214554"/>
            <a:ext cx="5572164" cy="431647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67544" y="620688"/>
            <a:ext cx="8229600" cy="2232248"/>
          </a:xfrm>
        </p:spPr>
        <p:txBody>
          <a:bodyPr>
            <a:normAutofit/>
          </a:bodyPr>
          <a:lstStyle/>
          <a:p>
            <a:pPr>
              <a:buNone/>
            </a:pPr>
            <a:r>
              <a:rPr lang="he-IL" dirty="0" smtClean="0">
                <a:latin typeface="David" pitchFamily="34" charset="-79"/>
                <a:ea typeface="+mj-ea"/>
                <a:cs typeface="David" pitchFamily="34" charset="-79"/>
              </a:rPr>
              <a:t>        " ואת המעשה "- זה הדין,</a:t>
            </a:r>
          </a:p>
        </p:txBody>
      </p:sp>
      <p:sp>
        <p:nvSpPr>
          <p:cNvPr id="33794" name="AutoShape 2" descr="data:image/jpeg;base64,/9j/4AAQSkZJRgABAQAAAQABAAD/2wCEAAkGBhQSERUUEhQWFRQVFRcVGBcWGBYVFBQUFRQVFRQWFxUXHCYeFxkjGhQUHy8gIycpLCwsFR4xNTAqNSYrLCkBCQoKDgwOGg8PGikkHCQsLCwsLCksLCksLCwpLCwsLCwsLCwsLCwsKSwsLCwsLCwsLCwsLCwpKSwsLCwsLCwsLP/AABEIALwBDAMBIgACEQEDEQH/xAAcAAABBQEBAQAAAAAAAAAAAAAEAQIDBQYHAAj/xABMEAABAwIDAwcHBwkHAwUAAAABAAIRAyEEEjEFQVEGEyJhcZGhMkKBscHR8AcUUlOSouEWIzNDYnOy0vEVFyRjcnSCJZPCNESjs8P/xAAaAQADAQEBAQAAAAAAAAAAAAABAgMABAUG/8QAMBEAAgIBAwIFAgUEAwAAAAAAAAECEQMSITEEQRMUImGRUaEyUoGx8CNCccEF0fH/2gAMAwEAAhEDEQA/ADqbnbp7mp72PIubdYHxxXmYNxgy2RpYoh+GcdXRfzfVfUL5m2ezpQEymSOi4fZ8EuHoFmYEiHAiIjj70VTw2XeT2pHhTcndlktqKvaOAL2tAIGV+aY6iD7O5RM2e4XzXt5ovCs3hNAQ1NhWyK84InV2+dBw07FFUwzjYv1EaCO3tVnFkPUbdFMwGzDOBgP8B4pDhSDZ2uth4IpoukqJrAAuwpmc17bhuK8cNeZ4eCIKRFSaA1YIzAkCM3gOO5SCiR55t1buB4qSrVDRJVVicc51m2CKTZnKgirXbTtn9AF/RwQj9sX6LSTxPuCjp4SdbotmHAHxCf0o27A3bSrHzPD3r39pV97fBFur0xq9o9ISDE0z57PtBG/Y2kgZtsgQ5pb2SPWiaGOa4yHwTxA4LzqIOkHxCCrYHeLLelm3Lk0CfPmNLCb7kj8M5wu4X6rdqp8Pi3UzxHD40V1hsWHiySSaDZHSwBa3LM69xMqY0HEk5gJ6pjVThOCVzbVArewduGcDMtnsPDt7E52GcYJLZEwY7I39SJCcAksawZ9FzrEti3GxB8VKym+AOjGmpuO6ymaFI0INmBqdB4bADe8puy9nllSq4gdMti86ST4wrCE6mEFNoL3VCveQ1rWtBgHfF/cnUaZLTIgn9rqGlk9rU4UTMgjhcIKXqsScfTRIGiCMgg6jNqpC48B3j3KBuHcDmlsxGhErz6TjrlPePBXUjm0BlBlk+q2ydRZYJ1cWRa2G7gjwh3hFZUjmKDW50R4AHtTIRVRiYylKCQzZAGod7ekrCs2AEJl6SehLBnN6RUdQImOkVFUamo1gpCa8wpyFXbRqwI3nXqG4JlGwNgWKr5j1etMEASbAcdAmlwAJOgVLjMbnufJ3N48CVaMdQUqDsRtvdTAA+k72BVlTGuefOefD0fgjtk7E5yoBXzNBGZrQPLG+D1LW4TAU6XkNy2LfQevfouhQjERzoxVDZuIeJZStcaGJFjrZedsfEDWkfsn2StdgaQDqrb2fmHY8A+uVJjoFNzhNm+iYgT6UQ62YRtVzLw5vAtJI7lY4TbrvOh7eIs4dq0gwzebYx0kNbEEW67FUG19iMHSpEtcTAHEnh+KzipcmUww5agzNM/G9RUqhabKnwmIcxxtlcPKbudCuGvD25h/QrnlHT/gd7l/g8RnHWiQ1UOzsRld61qadORKhKH0EsgaxPDES2gntoJdIdQKGKRrESKCcKKVwDqByE9jFMaSlZSspNDpkbQiKYStpp5asluLPgSEuVPZTlScyrpHMS0W2CTEtssYzlQ2OjWee73qx2DtQ1nu6bnBrfOixJt6iuyWKSW6Zq9y7Y1K6mlYlcVxyW5ePANUppjLKaoUOXLILFe2ULWbDkRKgrqlCArRcpr2KZguvPaskZsEcy/iewLO4qpmeT1rQ4x0MeeqO/VZmq+ATwEp3sjR3ZWbTrZnZBoLn2BP2Ls8OPOP8kHoAixI1dHCdEJzZcOt7gO+58FbjZrmmKfSAJAa7cJIBzbrehdKWlBk+xZYlvOCJhwMtcAZa7j+CnwWPLgQ6A9tnC/eOo6oPCGmDFQFrx5rxA9B0I67q42PsU16jajmN5sRlbUORr2AzLgLkE6DgtuT27keD2hlrBzAHSzKcjXOu1xIJgXPSIRm0druyc05rmsLqebM17RkpGQDItJH3lveTtNzaHkUIzANIgScwBvAEXdEadaK21SmjULqVMwXEusYgW3dgv16WTeHau/syfirVVfc5FiMSLutGtrhV7CS7O7XzQQeiPeVebb2IWlpDWNLg1/NtcXNJAE2N5Jk+lUmJczU9Envkbo4oblk0+Cv2xg84zts9vCbgITA4iIdudZw4O4oyq13DL26n3IHmMlQt814kdv8AUELPdDR+hctEFarYNTMyDu+B8dSyWBfmZ1tstFyeqQ+OI9X4KCXYWZohST20k4JyOkmMFNO5tOT0Ggg5ZdTU2JCbqVi5pLcsmKKabUZcKUJrtUFHcEnsPo00UKKZQCKaF1xgcjZr1Qcrv0bP9Z/hRg5UYQ/+6of92n71nuWXKCiWUxTxFAnOS7ptd0ct4g2vGq9jLTg0ceOLUlsVWdNdUQfz5pEtIdwggpPnYi68CS3PXjwEueoyEOMVxslGMvfTcgkFksKCvqvOxokRoh8RiryNyehB+9I9Q/Ob9aYcVa/gikYg2qfzR/1LL7RP5s9ZA7yrza2JOTLbUn0aBZfatZ8ANiJ/pdPVyQY8MN2Jhc9VoiQKVd/pyFoPeStnhNlgc68izXPE30a9w9Yd3BcuFSrMi1os4ix1FkQ3EV/pH/uOXV6VyCUJS4Nryre2g0YdzZquaKtQkfo2+U1gO42ItxVDg8cyqHmvWe0taSxoBIe7KYaIswTA7Cqp9Sq4y4hx4ucSdI1PUnU21BoG9/4ISlFjRxNKjuPJkVG4LDglgHMVXuhwLsjvIcctzl36a6ghFY+s6ow0gc1N+GqDM4hzi5hGaGkgZ2Sd/AzYhcRpYvENFnQIy2cR0TcjslSHaWJIgvMXsXuIvr3rLL2/2SfTO7/0SYkNbRbVbXGbMfzUuzCC5ofYZdBvINxqi+TsYhzmuA5xw6Ji5c0TE9YPgqWrzh1DT6fwUbOdaZbDSN4cRHcgpIs8bNBUpSDxafD49Sqdr045s7w4t9BMj1FBudV+HFR1GVDrFjPlHVZVdm0tFps4w547Cr/Yzvzje31hZPB1agqEw24v1wtDsfEfnGT9Ie1Sa9QszcNcnZkHSxHRunCvcz8BEkFhyXOg/nF+pOdiOHG6VoIY0p7SgTieGqcMVw1UpIdFhmStF0CzF2vqm/25RpD89VYw7g5wBI6hqVoRtmnwXNNTh6o28qcNE86O538qcOVeG+sH2X+5dS0ruc7hJ9mckDetMq0uib7juUAaOPqSVW9E33Hglrc9BvYK+TyvFatr5A/iW3qVxa/nA8Jj8YXKNiNBDs5Nja/erMYen196fPBObOfCm4JnQ6uIEHpAEiNRvsl+eNt0h3idO1c9FGn196XmafX3lR8NfxFdDN4zFsDbvbqfObvPCetMOMZLjnbePOG62433rDGlT6/FJkp/R9abQgaDbHGMkHO2wPnNGsb56vFJVxdMjy26g+UIMEFYosp/R9aTm6f0R4raV7m0mm2xiGuBAe2S07wd/aqjEQWt3339ipMfTbaLJMFTGdscfYVRY1Vibp0O2hhianRLgI0BI4powDj59T7atKGBdVq02CJqENE2Ekxc8LrXYf5MMQ7R1H7b/wCRdEY5JL0qyUnji7m6MNS2SS2c75keceB/BQuwLgJz1D/zIWi+ZEVDRkZs/Nz5ubMWTOsStc/5EsWRHO0O+p/Iljrlwhp+FH8TOb7GokPdmc5wymA5xMXHijdqUs1PoktdIuCR9Ph6FJj9luwuJqUHkF9OWktnKT0TaQDvUOIqdHu/8kjb17lFFaKXBWjBH6dSf3hjuhS0dmy1xNSpYW6R1zN9kro+E+RrFPY14q0Ie1rhJfPSAN+h1rN7e5PvwNY0KjmOdla6WSWw7TUAz0VSSnHdolDwpOovcy7sAR+sqfbIQ5pODx03xIsXEzcSulYD5L8RWo06ralINqMa8Al8gOAImG63WU5WcmqmBrtpVXNcXNFQZJIALnNi4F5aU+maVtbA/pydJ7jaRAqcIafZxVlsrFsbVZmc0dKbkC3FZPaRl1+v2KLZjW86JEjh6CoeHtqGk96Or1Nq0S0jnGX/AGgn/wBsUfrGehwWHFKn9D7pThRp/Q+6VC17lfCNpT2pSAA5xloHlBK3alK/5xlyT5Q6tyxHMs+rPcUrqbPq/Aom8M242nSzE843cPKFon3pTtKnIOduh84b/jxWJZRp76f3XJ/zel9X91yVpDeGbQ7Sp26bfKnyhu+PBYH5QcTmxFNzTIFOCRcA53WlFsw9Hez7r1n+VTWA0wwRd02I4Rr6VTBFa0SzLTBsuaWKMRO4blKMSeKr6bh1adSe2oOI8PckcEdCmBtDb3SvLYN/UoMjfgrz6bY/FXrci3sD7DP6Ttb7VaZ76+A9yptkOjnPR6yrMP6z4o5l63/OwvTv+mv53Juc7e4e5SsqIbnbaO8UvOdvipUdFk4r7t8njMbkvO33oZru3xTnHt061hSc1j1pTW6yhQ48D4qSBw39aFBPYs9Fk/F0Ng3X9I9qlxR6LUPhzf0+9Uj+ER/iL/Yr/wDFYX963+MLtOCr6LguH2gadSk9oBNNwcAZgkGbx2LU0vlQrj9XS7n/AMy9Dps8Maaked1XTzytOIDVq/453+5//Yr6KFdfNB2pLzVtmMviLZi/PHZK0x+WbGAfoqP2an8ylhywi5au7DnwzyKOnsU/Lt3/AFbF/vHfwsVFXf0fjgUu0NrPxOJq16gAfUJcQ2Q0GALSZ3KGuej3eornnTm2jugqxpM+oNkVv8NR/c0/4GrjPytYj/qR/c0v/NR4X5X8Uym1gZRhjWtEtfMNAAnpa2VPtLlI7F1eeqhodLWw0ECGtdGpPFdWbLCUKXJwYMOTHk1S4O08kHTgcL/t6X8AXLPlqP8Aj6X+3Z/9tVQ7P+VLFUKbaTG0i2m0MbLHkw0QJhwWY5VcqKuNrtq1g0Oa0UxkBaMoc52hJvLiqZM0Jw0oGPDOE9T43KzFu9vrCdsw/nGen1FQ4k+32J+zz02en1FcbXpO6/UXTar/ANrx96e2u/fm8UKKx+Cl57t0C5qOiws4l/7WvXwSjEuMxmntPvQQrX3r3O3t8aLUYsW1n/ta8SnZ3xo+e0+9Vrq/CfgpRWMb57VqBZYS/fzneeHas7ymJmlmmZfrrqIVocSd8lUe3Hkmn/y9YVsK9aIdQ/6b/T9ywa/r3da8Ko4nxUDX23+K9m7VqNYmWNQR3prnt4+tDNpPkHI6QbSDHqR7NjQ5geXQ8AyBEAki8i2iq4pb2RWRvaiuwLYL98wRHaUWwmRYrRYbkrhwJ5/X/TPuRDtm0Gizg4gfsye3cozypvYpji4xozIJ6/H3qQDtNuv071c1SwGwHh7EO6twA8Ut2UtgBon4K9zJ+CiX1CfhyjMcP4lrNbInDs7ymz8Sp6tF0NIhocHOkl2jLGRMiTZM5lzbVGlr4DolxOVwlrvSCq+FJR1Vt/2R8ZOWm9yBzrDq61HREb0XIG4/eTZ6j95JY+93ZEXX1Ce11uMawnP6g773uUtbDnmxkDpyy4ZTJ6RsTxEA6b08YqXIspuPAlPT0eu6jqOEf1R2AwAyHPmaTECIiARJQOLouZLXAhwixsYMEHsi6RpXsWi3W5DQd0j2H1KTEPt3epDU3dL0FOxD/Z6k1bgvYkZU+Lp7HfHoQ4qKWk+zuz2tR0h1ErKbnCWjNrYaw0STHCN6EfSk6jwU+zMxeS1xaB5RBgwREem4VnXwDKjHuk841rRTptb+k6XSnKNQJM9SdRXC5Odylu+xS1KM716jTAIM6IytsirTMVKJYeDrGN1iVC6iR5l+/wBqW+xrb3JW1x1fHoXqdUDePT/RDmfox6APapHYd7Wh7qeVrpglsAxrHFBYwvKyUPEyCF4id4QpxYGkdwRDKsa27YHZqVtBvFY40juhRmk6NPX7lbNwlUMzkEN0uRr2AyoDtNg8on7xQcWuxvEvuVxqO4Kt2mbs6p9a09XH0wASyAdCbTwIkovC7OFSmagptLTcklt5m8TJ01TwtO6FnLVHSZbP8WStv5pPolWuKNIAgMAN/NmO4L2A2fmpgkHfETESdI9KaEHPZAlPT2BKLGu8k1T2E28U/wCbD/O7z70HhsSWSQJkaTHYpXbZcTGR06QHX6rBiXJinGVLgfHnhKNvkJGF/fd596d82H+d3u96nwNKs65aWD9twn7OWfUrZmEA1knuC5ZTcWdMVGSsoXYYf53efemjDfvu93vWl5ocEzm+oILIxtCM982663e73pW4OSBNUdZLgAOJM6K+sq3bWLgCm3V13dTdw9Pq7VTHqnKiWWUYRbCdm7To805rmOe5vkEk9FoMibw7M4klpGr9bKrq0c7nPeapc4yTcT3JdnVQK4pi+Vpzdb7H0xcd6vHOaASbAa7gunqsjx1jj+v89jm6WPiLXL9Pb/0oBhR/m97vek+ZjhV8feisXtgFrjTFhAFrm6rP7Ufwf3j+VRUcjRd5MadBDsO0fWDtJj1plSgIs6oeIBNvFQbS2i4UmgyHPM7pDRpoBqfUk2bjb5TJcYvbcCVd4pRhqfJzrNGeTTHgIpFpgF1Qu33efUpG02EXDz2PaLbtWE+KnwQGc9vtCZTpCNFBS3OicWkCVsIJlkjXynA+poTWYUz05Lf2SAdOJB9SsDQ/ZnuTHUf2Y702veyXsDGjT3B/22/yJjaYE6wRGo4g8OpEGl1L3N9S3iG0srK1MBxgHQdu/hCJ2RVLKriyQ8U6gE/SLDGuqfUpwZjX2T70DUqRULhqCqJt8CtUrZq+WtSo2o1xqTLGm0GzmB7Lx9F7PFZintF7XBwcczTINrEGQfBW+2tvMrUMO3L+cZSaxxO/KS302axULj1BXyaXO0jng5aabC8cTWyVCAXg9KNTeZ6z71c46m9+DZVc6ZrVWxwI5st7xU+4syKzgZygdkqxwW24wtWk9ubNVbVaeByvY7vPN/ZTQfN90JPeqK3NKLxONdVBa8i0Bp4ZQABbdYIHNvXudIOgM8f6pbfCDt3NUyqX0AM/TuS2bjow23+ojuVFXffjfiesJux9oc3ULiJAYRB0vYdxIKifWLjYIy3S+povdk3zkvGSoehoDElsaQFa7FxBFHI6tkAIDYJgyRa2hgusYVE+k4iZEaxvUOc2buJE96EXvbNJ0tizxri0wTJ7T1H2hNG0a7Oiyo4NGg4Tf2pMbjX1Xk5Rfg3rJ4fEKB+Nqs6ImB+yPaEqbUvQM2tPqN3geQdMXq1DUP0WDK3v1PgrF+zWMByMDezU9p1Kv8DhXOaJ04JmP2fDSmyx1RtlsemDpGTiHKQlSVGXsmli8qS3O5MiLk3Kn1q4YBO+w641Q1TFDiOxLv8AQJDtHFGlTc8ML8t4vAEgSSNBcLN7IxxrV+n5bjY7sx3nhAv6Ff4jFOLHsBgPaWmCRYkEg8RYWVBh+T5DpzADqN13dPkjCNvk4uoxTySVcG62dyUotqvqCm+XNaG3NjbMeuU/lHycpcyQ8ua8joAE8fKc07lnsNhHAgirVkR55WhqNOIeXVH3MSSS4mBFy4zuSTzRfqfK4GjhcVp7dzGu5On60gcA32ynUtmhu8n/AFSfaul4HkPRfGes8Wk5Q0wrX+6vBx/6isZ4BkepRXUT+v7DvFiT3T+5xbEbJzvzF0aWjgI4ojDbJh+bN6AOqOK6Xj/k4oUyYrVLAahoJPcqWpydpt0e7wRl1M5csaODEncV+5naOEykmUVg8DoM3gFZ/wBlMHnHwU9DZ7B5x7wo62XcU+S42D8nFPEUTUdiHNIJEBjTp2lWWI+SGiGPd85qdEE+QyNJ4qTk9jDTaaYcIdrMStbhg2q1wdU8oQYyi0fgk1yOacad3scNxmzGsMBxPoCds/k+6tMOAjjEldWx3yb4I3514vvewR4LnvKojBvLaRD2jR2YFzY1aYsVeCcvTe46nBq0itx3Iio0SXi11m8TyfqDMWw7qGvcVb/lyCCH0y7gQ8jwQ9PbtN9QWc0E3jpH0KmNZU6YJqDQNgNp0KbctWgS8anKJ8UWeUOEj9AfssQfK/aVGpUYKDSAxuUl0ZnGd8LN1aq6H06b3f3OR5nHYutpYig+DTY+mZvcFp/47ihdlbRbSJL6efw366IOnVNp9nBROq6nrVFjVaexJ5N9SNQOVlIfqPvfghMdtqhVaf8ADwYs4OgjuF+xZ/OnU6sCEF08I7r92Z9RJ7Mno4kseC2/ar1nKyP1De8oTk9ydfiqhg5abIzON+uGjeVvtn8kMPS/Vh5+lU6Xc3Qdyj1GXEnUlbLYMeRq47Ix45RGrYYVr+xrnepC1eTuIqHNTwz2XkC4aOzOZ8V1SmxrRAAA4Cw7ghdqbapYds1HAToPOPYFzQ6h3WOP7svLBa9cjHYTZO0AAOapdry0nwKMGzMf9DD95UOO+UtokUqRPW4x4BVD/lFxRNsoHDKPaFfwpy3aiS8SEdtTOw4XHtpiCCSOFlBjdpNeCMpA6oQ9SJUDyuefXZKo7F0sLsr6mEJNlH8wKsg5ezLgeeZ1LFEym3eTFWuRlcwADeDM9RCpv7v6/wBY37y6KHBezKketyxVL9hJdJjk7a+5zr8gMR9Y3vd7kn5B4n6xv2ne5dFzJCm89l9vgHk8Xv8AJzv8hcT9Y37Tvcl/IfFfWN+073LojYT4CHnsvt8G8nj9/k50OReM3VR9t3uTvyQxv13/AMj10QAJCAh57L7fAfJ4/f5OdHkXjT+tH23e5L+QmM+sb9t3uXRmgKdjVvP5fb4D5PH7/JzL8gcZ9Y37bvcns+TvFn9Yz7TvcunFikpsW8/l9vgXyeP3+TmlP5L8Uf11Mf8AJ/uTqnyV4kfrqZ9L/cupMgJ1Vwhbz2X2+AeUx+/ycjd8m+I31Wd7vck2lSFJmVuWBaBrbiDf0rpdcCD2H1LmG3cZnAB1bI06Q9O9eh0WeWXU59uDn6nDHGlp7mZraq/5LMpSQ9rnPIhsGBJ6heVn3gyj9k7QbRfnc0viYGYtvFjIXp42tW55s06NM3kATfNEnQiSBwJ4pf7uJ1qD7P4qTYfLyQG1QB13Wow23Kb9HDwK8XqM/UY5uuO2x62Hp8E4ptb992ZX+7b/ADfu/il/u2b9afsj3raDEt4hPzSJGkxO5cvnOo+v2L+UwfT7mI/u0Z9a7uCkb8m9IfrH+C2GdJziXzmf8wfJ4fylXsXYLcKwtYS4E5jmjWAN3YrMEpecSB6hLJOTtssscYqkhDTlVmO5L0qz89QEmANTEDqVrzi8aiMcs48MWWOL5RRfkNhfoH7RTxyFwn1f3ne9XYqJ3O9Sqs+T8z+STww/KiKq9REp7yoyVmUQkpQk9KWVIojycE0JWuQ02MOhJlXi9eD0GqChQxPyKI1F4VEoSbKvZVFzic2otZqJ6YRdNqDpFH0UtgYpYpGNSlq8FrFHZQlc2yjNROfUsjYKBazw0FzrACT2Ll/Kl7Kji5lhNgdY4jqXR8fXBY4biCuU7crNc4hgyxqAZE8ROi9f/jVFam3ucHWt0kikd2laLklybfWqNe8fmwfOFndQ4rPNF1r+Se1WggVXuhp6DBoXbpJ0C9hJNPen2Z5du1taNZj+S2Hqa0wDxb0T4KhxXIctvRqHsd7wtScVKUVJXzCz5YPk+h8KEuxhqxxNH9OHFsQHTIHpSbK5cOa4NqSaYmALEStzUYHAtcJBEEcVV0+SuGaI5sX469664dbHS1OPwQl00tScX8iYXlJSf54/5WVkyuDcX7LhZ7F8iabr03FniFWP5O4qiZpuzD9kwe5S0YJ/hlX+R9WWPKs3AeEoWDbykxFIxVaf+Q9qtcFyzpnyw5vWDI7ill0c1utwrqIvZmoBS5lWYXbNKp5NRvYbFGh033dVx4KDxSXKKa4smzpwcoEsIcAITUTc6iqFeYVZmRO1wXsyjleJSsZIkSSoylCSx0h6UKMlKlCSApyiSygEeUrSo04LUYKoyrKgFVUVaYbRJQJE70gKc5qVrbLUIDZ7p7zITXNupHCy1GK7FYfM0gHVYraHJVridxW8r6FUdfUq+PJKG8WB44zVSRj/AMhx9Iqw2fyOhwh0K7CkY8rofVZXyyXlcS4RJUwD2+S4KA1ajfNB7FaTICicFz6r5RVRrhladrx5TSFIza7Sp6lMHUBDVcAw+aj6H2N6wluKBTucVRVwwGkj0qD525uhTLCnwB5a5LyqA4Q4AjrEqnxfJei/dlPFtvBTYfGuOsI1j5WWrG9mZ6ZrcymK5HPbem8O6jYoMVcVh/pgdVwtzKQ31XRHqZf3UyMsMf7djJ4XlzVB/OAO9EFWQ5cUz5pHVKKxmxKNQHMwTxFiszi9hUw4gZo7R7leMsWTtRFxyQ4dn//Z"/>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33796" name="AutoShape 4" descr="data:image/jpeg;base64,/9j/4AAQSkZJRgABAQAAAQABAAD/2wCEAAkGBhQSERUUEhQWFRQVFRcVGBcWGBYVFBQUFRQVFRQWFxUXHCYeFxkjGhQUHy8gIycpLCwsFR4xNTAqNSYrLCkBCQoKDgwOGg8PGikkHCQsLCwsLCksLCksLCwpLCwsLCwsLCwsLCwsKSwsLCwsLCwsLCwsLCwpKSwsLCwsLCwsLP/AABEIALwBDAMBIgACEQEDEQH/xAAcAAABBQEBAQAAAAAAAAAAAAAEAQIDBQYHAAj/xABMEAABAwIDAwcHBwkHAwUAAAABAAIRAyEEEjEFQVEGEyJhcZGhMkKBscHR8AcUUlOSouEWIzNDYnOy0vEVFyRjcnSCJZPCNESjs8P/xAAaAQADAQEBAQAAAAAAAAAAAAABAgMABAUG/8QAMBEAAgIBAwIFAgUEAwAAAAAAAAECEQMSITEEQRMUImGRUaEyUoGx8CNCccEF0fH/2gAMAwEAAhEDEQA/ADqbnbp7mp72PIubdYHxxXmYNxgy2RpYoh+GcdXRfzfVfUL5m2ezpQEymSOi4fZ8EuHoFmYEiHAiIjj70VTw2XeT2pHhTcndlktqKvaOAL2tAIGV+aY6iD7O5RM2e4XzXt5ovCs3hNAQ1NhWyK84InV2+dBw07FFUwzjYv1EaCO3tVnFkPUbdFMwGzDOBgP8B4pDhSDZ2uth4IpoukqJrAAuwpmc17bhuK8cNeZ4eCIKRFSaA1YIzAkCM3gOO5SCiR55t1buB4qSrVDRJVVicc51m2CKTZnKgirXbTtn9AF/RwQj9sX6LSTxPuCjp4SdbotmHAHxCf0o27A3bSrHzPD3r39pV97fBFur0xq9o9ISDE0z57PtBG/Y2kgZtsgQ5pb2SPWiaGOa4yHwTxA4LzqIOkHxCCrYHeLLelm3Lk0CfPmNLCb7kj8M5wu4X6rdqp8Pi3UzxHD40V1hsWHiySSaDZHSwBa3LM69xMqY0HEk5gJ6pjVThOCVzbVArewduGcDMtnsPDt7E52GcYJLZEwY7I39SJCcAksawZ9FzrEti3GxB8VKym+AOjGmpuO6ymaFI0INmBqdB4bADe8puy9nllSq4gdMti86ST4wrCE6mEFNoL3VCveQ1rWtBgHfF/cnUaZLTIgn9rqGlk9rU4UTMgjhcIKXqsScfTRIGiCMgg6jNqpC48B3j3KBuHcDmlsxGhErz6TjrlPePBXUjm0BlBlk+q2ydRZYJ1cWRa2G7gjwh3hFZUjmKDW50R4AHtTIRVRiYylKCQzZAGod7ekrCs2AEJl6SehLBnN6RUdQImOkVFUamo1gpCa8wpyFXbRqwI3nXqG4JlGwNgWKr5j1etMEASbAcdAmlwAJOgVLjMbnufJ3N48CVaMdQUqDsRtvdTAA+k72BVlTGuefOefD0fgjtk7E5yoBXzNBGZrQPLG+D1LW4TAU6XkNy2LfQevfouhQjERzoxVDZuIeJZStcaGJFjrZedsfEDWkfsn2StdgaQDqrb2fmHY8A+uVJjoFNzhNm+iYgT6UQ62YRtVzLw5vAtJI7lY4TbrvOh7eIs4dq0gwzebYx0kNbEEW67FUG19iMHSpEtcTAHEnh+KzipcmUww5agzNM/G9RUqhabKnwmIcxxtlcPKbudCuGvD25h/QrnlHT/gd7l/g8RnHWiQ1UOzsRld61qadORKhKH0EsgaxPDES2gntoJdIdQKGKRrESKCcKKVwDqByE9jFMaSlZSspNDpkbQiKYStpp5asluLPgSEuVPZTlScyrpHMS0W2CTEtssYzlQ2OjWee73qx2DtQ1nu6bnBrfOixJt6iuyWKSW6Zq9y7Y1K6mlYlcVxyW5ePANUppjLKaoUOXLILFe2ULWbDkRKgrqlCArRcpr2KZguvPaskZsEcy/iewLO4qpmeT1rQ4x0MeeqO/VZmq+ATwEp3sjR3ZWbTrZnZBoLn2BP2Ls8OPOP8kHoAixI1dHCdEJzZcOt7gO+58FbjZrmmKfSAJAa7cJIBzbrehdKWlBk+xZYlvOCJhwMtcAZa7j+CnwWPLgQ6A9tnC/eOo6oPCGmDFQFrx5rxA9B0I67q42PsU16jajmN5sRlbUORr2AzLgLkE6DgtuT27keD2hlrBzAHSzKcjXOu1xIJgXPSIRm0druyc05rmsLqebM17RkpGQDItJH3lveTtNzaHkUIzANIgScwBvAEXdEadaK21SmjULqVMwXEusYgW3dgv16WTeHau/syfirVVfc5FiMSLutGtrhV7CS7O7XzQQeiPeVebb2IWlpDWNLg1/NtcXNJAE2N5Jk+lUmJczU9Envkbo4oblk0+Cv2xg84zts9vCbgITA4iIdudZw4O4oyq13DL26n3IHmMlQt814kdv8AUELPdDR+hctEFarYNTMyDu+B8dSyWBfmZ1tstFyeqQ+OI9X4KCXYWZohST20k4JyOkmMFNO5tOT0Ggg5ZdTU2JCbqVi5pLcsmKKabUZcKUJrtUFHcEnsPo00UKKZQCKaF1xgcjZr1Qcrv0bP9Z/hRg5UYQ/+6of92n71nuWXKCiWUxTxFAnOS7ptd0ct4g2vGq9jLTg0ceOLUlsVWdNdUQfz5pEtIdwggpPnYi68CS3PXjwEueoyEOMVxslGMvfTcgkFksKCvqvOxokRoh8RiryNyehB+9I9Q/Ob9aYcVa/gikYg2qfzR/1LL7RP5s9ZA7yrza2JOTLbUn0aBZfatZ8ANiJ/pdPVyQY8MN2Jhc9VoiQKVd/pyFoPeStnhNlgc68izXPE30a9w9Yd3BcuFSrMi1os4ix1FkQ3EV/pH/uOXV6VyCUJS4Nryre2g0YdzZquaKtQkfo2+U1gO42ItxVDg8cyqHmvWe0taSxoBIe7KYaIswTA7Cqp9Sq4y4hx4ucSdI1PUnU21BoG9/4ISlFjRxNKjuPJkVG4LDglgHMVXuhwLsjvIcctzl36a6ghFY+s6ow0gc1N+GqDM4hzi5hGaGkgZ2Sd/AzYhcRpYvENFnQIy2cR0TcjslSHaWJIgvMXsXuIvr3rLL2/2SfTO7/0SYkNbRbVbXGbMfzUuzCC5ofYZdBvINxqi+TsYhzmuA5xw6Ji5c0TE9YPgqWrzh1DT6fwUbOdaZbDSN4cRHcgpIs8bNBUpSDxafD49Sqdr045s7w4t9BMj1FBudV+HFR1GVDrFjPlHVZVdm0tFps4w547Cr/Yzvzje31hZPB1agqEw24v1wtDsfEfnGT9Ie1Sa9QszcNcnZkHSxHRunCvcz8BEkFhyXOg/nF+pOdiOHG6VoIY0p7SgTieGqcMVw1UpIdFhmStF0CzF2vqm/25RpD89VYw7g5wBI6hqVoRtmnwXNNTh6o28qcNE86O538qcOVeG+sH2X+5dS0ruc7hJ9mckDetMq0uib7juUAaOPqSVW9E33Hglrc9BvYK+TyvFatr5A/iW3qVxa/nA8Jj8YXKNiNBDs5Nja/erMYen196fPBObOfCm4JnQ6uIEHpAEiNRvsl+eNt0h3idO1c9FGn196XmafX3lR8NfxFdDN4zFsDbvbqfObvPCetMOMZLjnbePOG62433rDGlT6/FJkp/R9abQgaDbHGMkHO2wPnNGsb56vFJVxdMjy26g+UIMEFYosp/R9aTm6f0R4raV7m0mm2xiGuBAe2S07wd/aqjEQWt3339ipMfTbaLJMFTGdscfYVRY1Vibp0O2hhianRLgI0BI4powDj59T7atKGBdVq02CJqENE2Ekxc8LrXYf5MMQ7R1H7b/wCRdEY5JL0qyUnji7m6MNS2SS2c75keceB/BQuwLgJz1D/zIWi+ZEVDRkZs/Nz5ubMWTOsStc/5EsWRHO0O+p/Iljrlwhp+FH8TOb7GokPdmc5wymA5xMXHijdqUs1PoktdIuCR9Ph6FJj9luwuJqUHkF9OWktnKT0TaQDvUOIqdHu/8kjb17lFFaKXBWjBH6dSf3hjuhS0dmy1xNSpYW6R1zN9kro+E+RrFPY14q0Ie1rhJfPSAN+h1rN7e5PvwNY0KjmOdla6WSWw7TUAz0VSSnHdolDwpOovcy7sAR+sqfbIQ5pODx03xIsXEzcSulYD5L8RWo06ralINqMa8Al8gOAImG63WU5WcmqmBrtpVXNcXNFQZJIALnNi4F5aU+maVtbA/pydJ7jaRAqcIafZxVlsrFsbVZmc0dKbkC3FZPaRl1+v2KLZjW86JEjh6CoeHtqGk96Or1Nq0S0jnGX/AGgn/wBsUfrGehwWHFKn9D7pThRp/Q+6VC17lfCNpT2pSAA5xloHlBK3alK/5xlyT5Q6tyxHMs+rPcUrqbPq/Aom8M242nSzE843cPKFon3pTtKnIOduh84b/jxWJZRp76f3XJ/zel9X91yVpDeGbQ7Sp26bfKnyhu+PBYH5QcTmxFNzTIFOCRcA53WlFsw9Hez7r1n+VTWA0wwRd02I4Rr6VTBFa0SzLTBsuaWKMRO4blKMSeKr6bh1adSe2oOI8PckcEdCmBtDb3SvLYN/UoMjfgrz6bY/FXrci3sD7DP6Ttb7VaZ76+A9yptkOjnPR6yrMP6z4o5l63/OwvTv+mv53Juc7e4e5SsqIbnbaO8UvOdvipUdFk4r7t8njMbkvO33oZru3xTnHt061hSc1j1pTW6yhQ48D4qSBw39aFBPYs9Fk/F0Ng3X9I9qlxR6LUPhzf0+9Uj+ER/iL/Yr/wDFYX963+MLtOCr6LguH2gadSk9oBNNwcAZgkGbx2LU0vlQrj9XS7n/AMy9Dps8Maaked1XTzytOIDVq/453+5//Yr6KFdfNB2pLzVtmMviLZi/PHZK0x+WbGAfoqP2an8ylhywi5au7DnwzyKOnsU/Lt3/AFbF/vHfwsVFXf0fjgUu0NrPxOJq16gAfUJcQ2Q0GALSZ3KGuej3eornnTm2jugqxpM+oNkVv8NR/c0/4GrjPytYj/qR/c0v/NR4X5X8Uym1gZRhjWtEtfMNAAnpa2VPtLlI7F1eeqhodLWw0ECGtdGpPFdWbLCUKXJwYMOTHk1S4O08kHTgcL/t6X8AXLPlqP8Aj6X+3Z/9tVQ7P+VLFUKbaTG0i2m0MbLHkw0QJhwWY5VcqKuNrtq1g0Oa0UxkBaMoc52hJvLiqZM0Jw0oGPDOE9T43KzFu9vrCdsw/nGen1FQ4k+32J+zz02en1FcbXpO6/UXTar/ANrx96e2u/fm8UKKx+Cl57t0C5qOiws4l/7WvXwSjEuMxmntPvQQrX3r3O3t8aLUYsW1n/ta8SnZ3xo+e0+9Vrq/CfgpRWMb57VqBZYS/fzneeHas7ymJmlmmZfrrqIVocSd8lUe3Hkmn/y9YVsK9aIdQ/6b/T9ywa/r3da8Ko4nxUDX23+K9m7VqNYmWNQR3prnt4+tDNpPkHI6QbSDHqR7NjQ5geXQ8AyBEAki8i2iq4pb2RWRvaiuwLYL98wRHaUWwmRYrRYbkrhwJ5/X/TPuRDtm0Gizg4gfsye3cozypvYpji4xozIJ6/H3qQDtNuv071c1SwGwHh7EO6twA8Ut2UtgBon4K9zJ+CiX1CfhyjMcP4lrNbInDs7ymz8Sp6tF0NIhocHOkl2jLGRMiTZM5lzbVGlr4DolxOVwlrvSCq+FJR1Vt/2R8ZOWm9yBzrDq61HREb0XIG4/eTZ6j95JY+93ZEXX1Ce11uMawnP6g773uUtbDnmxkDpyy4ZTJ6RsTxEA6b08YqXIspuPAlPT0eu6jqOEf1R2AwAyHPmaTECIiARJQOLouZLXAhwixsYMEHsi6RpXsWi3W5DQd0j2H1KTEPt3epDU3dL0FOxD/Z6k1bgvYkZU+Lp7HfHoQ4qKWk+zuz2tR0h1ErKbnCWjNrYaw0STHCN6EfSk6jwU+zMxeS1xaB5RBgwREem4VnXwDKjHuk841rRTptb+k6XSnKNQJM9SdRXC5Odylu+xS1KM716jTAIM6IytsirTMVKJYeDrGN1iVC6iR5l+/wBqW+xrb3JW1x1fHoXqdUDePT/RDmfox6APapHYd7Wh7qeVrpglsAxrHFBYwvKyUPEyCF4id4QpxYGkdwRDKsa27YHZqVtBvFY40juhRmk6NPX7lbNwlUMzkEN0uRr2AyoDtNg8on7xQcWuxvEvuVxqO4Kt2mbs6p9a09XH0wASyAdCbTwIkovC7OFSmagptLTcklt5m8TJ01TwtO6FnLVHSZbP8WStv5pPolWuKNIAgMAN/NmO4L2A2fmpgkHfETESdI9KaEHPZAlPT2BKLGu8k1T2E28U/wCbD/O7z70HhsSWSQJkaTHYpXbZcTGR06QHX6rBiXJinGVLgfHnhKNvkJGF/fd596d82H+d3u96nwNKs65aWD9twn7OWfUrZmEA1knuC5ZTcWdMVGSsoXYYf53efemjDfvu93vWl5ocEzm+oILIxtCM982663e73pW4OSBNUdZLgAOJM6K+sq3bWLgCm3V13dTdw9Pq7VTHqnKiWWUYRbCdm7To805rmOe5vkEk9FoMibw7M4klpGr9bKrq0c7nPeapc4yTcT3JdnVQK4pi+Vpzdb7H0xcd6vHOaASbAa7gunqsjx1jj+v89jm6WPiLXL9Pb/0oBhR/m97vek+ZjhV8feisXtgFrjTFhAFrm6rP7Ufwf3j+VRUcjRd5MadBDsO0fWDtJj1plSgIs6oeIBNvFQbS2i4UmgyHPM7pDRpoBqfUk2bjb5TJcYvbcCVd4pRhqfJzrNGeTTHgIpFpgF1Qu33efUpG02EXDz2PaLbtWE+KnwQGc9vtCZTpCNFBS3OicWkCVsIJlkjXynA+poTWYUz05Lf2SAdOJB9SsDQ/ZnuTHUf2Y702veyXsDGjT3B/22/yJjaYE6wRGo4g8OpEGl1L3N9S3iG0srK1MBxgHQdu/hCJ2RVLKriyQ8U6gE/SLDGuqfUpwZjX2T70DUqRULhqCqJt8CtUrZq+WtSo2o1xqTLGm0GzmB7Lx9F7PFZintF7XBwcczTINrEGQfBW+2tvMrUMO3L+cZSaxxO/KS302axULj1BXyaXO0jng5aabC8cTWyVCAXg9KNTeZ6z71c46m9+DZVc6ZrVWxwI5st7xU+4syKzgZygdkqxwW24wtWk9ubNVbVaeByvY7vPN/ZTQfN90JPeqK3NKLxONdVBa8i0Bp4ZQABbdYIHNvXudIOgM8f6pbfCDt3NUyqX0AM/TuS2bjow23+ojuVFXffjfiesJux9oc3ULiJAYRB0vYdxIKifWLjYIy3S+povdk3zkvGSoehoDElsaQFa7FxBFHI6tkAIDYJgyRa2hgusYVE+k4iZEaxvUOc2buJE96EXvbNJ0tizxri0wTJ7T1H2hNG0a7Oiyo4NGg4Tf2pMbjX1Xk5Rfg3rJ4fEKB+Nqs6ImB+yPaEqbUvQM2tPqN3geQdMXq1DUP0WDK3v1PgrF+zWMByMDezU9p1Kv8DhXOaJ04JmP2fDSmyx1RtlsemDpGTiHKQlSVGXsmli8qS3O5MiLk3Kn1q4YBO+w641Q1TFDiOxLv8AQJDtHFGlTc8ML8t4vAEgSSNBcLN7IxxrV+n5bjY7sx3nhAv6Ff4jFOLHsBgPaWmCRYkEg8RYWVBh+T5DpzADqN13dPkjCNvk4uoxTySVcG62dyUotqvqCm+XNaG3NjbMeuU/lHycpcyQ8ua8joAE8fKc07lnsNhHAgirVkR55WhqNOIeXVH3MSSS4mBFy4zuSTzRfqfK4GjhcVp7dzGu5On60gcA32ynUtmhu8n/AFSfaul4HkPRfGes8Wk5Q0wrX+6vBx/6isZ4BkepRXUT+v7DvFiT3T+5xbEbJzvzF0aWjgI4ojDbJh+bN6AOqOK6Xj/k4oUyYrVLAahoJPcqWpydpt0e7wRl1M5csaODEncV+5naOEykmUVg8DoM3gFZ/wBlMHnHwU9DZ7B5x7wo62XcU+S42D8nFPEUTUdiHNIJEBjTp2lWWI+SGiGPd85qdEE+QyNJ4qTk9jDTaaYcIdrMStbhg2q1wdU8oQYyi0fgk1yOacad3scNxmzGsMBxPoCds/k+6tMOAjjEldWx3yb4I3514vvewR4LnvKojBvLaRD2jR2YFzY1aYsVeCcvTe46nBq0itx3Iio0SXi11m8TyfqDMWw7qGvcVb/lyCCH0y7gQ8jwQ9PbtN9QWc0E3jpH0KmNZU6YJqDQNgNp0KbctWgS8anKJ8UWeUOEj9AfssQfK/aVGpUYKDSAxuUl0ZnGd8LN1aq6H06b3f3OR5nHYutpYig+DTY+mZvcFp/47ihdlbRbSJL6efw366IOnVNp9nBROq6nrVFjVaexJ5N9SNQOVlIfqPvfghMdtqhVaf8ADwYs4OgjuF+xZ/OnU6sCEF08I7r92Z9RJ7Mno4kseC2/ar1nKyP1De8oTk9ydfiqhg5abIzON+uGjeVvtn8kMPS/Vh5+lU6Xc3Qdyj1GXEnUlbLYMeRq47Ix45RGrYYVr+xrnepC1eTuIqHNTwz2XkC4aOzOZ8V1SmxrRAAA4Cw7ghdqbapYds1HAToPOPYFzQ6h3WOP7svLBa9cjHYTZO0AAOapdry0nwKMGzMf9DD95UOO+UtokUqRPW4x4BVD/lFxRNsoHDKPaFfwpy3aiS8SEdtTOw4XHtpiCCSOFlBjdpNeCMpA6oQ9SJUDyuefXZKo7F0sLsr6mEJNlH8wKsg5ezLgeeZ1LFEym3eTFWuRlcwADeDM9RCpv7v6/wBY37y6KHBezKketyxVL9hJdJjk7a+5zr8gMR9Y3vd7kn5B4n6xv2ne5dFzJCm89l9vgHk8Xv8AJzv8hcT9Y37Tvcl/IfFfWN+073LojYT4CHnsvt8G8nj9/k50OReM3VR9t3uTvyQxv13/AMj10QAJCAh57L7fAfJ4/f5OdHkXjT+tH23e5L+QmM+sb9t3uXRmgKdjVvP5fb4D5PH7/JzL8gcZ9Y37bvcns+TvFn9Yz7TvcunFikpsW8/l9vgXyeP3+TmlP5L8Uf11Mf8AJ/uTqnyV4kfrqZ9L/cupMgJ1Vwhbz2X2+AeUx+/ycjd8m+I31Wd7vck2lSFJmVuWBaBrbiDf0rpdcCD2H1LmG3cZnAB1bI06Q9O9eh0WeWXU59uDn6nDHGlp7mZraq/5LMpSQ9rnPIhsGBJ6heVn3gyj9k7QbRfnc0viYGYtvFjIXp42tW55s06NM3kATfNEnQiSBwJ4pf7uJ1qD7P4qTYfLyQG1QB13Wow23Kb9HDwK8XqM/UY5uuO2x62Hp8E4ptb992ZX+7b/ADfu/il/u2b9afsj3raDEt4hPzSJGkxO5cvnOo+v2L+UwfT7mI/u0Z9a7uCkb8m9IfrH+C2GdJziXzmf8wfJ4fylXsXYLcKwtYS4E5jmjWAN3YrMEpecSB6hLJOTtssscYqkhDTlVmO5L0qz89QEmANTEDqVrzi8aiMcs48MWWOL5RRfkNhfoH7RTxyFwn1f3ne9XYqJ3O9Sqs+T8z+STww/KiKq9REp7yoyVmUQkpQk9KWVIojycE0JWuQ02MOhJlXi9eD0GqChQxPyKI1F4VEoSbKvZVFzic2otZqJ6YRdNqDpFH0UtgYpYpGNSlq8FrFHZQlc2yjNROfUsjYKBazw0FzrACT2Ll/Kl7Kji5lhNgdY4jqXR8fXBY4biCuU7crNc4hgyxqAZE8ROi9f/jVFam3ucHWt0kikd2laLklybfWqNe8fmwfOFndQ4rPNF1r+Se1WggVXuhp6DBoXbpJ0C9hJNPen2Z5du1taNZj+S2Hqa0wDxb0T4KhxXIctvRqHsd7wtScVKUVJXzCz5YPk+h8KEuxhqxxNH9OHFsQHTIHpSbK5cOa4NqSaYmALEStzUYHAtcJBEEcVV0+SuGaI5sX469664dbHS1OPwQl00tScX8iYXlJSf54/5WVkyuDcX7LhZ7F8iabr03FniFWP5O4qiZpuzD9kwe5S0YJ/hlX+R9WWPKs3AeEoWDbykxFIxVaf+Q9qtcFyzpnyw5vWDI7ill0c1utwrqIvZmoBS5lWYXbNKp5NRvYbFGh033dVx4KDxSXKKa4smzpwcoEsIcAITUTc6iqFeYVZmRO1wXsyjleJSsZIkSSoylCSx0h6UKMlKlCSApyiSygEeUrSo04LUYKoyrKgFVUVaYbRJQJE70gKc5qVrbLUIDZ7p7zITXNupHCy1GK7FYfM0gHVYraHJVridxW8r6FUdfUq+PJKG8WB44zVSRj/AMhx9Iqw2fyOhwh0K7CkY8rofVZXyyXlcS4RJUwD2+S4KA1ajfNB7FaTICicFz6r5RVRrhladrx5TSFIza7Sp6lMHUBDVcAw+aj6H2N6wluKBTucVRVwwGkj0qD525uhTLCnwB5a5LyqA4Q4AjrEqnxfJei/dlPFtvBTYfGuOsI1j5WWrG9mZ6ZrcymK5HPbem8O6jYoMVcVh/pgdVwtzKQ31XRHqZf3UyMsMf7djJ4XlzVB/OAO9EFWQ5cUz5pHVKKxmxKNQHMwTxFiszi9hUw4gZo7R7leMsWTtRFxyQ4dn//Z"/>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33798" name="Picture 6" descr="http://www.forgetit.co.il/upload/images/betmishpatleinyaneymishpaha.jpg"/>
          <p:cNvPicPr>
            <a:picLocks noChangeAspect="1" noChangeArrowheads="1"/>
          </p:cNvPicPr>
          <p:nvPr/>
        </p:nvPicPr>
        <p:blipFill>
          <a:blip r:embed="rId2" cstate="print"/>
          <a:srcRect/>
          <a:stretch>
            <a:fillRect/>
          </a:stretch>
        </p:blipFill>
        <p:spPr bwMode="auto">
          <a:xfrm>
            <a:off x="571472" y="1915555"/>
            <a:ext cx="5786478" cy="441458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רקע הסוגיה :</a:t>
            </a:r>
            <a:endParaRPr lang="he-IL" dirty="0"/>
          </a:p>
        </p:txBody>
      </p:sp>
      <p:sp>
        <p:nvSpPr>
          <p:cNvPr id="3" name="מציין מיקום תוכן 2"/>
          <p:cNvSpPr>
            <a:spLocks noGrp="1"/>
          </p:cNvSpPr>
          <p:nvPr>
            <p:ph idx="1"/>
          </p:nvPr>
        </p:nvSpPr>
        <p:spPr>
          <a:xfrm>
            <a:off x="3500430" y="1571612"/>
            <a:ext cx="5429288" cy="4786346"/>
          </a:xfrm>
        </p:spPr>
        <p:txBody>
          <a:bodyPr>
            <a:normAutofit/>
          </a:bodyPr>
          <a:lstStyle/>
          <a:p>
            <a:r>
              <a:rPr lang="he-IL" sz="2000" dirty="0" smtClean="0">
                <a:latin typeface="David" pitchFamily="34" charset="-79"/>
                <a:cs typeface="David" pitchFamily="34" charset="-79"/>
              </a:rPr>
              <a:t>כאשר אנשים בעבר לא ידעו אם המטבע שלהם כשר לעסקים (כלומר שימושי, שאפשר להשתמש בו) או לא טוב (כלומר מזויף או שחוק, שלא ניתן לשימוש), הם היו הולכים לשולחני שעבודתו הייתה לבדוק את מטבעות האנשים.</a:t>
            </a:r>
          </a:p>
          <a:p>
            <a:r>
              <a:rPr lang="he-IL" sz="2000" dirty="0" smtClean="0">
                <a:latin typeface="David" pitchFamily="34" charset="-79"/>
                <a:cs typeface="David" pitchFamily="34" charset="-79"/>
              </a:rPr>
              <a:t>היו אומנים – שולחנים שלמדו את כל סוגי המטבעות והיו טובים בעבודתם. ולעומתם היו </a:t>
            </a:r>
            <a:r>
              <a:rPr lang="he-IL" sz="2000" dirty="0" smtClean="0">
                <a:latin typeface="David" pitchFamily="34" charset="-79"/>
                <a:cs typeface="David" pitchFamily="34" charset="-79"/>
              </a:rPr>
              <a:t>הדיוטות </a:t>
            </a:r>
            <a:r>
              <a:rPr lang="he-IL" sz="2000" dirty="0" smtClean="0">
                <a:latin typeface="David" pitchFamily="34" charset="-79"/>
                <a:cs typeface="David" pitchFamily="34" charset="-79"/>
              </a:rPr>
              <a:t>– חובבנים שלא ידעו כל מטבע.</a:t>
            </a:r>
          </a:p>
          <a:p>
            <a:r>
              <a:rPr lang="he-IL" sz="2000" dirty="0" smtClean="0">
                <a:latin typeface="David" pitchFamily="34" charset="-79"/>
                <a:cs typeface="David" pitchFamily="34" charset="-79"/>
              </a:rPr>
              <a:t>במקרה של טעות של האומן המומחה, הוא היה פטור. אך במקרים מסוימים נהג האומן המומחה לפנים משורת הדין ופיצה את האנשים שהטעה אותם.</a:t>
            </a:r>
          </a:p>
          <a:p>
            <a:r>
              <a:rPr lang="he-IL" sz="2000" dirty="0" smtClean="0">
                <a:latin typeface="David" pitchFamily="34" charset="-79"/>
                <a:cs typeface="David" pitchFamily="34" charset="-79"/>
              </a:rPr>
              <a:t>נהיגה לפנים משורת הדין היא עשיית מעשה שאדם פטור מלעשותו אך הוא עושה זאת מרצונו האישי, בגלל </a:t>
            </a:r>
            <a:r>
              <a:rPr lang="he-IL" sz="2000" dirty="0" err="1" smtClean="0">
                <a:latin typeface="David" pitchFamily="34" charset="-79"/>
                <a:cs typeface="David" pitchFamily="34" charset="-79"/>
              </a:rPr>
              <a:t>מחוייבותו</a:t>
            </a:r>
            <a:r>
              <a:rPr lang="he-IL" sz="2000" dirty="0" smtClean="0">
                <a:latin typeface="David" pitchFamily="34" charset="-79"/>
                <a:cs typeface="David" pitchFamily="34" charset="-79"/>
              </a:rPr>
              <a:t> להתנהגות מוסרית גבוהה.</a:t>
            </a:r>
          </a:p>
          <a:p>
            <a:pPr>
              <a:buNone/>
            </a:pPr>
            <a:endParaRPr lang="he-IL" sz="2000" dirty="0" smtClean="0"/>
          </a:p>
        </p:txBody>
      </p:sp>
      <p:sp>
        <p:nvSpPr>
          <p:cNvPr id="9218" name="AutoShape 2" descr="data:image/jpeg;base64,/9j/4AAQSkZJRgABAQAAAQABAAD/2wCEAAkGBhMSEBIPDxQPDw8QEA0QEBAPEA8NDQ0PFBAVFBQQEhUXHCYeFxkjGRISHy8gIycpLCwsFR4yNTAqNSYrLCkBCQoKDgwOFA8PFykdHBwpLCkpLCwpLCkpKSkpKSksLCkpKikpLS0pKSkpNSk2NSkpNSwpKSkpMiwpKSkpLCkpKf/AABEIAJ0A8AMBIgACEQEDEQH/xAAcAAACAgMBAQAAAAAAAAAAAAAEBQMGAQIHAAj/xAA4EAABAwIEBAMFBwMFAAAAAAABAAIDBBEFEiExBkFRYRMicQcUMoGRFSNCYqHB8FKx0RYzVHLh/8QAGQEAAgMBAAAAAAAAAAAAAAAAAgMAAQQF/8QAIhEAAgMAAgEFAQEAAAAAAAAAAAECAxESITEEIjJBURMU/9oADAMBAAIRAxEAPwDhq8vLyhDKkYFqxqNp6e6CTwOMdN6WK6d0dGtaChT6lp7LFZab4V4aUlImcMSzDGiWMWfRuYZjapbLAW7VNKMsap2rVoWwUwrTey0IUzGKTwVAdAyxalqKfEoyxU2WCkKN4RTo1C+NCGBvCicETIxDPCvSETlBKVO4IaVEQGlKAqEbKgpwmRAkJ6sJVOE5qmpRUBbazJYCry8vJ5mPIvD5LPB7hCLeJ1ioQ0WQF5TU8VyqbwtLSalp7p5RUijoaVOIIbLDbZpvrhiJqeKyYQoRjUTE5ZWPQaxTschGvUzHKEYRdbtQ/iLZk4USK0PjCKihQDKwLH2sBzTFES2OWwhZEaUNx0dVKzGR1UcSkxg+NQliH+1Aeaz74CgaDRs8KF4WstQoTOgGpGJWoSRqmklQz3qImETwh3sRLgoy1GiAE0aAnCbTNS2pYiTBaE9U1J6kJ5UtSaqatlbMtiASsLZy1WoyHlkLCyFCHmhNsPp0vpo7lWCgi2SbZYh1UexjSxWR8bVBC1GxRrnPtm5GtljOp3RoKoNlML0IbULY1tkokqENJVolEpyHrsQULqwnZJm1iIirAj44BujD3lyHlmcse+NUbqsK9YOI0fVuCj+1yOajqJgUtmKbHvyA1ngcsx49UxpcdvzVMcVmOqIROpMFWNHQ4sTB5qYVF1SaPEk9pa26yzrw0Rno58RYzIJtQpWPSsGaEFyjzKN8iiMqrCySUoGcKaSZCySI0imL6piSVjU/qEmrGrVWZrBQ9aLeXdaLajG/JkLy8F5QoPoo0/pGpRRMTmBYrWbK10MYExgal1OmtMFlNBMILoOpoU5gYpH04KJAtlNqaMpVUwEK9T0F0orcLTo9C29KVLIQtBVFOqzCku9x1T1gp6DGuK19/UlVRWCWkJighbm0H++LBmUVNSl2uw7pgyhFgQHSFzsjQ0aOf0VNJFptgWa6wYyrph/s2kc3PUP8O+oY3cdiUVP7LHiIzRSBzRyPxIFOLeIktitZRIjZM6SrKBr6Z0L8kg1/Q9wiKSEnZSxfodct8D6mnumEb0DRUxsjHiwWGRrRieVDGdD1dRZLpKxHGvQJTwYzVSFfWpZNWXQzpytEahMrRlLWoConuh3yFQvemxgkKlPTSQ6rRZJWE4SZXgsLIUIPKIJpCl1INEwhXPs8m+HgY0yb0qVUwTamCzSY9IawKZDU5RgYpFlSRG5BVEd0bIFA5qapC+Ilq6XRIamCzrq4zQXSauok2MgHHCt1Ed0orKcDWyf1MBGyT179rrRCW9CJxxaBtzHQaBdD9nOGB7vFfbLB5I76jxHavf67Bc+96AV84HxINpi24H3rib9xoqu+INXcuy84rIGaZgdLpLiGJZWBscmjxqAeq0gd7wcrnARiUEi7WufZpuwOtfXoP0OqvLcMp30LcjYmCE+cmNrg9jrau0zHUDvpuuZb6quiTj95o7HJJnHcfw0yRecHMAXRuIIzNuRoeY0I+RS/hCLPmYd26/JWTEQ0va2K4Y2N7Q25I0e6+6U8G0pFW8csp/uuhKXKrRVXVmFnjwyw2S3EYcoKuTafRV/H6awKw72b9KDiFRYpXJOpsWfZxHqlheunXHowTl2TF68HKELayZgvSW6iesZlq5yiJphYXl5ECeWQsLIUIWGAaI2A6oRjUTAufM6MRtTFNKd6TwOTCB6ySNEUOacpnAktPKmME6FPsko6FTRIUsR7X3ChliTRSAnBDTw3CMe1Dyq0WxNVYfdVjiLCyGZgPh3V2kQVVTh4LSLghPhLHomaTWHLk0watcD4YOjyNL2F+SjxrCzDIQfhPwlANOum63dSRi7izoz8XNPHA/KLvfNmZew0a0WuNvVWfC/Gqacvp6cxNLXNc908kmu5cxugG2m++2ypOOZGx0kchygslN7XsbtFz9E14d9oZoopKZtqhkoIY4G3hlwsb/3SJenrlPnJawHZPjiGVBSMyh2YeH5Yw4A2OmYu123KZ4fhsAmdJTnM3KGkjbNzXPeIsalaI6ZhsywlsB5s72hup6WaNPVdJ4Xw7waWJh+LKHO6lx1Kq6ajSoL7Heng3Y5v6G8cWiUY7SXaVYII7obFKe7T6LBx6028uzhnENLZ59UlyK6cW0tnFVcRLpVS9qMlq7IImLLwpS1QSFO0UQFYWVhWCeXl5eUIeWzVhbNChCyBqliWLLLAuczpoPhcjYnJfAjWFZpDkMIpEbDMlUbkXC5LGDqCoRYfcJPC5GxORxYEom0oQ72IwNUb2I9FMAdCvNpUcIlIyJFovCt8SYO2SEgjzDUFc6iw9wka0j8bQfqvoalwZj2eYXuqLxlwu2CRsrNi8XHTVa65NCbIxaf6VTjn4qZvIQE/WQ/4UWCcMmSE1OdgDJWRtjveSRztSbcmgc0ZxWwOljbvlhYP1JUGFzOia2MH4pmOFtexBTpT+jKoPEy00nD1LK9ssxm8WNzdGFvhlrTpoVeYqymIF3TM9WAgfRVOlDcrCBZ/nDje+fzaemiMD1wrfUS5tfSNEVnhlypZ6T/kBv8A3YQtcSgYWF0csUg/KbFU5xWA5B/sfhotKXnQTGuFXz3LdB9VX5PZzONrH5LoGCV3myOPlOytPuH0W6m/lH2hvH5OEVHAtQOV0sl4RqP6F9DSYcOiCnw0dAtCtkgOET53quHZ2C5Ybdksc0jQ6FfRtThLSDcNI9Aubca8HtF5IhYjeyfC7emLlX+HOl5bObY2O4WFoEmQtgtQFu0KFFry6LUIgN0UT2rl6dbCeEotrkvicimOS5INMNjKKicgInIpj0sNDGJ6MikSuOVTsnULGwlXsyBZOtnTq9B4hwetBUeYeqXvq0LJV6g91CuJ0uhlGQeipntGqPu2DrLGP3/ZOsHxEOYNeSq/tGmuIG9ZSfo0/wCVsqe4jLYsi2Zwng8VjfGN7nyAD8uiU8T8KyUc9O14sJH3aetl0z2f8QQwYdECAZA6Uu2vcvP7WVK9o/EBq66nawFwia8hrQXG57D0T8hre9iE5cUs6EmHYpdzmH8J09E8pszjYAn0U/CnswqJvvZo3U+rXNc8hpe0jVpbvor03gR0Q8ha634RcErk30zcnwiMjx33MrNLgTnevQalFM4Yyj711juB2TKgrH3LMvh5Ty5jujjS5wXaaHUHTvp1SafSuT9w+XFLoWUnDsO93adToT0CdxCwy3IA6i5S+CMnM3awuOu6Oga7S9zcX10HQroRrjD4oThOI+pUUlP/ADkjY6UkX6rY0xt9URRXq3DyRcXSOuweRzSCAQVeHQdt0M+mt2CnEnI4XjHs0ndK50YaGnqkOJcC1ULczmZ2jcs1svoqSnB3G39kDU4cNdiNiE+NkkLcYs+ZCLaKWJq6J7QOBrZqmnAuP9xg5j+oKg0zFpUk0IawtTAtJGLdhWzlyzqgqnjeonhYaUTWlhzHqdkiXtepWypbiEmMWyrcSpcJlkzocC0aNqVl1UlXvCwahXxJoe+pQstRfZCumuiqOmLijzAXIdYDiBGhKH42nzSU46CR37LE9OWNzjkltdMZZY3cmtI+ZT6fkIv+DGfD2ORjLC/Uh9rdbu2/Vd1osChGWRjWXIBDmtaLttccl8xyN8KpilPwiVjj6Zl3zDOLrQxhtiMu/wDPr80S4xbchdkW1HiXYCyxJIALlVqi4jc45Q17z2abHuD0RNcyUsu4huYWsXWytI19Sdk+NsZLoQ6Wn2yCQRvaJHWaCLi/lG5Pz3GqVT4wwizSDbTewtv9boHE6n8Btb8ztAOgA0slVRNYaFnbkslk++jVXXnka/ajQ4uztaLZdCC610TT4yDc3zDaw6DkqeIsx8zm6nqdvW3dTNocxBDgBbyhvfn/ADqk7Ia4xL9DjIJ6DygDldSy4q06Ag2G/fmqJ7vI0XB05ak+qj8d42tfvcFVzkiv5Rfhl4OJjqD+mqw/EgeY/wDVQ58SkaLkOt1GoB+SX1HFLm7qv6Mv/Pp0YVjTr8j3S/EJrNdbWxsuf/6x7m3REQcWl/7o1Y8BdDQxxKt3zE5DoWjXNouX4hQhk7w0WaSS0dAeSvdU4PN9+2o/VJcXwu4Eg3buOydTPGZrodC2NylCGhKKaltGpEL2qKyKc1RlqiCI17Oti1RuaoUbGVamZRlRPKJRJpMZ1r7whXFYiNyj4gOQ2o2XKslBBtbUpBQGy6RwJhzXHO7U8gRoEqXktyxaJamnOQggjTmFV44srxe+7vRd3rsIjcw3A26LkHEFKGS2bsHO0Tqo8WZ7JqUSsYzYg9rpxwZxkIcrJmtka3QZwHtI21B0VSr6p2dw/MULJ8F+6Zw5IY58Wvw77B7T4mNyxtDR+UAJLiftEL+Z+q47Bi8jRa4cO+/1U3227+lv6pTrs8aPhOldpF8m4iLiTqganHTzNkggqC4XOnosPjS1X+ly9RFeEMncQOtZpJNjrsAnOC4+RE0HVzRY39VUWsRcaKVazoWrm32i903EwA1I22WZMfjPmBsem4XPquYgaaJV9oyXtmNkKpb+y/7V74OtRcRMOnl+YQWIMgkBccoPUGy5gK5993fVEQyOJ+J31KL+LXllqSb6Gs1C5z3+GCWMNyeQU+H6fzdWPA6Ye6ZRpmLnE8yUoraURmzeeu22qphKXY2oXHkUXMBqDzGvdKcMnJ+SYuNxcpHhgWLT/9k="/>
          <p:cNvSpPr>
            <a:spLocks noChangeAspect="1" noChangeArrowheads="1"/>
          </p:cNvSpPr>
          <p:nvPr/>
        </p:nvSpPr>
        <p:spPr bwMode="auto">
          <a:xfrm>
            <a:off x="8770938" y="-671513"/>
            <a:ext cx="2114550" cy="139065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9220" name="AutoShape 4" descr="data:image/jpeg;base64,/9j/4AAQSkZJRgABAQAAAQABAAD/2wCEAAkGBhMSEBIPDxQPDw8QEA0QEBAPEA8NDQ0PFBAVFBQQEhUXHCYeFxkjGRISHy8gIycpLCwsFR4yNTAqNSYrLCkBCQoKDgwOFA8PFykdHBwpLCkpLCwpLCkpKSkpKSksLCkpKikpLS0pKSkpNSk2NSkpNSwpKSkpMiwpKSkpLCkpKf/AABEIAJ0A8AMBIgACEQEDEQH/xAAcAAACAgMBAQAAAAAAAAAAAAAEBQMGAQIHAAj/xAA4EAABAwIEBAMFBwMFAAAAAAABAAIDBBEFEiExBkFRYRMicQcUMoGRFSNCYqHB8FKx0RYzVHLh/8QAGQEAAgMBAAAAAAAAAAAAAAAAAgMAAQQF/8QAIhEAAgMAAgEFAQEAAAAAAAAAAAECAxESITEEIjJBURMU/9oADAMBAAIRAxEAPwDhq8vLyhDKkYFqxqNp6e6CTwOMdN6WK6d0dGtaChT6lp7LFZab4V4aUlImcMSzDGiWMWfRuYZjapbLAW7VNKMsap2rVoWwUwrTey0IUzGKTwVAdAyxalqKfEoyxU2WCkKN4RTo1C+NCGBvCicETIxDPCvSETlBKVO4IaVEQGlKAqEbKgpwmRAkJ6sJVOE5qmpRUBbazJYCry8vJ5mPIvD5LPB7hCLeJ1ioQ0WQF5TU8VyqbwtLSalp7p5RUijoaVOIIbLDbZpvrhiJqeKyYQoRjUTE5ZWPQaxTschGvUzHKEYRdbtQ/iLZk4USK0PjCKihQDKwLH2sBzTFES2OWwhZEaUNx0dVKzGR1UcSkxg+NQliH+1Aeaz74CgaDRs8KF4WstQoTOgGpGJWoSRqmklQz3qImETwh3sRLgoy1GiAE0aAnCbTNS2pYiTBaE9U1J6kJ5UtSaqatlbMtiASsLZy1WoyHlkLCyFCHmhNsPp0vpo7lWCgi2SbZYh1UexjSxWR8bVBC1GxRrnPtm5GtljOp3RoKoNlML0IbULY1tkokqENJVolEpyHrsQULqwnZJm1iIirAj44BujD3lyHlmcse+NUbqsK9YOI0fVuCj+1yOajqJgUtmKbHvyA1ngcsx49UxpcdvzVMcVmOqIROpMFWNHQ4sTB5qYVF1SaPEk9pa26yzrw0Rno58RYzIJtQpWPSsGaEFyjzKN8iiMqrCySUoGcKaSZCySI0imL6piSVjU/qEmrGrVWZrBQ9aLeXdaLajG/JkLy8F5QoPoo0/pGpRRMTmBYrWbK10MYExgal1OmtMFlNBMILoOpoU5gYpH04KJAtlNqaMpVUwEK9T0F0orcLTo9C29KVLIQtBVFOqzCku9x1T1gp6DGuK19/UlVRWCWkJighbm0H++LBmUVNSl2uw7pgyhFgQHSFzsjQ0aOf0VNJFptgWa6wYyrph/s2kc3PUP8O+oY3cdiUVP7LHiIzRSBzRyPxIFOLeIktitZRIjZM6SrKBr6Z0L8kg1/Q9wiKSEnZSxfodct8D6mnumEb0DRUxsjHiwWGRrRieVDGdD1dRZLpKxHGvQJTwYzVSFfWpZNWXQzpytEahMrRlLWoConuh3yFQvemxgkKlPTSQ6rRZJWE4SZXgsLIUIPKIJpCl1INEwhXPs8m+HgY0yb0qVUwTamCzSY9IawKZDU5RgYpFlSRG5BVEd0bIFA5qapC+Ilq6XRIamCzrq4zQXSauok2MgHHCt1Ed0orKcDWyf1MBGyT179rrRCW9CJxxaBtzHQaBdD9nOGB7vFfbLB5I76jxHavf67Bc+96AV84HxINpi24H3rib9xoqu+INXcuy84rIGaZgdLpLiGJZWBscmjxqAeq0gd7wcrnARiUEi7WufZpuwOtfXoP0OqvLcMp30LcjYmCE+cmNrg9jrau0zHUDvpuuZb6quiTj95o7HJJnHcfw0yRecHMAXRuIIzNuRoeY0I+RS/hCLPmYd26/JWTEQ0va2K4Y2N7Q25I0e6+6U8G0pFW8csp/uuhKXKrRVXVmFnjwyw2S3EYcoKuTafRV/H6awKw72b9KDiFRYpXJOpsWfZxHqlheunXHowTl2TF68HKELayZgvSW6iesZlq5yiJphYXl5ECeWQsLIUIWGAaI2A6oRjUTAufM6MRtTFNKd6TwOTCB6ySNEUOacpnAktPKmME6FPsko6FTRIUsR7X3ChliTRSAnBDTw3CMe1Dyq0WxNVYfdVjiLCyGZgPh3V2kQVVTh4LSLghPhLHomaTWHLk0watcD4YOjyNL2F+SjxrCzDIQfhPwlANOum63dSRi7izoz8XNPHA/KLvfNmZew0a0WuNvVWfC/Gqacvp6cxNLXNc908kmu5cxugG2m++2ypOOZGx0kchygslN7XsbtFz9E14d9oZoopKZtqhkoIY4G3hlwsb/3SJenrlPnJawHZPjiGVBSMyh2YeH5Yw4A2OmYu123KZ4fhsAmdJTnM3KGkjbNzXPeIsalaI6ZhsywlsB5s72hup6WaNPVdJ4Xw7waWJh+LKHO6lx1Kq6ajSoL7Heng3Y5v6G8cWiUY7SXaVYII7obFKe7T6LBx6028uzhnENLZ59UlyK6cW0tnFVcRLpVS9qMlq7IImLLwpS1QSFO0UQFYWVhWCeXl5eUIeWzVhbNChCyBqliWLLLAuczpoPhcjYnJfAjWFZpDkMIpEbDMlUbkXC5LGDqCoRYfcJPC5GxORxYEom0oQ72IwNUb2I9FMAdCvNpUcIlIyJFovCt8SYO2SEgjzDUFc6iw9wka0j8bQfqvoalwZj2eYXuqLxlwu2CRsrNi8XHTVa65NCbIxaf6VTjn4qZvIQE/WQ/4UWCcMmSE1OdgDJWRtjveSRztSbcmgc0ZxWwOljbvlhYP1JUGFzOia2MH4pmOFtexBTpT+jKoPEy00nD1LK9ssxm8WNzdGFvhlrTpoVeYqymIF3TM9WAgfRVOlDcrCBZ/nDje+fzaemiMD1wrfUS5tfSNEVnhlypZ6T/kBv8A3YQtcSgYWF0csUg/KbFU5xWA5B/sfhotKXnQTGuFXz3LdB9VX5PZzONrH5LoGCV3myOPlOytPuH0W6m/lH2hvH5OEVHAtQOV0sl4RqP6F9DSYcOiCnw0dAtCtkgOET53quHZ2C5Ybdksc0jQ6FfRtThLSDcNI9Aubca8HtF5IhYjeyfC7emLlX+HOl5bObY2O4WFoEmQtgtQFu0KFFry6LUIgN0UT2rl6dbCeEotrkvicimOS5INMNjKKicgInIpj0sNDGJ6MikSuOVTsnULGwlXsyBZOtnTq9B4hwetBUeYeqXvq0LJV6g91CuJ0uhlGQeipntGqPu2DrLGP3/ZOsHxEOYNeSq/tGmuIG9ZSfo0/wCVsqe4jLYsi2Zwng8VjfGN7nyAD8uiU8T8KyUc9O14sJH3aetl0z2f8QQwYdECAZA6Uu2vcvP7WVK9o/EBq66nawFwia8hrQXG57D0T8hre9iE5cUs6EmHYpdzmH8J09E8pszjYAn0U/CnswqJvvZo3U+rXNc8hpe0jVpbvor03gR0Q8ha634RcErk30zcnwiMjx33MrNLgTnevQalFM4Yyj711juB2TKgrH3LMvh5Ty5jujjS5wXaaHUHTvp1SafSuT9w+XFLoWUnDsO93adToT0CdxCwy3IA6i5S+CMnM3awuOu6Oga7S9zcX10HQroRrjD4oThOI+pUUlP/ADkjY6UkX6rY0xt9URRXq3DyRcXSOuweRzSCAQVeHQdt0M+mt2CnEnI4XjHs0ndK50YaGnqkOJcC1ULczmZ2jcs1svoqSnB3G39kDU4cNdiNiE+NkkLcYs+ZCLaKWJq6J7QOBrZqmnAuP9xg5j+oKg0zFpUk0IawtTAtJGLdhWzlyzqgqnjeonhYaUTWlhzHqdkiXtepWypbiEmMWyrcSpcJlkzocC0aNqVl1UlXvCwahXxJoe+pQstRfZCumuiqOmLijzAXIdYDiBGhKH42nzSU46CR37LE9OWNzjkltdMZZY3cmtI+ZT6fkIv+DGfD2ORjLC/Uh9rdbu2/Vd1osChGWRjWXIBDmtaLttccl8xyN8KpilPwiVjj6Zl3zDOLrQxhtiMu/wDPr80S4xbchdkW1HiXYCyxJIALlVqi4jc45Q17z2abHuD0RNcyUsu4huYWsXWytI19Sdk+NsZLoQ6Wn2yCQRvaJHWaCLi/lG5Pz3GqVT4wwizSDbTewtv9boHE6n8Btb8ztAOgA0slVRNYaFnbkslk++jVXXnka/ajQ4uztaLZdCC610TT4yDc3zDaw6DkqeIsx8zm6nqdvW3dTNocxBDgBbyhvfn/ADqk7Ia4xL9DjIJ6DygDldSy4q06Ag2G/fmqJ7vI0XB05ak+qj8d42tfvcFVzkiv5Rfhl4OJjqD+mqw/EgeY/wDVQ58SkaLkOt1GoB+SX1HFLm7qv6Mv/Pp0YVjTr8j3S/EJrNdbWxsuf/6x7m3REQcWl/7o1Y8BdDQxxKt3zE5DoWjXNouX4hQhk7w0WaSS0dAeSvdU4PN9+2o/VJcXwu4Eg3buOydTPGZrodC2NylCGhKKaltGpEL2qKyKc1RlqiCI17Oti1RuaoUbGVamZRlRPKJRJpMZ1r7whXFYiNyj4gOQ2o2XKslBBtbUpBQGy6RwJhzXHO7U8gRoEqXktyxaJamnOQggjTmFV44srxe+7vRd3rsIjcw3A26LkHEFKGS2bsHO0Tqo8WZ7JqUSsYzYg9rpxwZxkIcrJmtka3QZwHtI21B0VSr6p2dw/MULJ8F+6Zw5IY58Wvw77B7T4mNyxtDR+UAJLiftEL+Z+q47Bi8jRa4cO+/1U3227+lv6pTrs8aPhOldpF8m4iLiTqganHTzNkggqC4XOnosPjS1X+ly9RFeEMncQOtZpJNjrsAnOC4+RE0HVzRY39VUWsRcaKVazoWrm32i903EwA1I22WZMfjPmBsem4XPquYgaaJV9oyXtmNkKpb+y/7V74OtRcRMOnl+YQWIMgkBccoPUGy5gK5993fVEQyOJ+J31KL+LXllqSb6Gs1C5z3+GCWMNyeQU+H6fzdWPA6Ye6ZRpmLnE8yUoraURmzeeu22qphKXY2oXHkUXMBqDzGvdKcMnJ+SYuNxcpHhgWLT/9k="/>
          <p:cNvSpPr>
            <a:spLocks noChangeAspect="1" noChangeArrowheads="1"/>
          </p:cNvSpPr>
          <p:nvPr/>
        </p:nvSpPr>
        <p:spPr bwMode="auto">
          <a:xfrm>
            <a:off x="8770938" y="-671513"/>
            <a:ext cx="2114550" cy="139065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9222" name="AutoShape 6" descr="data:image/jpeg;base64,/9j/4AAQSkZJRgABAQAAAQABAAD/2wCEAAkGBhMSEBIPDxQPDw8QEA0QEBAPEA8NDQ0PFBAVFBQQEhUXHCYeFxkjGRISHy8gIycpLCwsFR4yNTAqNSYrLCkBCQoKDgwOFA8PFykdHBwpLCkpLCwpLCkpKSkpKSksLCkpKikpLS0pKSkpNSk2NSkpNSwpKSkpMiwpKSkpLCkpKf/AABEIAJ0A8AMBIgACEQEDEQH/xAAcAAACAgMBAQAAAAAAAAAAAAAEBQMGAQIHAAj/xAA4EAABAwIEBAMFBwMFAAAAAAABAAIDBBEFEiExBkFRYRMicQcUMoGRFSNCYqHB8FKx0RYzVHLh/8QAGQEAAgMBAAAAAAAAAAAAAAAAAgMAAQQF/8QAIhEAAgMAAgEFAQEAAAAAAAAAAAECAxESITEEIjJBURMU/9oADAMBAAIRAxEAPwDhq8vLyhDKkYFqxqNp6e6CTwOMdN6WK6d0dGtaChT6lp7LFZab4V4aUlImcMSzDGiWMWfRuYZjapbLAW7VNKMsap2rVoWwUwrTey0IUzGKTwVAdAyxalqKfEoyxU2WCkKN4RTo1C+NCGBvCicETIxDPCvSETlBKVO4IaVEQGlKAqEbKgpwmRAkJ6sJVOE5qmpRUBbazJYCry8vJ5mPIvD5LPB7hCLeJ1ioQ0WQF5TU8VyqbwtLSalp7p5RUijoaVOIIbLDbZpvrhiJqeKyYQoRjUTE5ZWPQaxTschGvUzHKEYRdbtQ/iLZk4USK0PjCKihQDKwLH2sBzTFES2OWwhZEaUNx0dVKzGR1UcSkxg+NQliH+1Aeaz74CgaDRs8KF4WstQoTOgGpGJWoSRqmklQz3qImETwh3sRLgoy1GiAE0aAnCbTNS2pYiTBaE9U1J6kJ5UtSaqatlbMtiASsLZy1WoyHlkLCyFCHmhNsPp0vpo7lWCgi2SbZYh1UexjSxWR8bVBC1GxRrnPtm5GtljOp3RoKoNlML0IbULY1tkokqENJVolEpyHrsQULqwnZJm1iIirAj44BujD3lyHlmcse+NUbqsK9YOI0fVuCj+1yOajqJgUtmKbHvyA1ngcsx49UxpcdvzVMcVmOqIROpMFWNHQ4sTB5qYVF1SaPEk9pa26yzrw0Rno58RYzIJtQpWPSsGaEFyjzKN8iiMqrCySUoGcKaSZCySI0imL6piSVjU/qEmrGrVWZrBQ9aLeXdaLajG/JkLy8F5QoPoo0/pGpRRMTmBYrWbK10MYExgal1OmtMFlNBMILoOpoU5gYpH04KJAtlNqaMpVUwEK9T0F0orcLTo9C29KVLIQtBVFOqzCku9x1T1gp6DGuK19/UlVRWCWkJighbm0H++LBmUVNSl2uw7pgyhFgQHSFzsjQ0aOf0VNJFptgWa6wYyrph/s2kc3PUP8O+oY3cdiUVP7LHiIzRSBzRyPxIFOLeIktitZRIjZM6SrKBr6Z0L8kg1/Q9wiKSEnZSxfodct8D6mnumEb0DRUxsjHiwWGRrRieVDGdD1dRZLpKxHGvQJTwYzVSFfWpZNWXQzpytEahMrRlLWoConuh3yFQvemxgkKlPTSQ6rRZJWE4SZXgsLIUIPKIJpCl1INEwhXPs8m+HgY0yb0qVUwTamCzSY9IawKZDU5RgYpFlSRG5BVEd0bIFA5qapC+Ilq6XRIamCzrq4zQXSauok2MgHHCt1Ed0orKcDWyf1MBGyT179rrRCW9CJxxaBtzHQaBdD9nOGB7vFfbLB5I76jxHavf67Bc+96AV84HxINpi24H3rib9xoqu+INXcuy84rIGaZgdLpLiGJZWBscmjxqAeq0gd7wcrnARiUEi7WufZpuwOtfXoP0OqvLcMp30LcjYmCE+cmNrg9jrau0zHUDvpuuZb6quiTj95o7HJJnHcfw0yRecHMAXRuIIzNuRoeY0I+RS/hCLPmYd26/JWTEQ0va2K4Y2N7Q25I0e6+6U8G0pFW8csp/uuhKXKrRVXVmFnjwyw2S3EYcoKuTafRV/H6awKw72b9KDiFRYpXJOpsWfZxHqlheunXHowTl2TF68HKELayZgvSW6iesZlq5yiJphYXl5ECeWQsLIUIWGAaI2A6oRjUTAufM6MRtTFNKd6TwOTCB6ySNEUOacpnAktPKmME6FPsko6FTRIUsR7X3ChliTRSAnBDTw3CMe1Dyq0WxNVYfdVjiLCyGZgPh3V2kQVVTh4LSLghPhLHomaTWHLk0watcD4YOjyNL2F+SjxrCzDIQfhPwlANOum63dSRi7izoz8XNPHA/KLvfNmZew0a0WuNvVWfC/Gqacvp6cxNLXNc908kmu5cxugG2m++2ypOOZGx0kchygslN7XsbtFz9E14d9oZoopKZtqhkoIY4G3hlwsb/3SJenrlPnJawHZPjiGVBSMyh2YeH5Yw4A2OmYu123KZ4fhsAmdJTnM3KGkjbNzXPeIsalaI6ZhsywlsB5s72hup6WaNPVdJ4Xw7waWJh+LKHO6lx1Kq6ajSoL7Heng3Y5v6G8cWiUY7SXaVYII7obFKe7T6LBx6028uzhnENLZ59UlyK6cW0tnFVcRLpVS9qMlq7IImLLwpS1QSFO0UQFYWVhWCeXl5eUIeWzVhbNChCyBqliWLLLAuczpoPhcjYnJfAjWFZpDkMIpEbDMlUbkXC5LGDqCoRYfcJPC5GxORxYEom0oQ72IwNUb2I9FMAdCvNpUcIlIyJFovCt8SYO2SEgjzDUFc6iw9wka0j8bQfqvoalwZj2eYXuqLxlwu2CRsrNi8XHTVa65NCbIxaf6VTjn4qZvIQE/WQ/4UWCcMmSE1OdgDJWRtjveSRztSbcmgc0ZxWwOljbvlhYP1JUGFzOia2MH4pmOFtexBTpT+jKoPEy00nD1LK9ssxm8WNzdGFvhlrTpoVeYqymIF3TM9WAgfRVOlDcrCBZ/nDje+fzaemiMD1wrfUS5tfSNEVnhlypZ6T/kBv8A3YQtcSgYWF0csUg/KbFU5xWA5B/sfhotKXnQTGuFXz3LdB9VX5PZzONrH5LoGCV3myOPlOytPuH0W6m/lH2hvH5OEVHAtQOV0sl4RqP6F9DSYcOiCnw0dAtCtkgOET53quHZ2C5Ybdksc0jQ6FfRtThLSDcNI9Aubca8HtF5IhYjeyfC7emLlX+HOl5bObY2O4WFoEmQtgtQFu0KFFry6LUIgN0UT2rl6dbCeEotrkvicimOS5INMNjKKicgInIpj0sNDGJ6MikSuOVTsnULGwlXsyBZOtnTq9B4hwetBUeYeqXvq0LJV6g91CuJ0uhlGQeipntGqPu2DrLGP3/ZOsHxEOYNeSq/tGmuIG9ZSfo0/wCVsqe4jLYsi2Zwng8VjfGN7nyAD8uiU8T8KyUc9O14sJH3aetl0z2f8QQwYdECAZA6Uu2vcvP7WVK9o/EBq66nawFwia8hrQXG57D0T8hre9iE5cUs6EmHYpdzmH8J09E8pszjYAn0U/CnswqJvvZo3U+rXNc8hpe0jVpbvor03gR0Q8ha634RcErk30zcnwiMjx33MrNLgTnevQalFM4Yyj711juB2TKgrH3LMvh5Ty5jujjS5wXaaHUHTvp1SafSuT9w+XFLoWUnDsO93adToT0CdxCwy3IA6i5S+CMnM3awuOu6Oga7S9zcX10HQroRrjD4oThOI+pUUlP/ADkjY6UkX6rY0xt9URRXq3DyRcXSOuweRzSCAQVeHQdt0M+mt2CnEnI4XjHs0ndK50YaGnqkOJcC1ULczmZ2jcs1svoqSnB3G39kDU4cNdiNiE+NkkLcYs+ZCLaKWJq6J7QOBrZqmnAuP9xg5j+oKg0zFpUk0IawtTAtJGLdhWzlyzqgqnjeonhYaUTWlhzHqdkiXtepWypbiEmMWyrcSpcJlkzocC0aNqVl1UlXvCwahXxJoe+pQstRfZCumuiqOmLijzAXIdYDiBGhKH42nzSU46CR37LE9OWNzjkltdMZZY3cmtI+ZT6fkIv+DGfD2ORjLC/Uh9rdbu2/Vd1osChGWRjWXIBDmtaLttccl8xyN8KpilPwiVjj6Zl3zDOLrQxhtiMu/wDPr80S4xbchdkW1HiXYCyxJIALlVqi4jc45Q17z2abHuD0RNcyUsu4huYWsXWytI19Sdk+NsZLoQ6Wn2yCQRvaJHWaCLi/lG5Pz3GqVT4wwizSDbTewtv9boHE6n8Btb8ztAOgA0slVRNYaFnbkslk++jVXXnka/ajQ4uztaLZdCC610TT4yDc3zDaw6DkqeIsx8zm6nqdvW3dTNocxBDgBbyhvfn/ADqk7Ia4xL9DjIJ6DygDldSy4q06Ag2G/fmqJ7vI0XB05ak+qj8d42tfvcFVzkiv5Rfhl4OJjqD+mqw/EgeY/wDVQ58SkaLkOt1GoB+SX1HFLm7qv6Mv/Pp0YVjTr8j3S/EJrNdbWxsuf/6x7m3REQcWl/7o1Y8BdDQxxKt3zE5DoWjXNouX4hQhk7w0WaSS0dAeSvdU4PN9+2o/VJcXwu4Eg3buOydTPGZrodC2NylCGhKKaltGpEL2qKyKc1RlqiCI17Oti1RuaoUbGVamZRlRPKJRJpMZ1r7whXFYiNyj4gOQ2o2XKslBBtbUpBQGy6RwJhzXHO7U8gRoEqXktyxaJamnOQggjTmFV44srxe+7vRd3rsIjcw3A26LkHEFKGS2bsHO0Tqo8WZ7JqUSsYzYg9rpxwZxkIcrJmtka3QZwHtI21B0VSr6p2dw/MULJ8F+6Zw5IY58Wvw77B7T4mNyxtDR+UAJLiftEL+Z+q47Bi8jRa4cO+/1U3227+lv6pTrs8aPhOldpF8m4iLiTqganHTzNkggqC4XOnosPjS1X+ly9RFeEMncQOtZpJNjrsAnOC4+RE0HVzRY39VUWsRcaKVazoWrm32i903EwA1I22WZMfjPmBsem4XPquYgaaJV9oyXtmNkKpb+y/7V74OtRcRMOnl+YQWIMgkBccoPUGy5gK5993fVEQyOJ+J31KL+LXllqSb6Gs1C5z3+GCWMNyeQU+H6fzdWPA6Ye6ZRpmLnE8yUoraURmzeeu22qphKXY2oXHkUXMBqDzGvdKcMnJ+SYuNxcpHhgWLT/9k="/>
          <p:cNvSpPr>
            <a:spLocks noChangeAspect="1" noChangeArrowheads="1"/>
          </p:cNvSpPr>
          <p:nvPr/>
        </p:nvSpPr>
        <p:spPr bwMode="auto">
          <a:xfrm>
            <a:off x="8770938" y="-671513"/>
            <a:ext cx="2114550" cy="139065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9224" name="AutoShape 8" descr="data:image/jpeg;base64,/9j/4AAQSkZJRgABAQAAAQABAAD/2wCEAAkGBhMSEBIPDxQPDw8QEA0QEBAPEA8NDQ0PFBAVFBQQEhUXHCYeFxkjGRISHy8gIycpLCwsFR4yNTAqNSYrLCkBCQoKDgwOFA8PFykdHBwpLCkpLCwpLCkpKSkpKSksLCkpKikpLS0pKSkpNSk2NSkpNSwpKSkpMiwpKSkpLCkpKf/AABEIAJ0A8AMBIgACEQEDEQH/xAAcAAACAgMBAQAAAAAAAAAAAAAEBQMGAQIHAAj/xAA4EAABAwIEBAMFBwMFAAAAAAABAAIDBBEFEiExBkFRYRMicQcUMoGRFSNCYqHB8FKx0RYzVHLh/8QAGQEAAgMBAAAAAAAAAAAAAAAAAgMAAQQF/8QAIhEAAgMAAgEFAQEAAAAAAAAAAAECAxESITEEIjJBURMU/9oADAMBAAIRAxEAPwDhq8vLyhDKkYFqxqNp6e6CTwOMdN6WK6d0dGtaChT6lp7LFZab4V4aUlImcMSzDGiWMWfRuYZjapbLAW7VNKMsap2rVoWwUwrTey0IUzGKTwVAdAyxalqKfEoyxU2WCkKN4RTo1C+NCGBvCicETIxDPCvSETlBKVO4IaVEQGlKAqEbKgpwmRAkJ6sJVOE5qmpRUBbazJYCry8vJ5mPIvD5LPB7hCLeJ1ioQ0WQF5TU8VyqbwtLSalp7p5RUijoaVOIIbLDbZpvrhiJqeKyYQoRjUTE5ZWPQaxTschGvUzHKEYRdbtQ/iLZk4USK0PjCKihQDKwLH2sBzTFES2OWwhZEaUNx0dVKzGR1UcSkxg+NQliH+1Aeaz74CgaDRs8KF4WstQoTOgGpGJWoSRqmklQz3qImETwh3sRLgoy1GiAE0aAnCbTNS2pYiTBaE9U1J6kJ5UtSaqatlbMtiASsLZy1WoyHlkLCyFCHmhNsPp0vpo7lWCgi2SbZYh1UexjSxWR8bVBC1GxRrnPtm5GtljOp3RoKoNlML0IbULY1tkokqENJVolEpyHrsQULqwnZJm1iIirAj44BujD3lyHlmcse+NUbqsK9YOI0fVuCj+1yOajqJgUtmKbHvyA1ngcsx49UxpcdvzVMcVmOqIROpMFWNHQ4sTB5qYVF1SaPEk9pa26yzrw0Rno58RYzIJtQpWPSsGaEFyjzKN8iiMqrCySUoGcKaSZCySI0imL6piSVjU/qEmrGrVWZrBQ9aLeXdaLajG/JkLy8F5QoPoo0/pGpRRMTmBYrWbK10MYExgal1OmtMFlNBMILoOpoU5gYpH04KJAtlNqaMpVUwEK9T0F0orcLTo9C29KVLIQtBVFOqzCku9x1T1gp6DGuK19/UlVRWCWkJighbm0H++LBmUVNSl2uw7pgyhFgQHSFzsjQ0aOf0VNJFptgWa6wYyrph/s2kc3PUP8O+oY3cdiUVP7LHiIzRSBzRyPxIFOLeIktitZRIjZM6SrKBr6Z0L8kg1/Q9wiKSEnZSxfodct8D6mnumEb0DRUxsjHiwWGRrRieVDGdD1dRZLpKxHGvQJTwYzVSFfWpZNWXQzpytEahMrRlLWoConuh3yFQvemxgkKlPTSQ6rRZJWE4SZXgsLIUIPKIJpCl1INEwhXPs8m+HgY0yb0qVUwTamCzSY9IawKZDU5RgYpFlSRG5BVEd0bIFA5qapC+Ilq6XRIamCzrq4zQXSauok2MgHHCt1Ed0orKcDWyf1MBGyT179rrRCW9CJxxaBtzHQaBdD9nOGB7vFfbLB5I76jxHavf67Bc+96AV84HxINpi24H3rib9xoqu+INXcuy84rIGaZgdLpLiGJZWBscmjxqAeq0gd7wcrnARiUEi7WufZpuwOtfXoP0OqvLcMp30LcjYmCE+cmNrg9jrau0zHUDvpuuZb6quiTj95o7HJJnHcfw0yRecHMAXRuIIzNuRoeY0I+RS/hCLPmYd26/JWTEQ0va2K4Y2N7Q25I0e6+6U8G0pFW8csp/uuhKXKrRVXVmFnjwyw2S3EYcoKuTafRV/H6awKw72b9KDiFRYpXJOpsWfZxHqlheunXHowTl2TF68HKELayZgvSW6iesZlq5yiJphYXl5ECeWQsLIUIWGAaI2A6oRjUTAufM6MRtTFNKd6TwOTCB6ySNEUOacpnAktPKmME6FPsko6FTRIUsR7X3ChliTRSAnBDTw3CMe1Dyq0WxNVYfdVjiLCyGZgPh3V2kQVVTh4LSLghPhLHomaTWHLk0watcD4YOjyNL2F+SjxrCzDIQfhPwlANOum63dSRi7izoz8XNPHA/KLvfNmZew0a0WuNvVWfC/Gqacvp6cxNLXNc908kmu5cxugG2m++2ypOOZGx0kchygslN7XsbtFz9E14d9oZoopKZtqhkoIY4G3hlwsb/3SJenrlPnJawHZPjiGVBSMyh2YeH5Yw4A2OmYu123KZ4fhsAmdJTnM3KGkjbNzXPeIsalaI6ZhsywlsB5s72hup6WaNPVdJ4Xw7waWJh+LKHO6lx1Kq6ajSoL7Heng3Y5v6G8cWiUY7SXaVYII7obFKe7T6LBx6028uzhnENLZ59UlyK6cW0tnFVcRLpVS9qMlq7IImLLwpS1QSFO0UQFYWVhWCeXl5eUIeWzVhbNChCyBqliWLLLAuczpoPhcjYnJfAjWFZpDkMIpEbDMlUbkXC5LGDqCoRYfcJPC5GxORxYEom0oQ72IwNUb2I9FMAdCvNpUcIlIyJFovCt8SYO2SEgjzDUFc6iw9wka0j8bQfqvoalwZj2eYXuqLxlwu2CRsrNi8XHTVa65NCbIxaf6VTjn4qZvIQE/WQ/4UWCcMmSE1OdgDJWRtjveSRztSbcmgc0ZxWwOljbvlhYP1JUGFzOia2MH4pmOFtexBTpT+jKoPEy00nD1LK9ssxm8WNzdGFvhlrTpoVeYqymIF3TM9WAgfRVOlDcrCBZ/nDje+fzaemiMD1wrfUS5tfSNEVnhlypZ6T/kBv8A3YQtcSgYWF0csUg/KbFU5xWA5B/sfhotKXnQTGuFXz3LdB9VX5PZzONrH5LoGCV3myOPlOytPuH0W6m/lH2hvH5OEVHAtQOV0sl4RqP6F9DSYcOiCnw0dAtCtkgOET53quHZ2C5Ybdksc0jQ6FfRtThLSDcNI9Aubca8HtF5IhYjeyfC7emLlX+HOl5bObY2O4WFoEmQtgtQFu0KFFry6LUIgN0UT2rl6dbCeEotrkvicimOS5INMNjKKicgInIpj0sNDGJ6MikSuOVTsnULGwlXsyBZOtnTq9B4hwetBUeYeqXvq0LJV6g91CuJ0uhlGQeipntGqPu2DrLGP3/ZOsHxEOYNeSq/tGmuIG9ZSfo0/wCVsqe4jLYsi2Zwng8VjfGN7nyAD8uiU8T8KyUc9O14sJH3aetl0z2f8QQwYdECAZA6Uu2vcvP7WVK9o/EBq66nawFwia8hrQXG57D0T8hre9iE5cUs6EmHYpdzmH8J09E8pszjYAn0U/CnswqJvvZo3U+rXNc8hpe0jVpbvor03gR0Q8ha634RcErk30zcnwiMjx33MrNLgTnevQalFM4Yyj711juB2TKgrH3LMvh5Ty5jujjS5wXaaHUHTvp1SafSuT9w+XFLoWUnDsO93adToT0CdxCwy3IA6i5S+CMnM3awuOu6Oga7S9zcX10HQroRrjD4oThOI+pUUlP/ADkjY6UkX6rY0xt9URRXq3DyRcXSOuweRzSCAQVeHQdt0M+mt2CnEnI4XjHs0ndK50YaGnqkOJcC1ULczmZ2jcs1svoqSnB3G39kDU4cNdiNiE+NkkLcYs+ZCLaKWJq6J7QOBrZqmnAuP9xg5j+oKg0zFpUk0IawtTAtJGLdhWzlyzqgqnjeonhYaUTWlhzHqdkiXtepWypbiEmMWyrcSpcJlkzocC0aNqVl1UlXvCwahXxJoe+pQstRfZCumuiqOmLijzAXIdYDiBGhKH42nzSU46CR37LE9OWNzjkltdMZZY3cmtI+ZT6fkIv+DGfD2ORjLC/Uh9rdbu2/Vd1osChGWRjWXIBDmtaLttccl8xyN8KpilPwiVjj6Zl3zDOLrQxhtiMu/wDPr80S4xbchdkW1HiXYCyxJIALlVqi4jc45Q17z2abHuD0RNcyUsu4huYWsXWytI19Sdk+NsZLoQ6Wn2yCQRvaJHWaCLi/lG5Pz3GqVT4wwizSDbTewtv9boHE6n8Btb8ztAOgA0slVRNYaFnbkslk++jVXXnka/ajQ4uztaLZdCC610TT4yDc3zDaw6DkqeIsx8zm6nqdvW3dTNocxBDgBbyhvfn/ADqk7Ia4xL9DjIJ6DygDldSy4q06Ag2G/fmqJ7vI0XB05ak+qj8d42tfvcFVzkiv5Rfhl4OJjqD+mqw/EgeY/wDVQ58SkaLkOt1GoB+SX1HFLm7qv6Mv/Pp0YVjTr8j3S/EJrNdbWxsuf/6x7m3REQcWl/7o1Y8BdDQxxKt3zE5DoWjXNouX4hQhk7w0WaSS0dAeSvdU4PN9+2o/VJcXwu4Eg3buOydTPGZrodC2NylCGhKKaltGpEL2qKyKc1RlqiCI17Oti1RuaoUbGVamZRlRPKJRJpMZ1r7whXFYiNyj4gOQ2o2XKslBBtbUpBQGy6RwJhzXHO7U8gRoEqXktyxaJamnOQggjTmFV44srxe+7vRd3rsIjcw3A26LkHEFKGS2bsHO0Tqo8WZ7JqUSsYzYg9rpxwZxkIcrJmtka3QZwHtI21B0VSr6p2dw/MULJ8F+6Zw5IY58Wvw77B7T4mNyxtDR+UAJLiftEL+Z+q47Bi8jRa4cO+/1U3227+lv6pTrs8aPhOldpF8m4iLiTqganHTzNkggqC4XOnosPjS1X+ly9RFeEMncQOtZpJNjrsAnOC4+RE0HVzRY39VUWsRcaKVazoWrm32i903EwA1I22WZMfjPmBsem4XPquYgaaJV9oyXtmNkKpb+y/7V74OtRcRMOnl+YQWIMgkBccoPUGy5gK5993fVEQyOJ+J31KL+LXllqSb6Gs1C5z3+GCWMNyeQU+H6fzdWPA6Ye6ZRpmLnE8yUoraURmzeeu22qphKXY2oXHkUXMBqDzGvdKcMnJ+SYuNxcpHhgWLT/9k="/>
          <p:cNvSpPr>
            <a:spLocks noChangeAspect="1" noChangeArrowheads="1"/>
          </p:cNvSpPr>
          <p:nvPr/>
        </p:nvSpPr>
        <p:spPr bwMode="auto">
          <a:xfrm>
            <a:off x="8770938" y="-671513"/>
            <a:ext cx="2114550" cy="139065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9226" name="AutoShape 10" descr="data:image/jpeg;base64,/9j/4AAQSkZJRgABAQAAAQABAAD/2wCEAAkGBhMSEBIPDxQPDw8QEA0QEBAPEA8NDQ0PFBAVFBQQEhUXHCYeFxkjGRISHy8gIycpLCwsFR4yNTAqNSYrLCkBCQoKDgwOFA8PFykdHBwpLCkpLCwpLCkpKSkpKSksLCkpKikpLS0pKSkpNSk2NSkpNSwpKSkpMiwpKSkpLCkpKf/AABEIAJ0A8AMBIgACEQEDEQH/xAAcAAACAgMBAQAAAAAAAAAAAAAEBQMGAQIHAAj/xAA4EAABAwIEBAMFBwMFAAAAAAABAAIDBBEFEiExBkFRYRMicQcUMoGRFSNCYqHB8FKx0RYzVHLh/8QAGQEAAgMBAAAAAAAAAAAAAAAAAgMAAQQF/8QAIhEAAgMAAgEFAQEAAAAAAAAAAAECAxESITEEIjJBURMU/9oADAMBAAIRAxEAPwDhq8vLyhDKkYFqxqNp6e6CTwOMdN6WK6d0dGtaChT6lp7LFZab4V4aUlImcMSzDGiWMWfRuYZjapbLAW7VNKMsap2rVoWwUwrTey0IUzGKTwVAdAyxalqKfEoyxU2WCkKN4RTo1C+NCGBvCicETIxDPCvSETlBKVO4IaVEQGlKAqEbKgpwmRAkJ6sJVOE5qmpRUBbazJYCry8vJ5mPIvD5LPB7hCLeJ1ioQ0WQF5TU8VyqbwtLSalp7p5RUijoaVOIIbLDbZpvrhiJqeKyYQoRjUTE5ZWPQaxTschGvUzHKEYRdbtQ/iLZk4USK0PjCKihQDKwLH2sBzTFES2OWwhZEaUNx0dVKzGR1UcSkxg+NQliH+1Aeaz74CgaDRs8KF4WstQoTOgGpGJWoSRqmklQz3qImETwh3sRLgoy1GiAE0aAnCbTNS2pYiTBaE9U1J6kJ5UtSaqatlbMtiASsLZy1WoyHlkLCyFCHmhNsPp0vpo7lWCgi2SbZYh1UexjSxWR8bVBC1GxRrnPtm5GtljOp3RoKoNlML0IbULY1tkokqENJVolEpyHrsQULqwnZJm1iIirAj44BujD3lyHlmcse+NUbqsK9YOI0fVuCj+1yOajqJgUtmKbHvyA1ngcsx49UxpcdvzVMcVmOqIROpMFWNHQ4sTB5qYVF1SaPEk9pa26yzrw0Rno58RYzIJtQpWPSsGaEFyjzKN8iiMqrCySUoGcKaSZCySI0imL6piSVjU/qEmrGrVWZrBQ9aLeXdaLajG/JkLy8F5QoPoo0/pGpRRMTmBYrWbK10MYExgal1OmtMFlNBMILoOpoU5gYpH04KJAtlNqaMpVUwEK9T0F0orcLTo9C29KVLIQtBVFOqzCku9x1T1gp6DGuK19/UlVRWCWkJighbm0H++LBmUVNSl2uw7pgyhFgQHSFzsjQ0aOf0VNJFptgWa6wYyrph/s2kc3PUP8O+oY3cdiUVP7LHiIzRSBzRyPxIFOLeIktitZRIjZM6SrKBr6Z0L8kg1/Q9wiKSEnZSxfodct8D6mnumEb0DRUxsjHiwWGRrRieVDGdD1dRZLpKxHGvQJTwYzVSFfWpZNWXQzpytEahMrRlLWoConuh3yFQvemxgkKlPTSQ6rRZJWE4SZXgsLIUIPKIJpCl1INEwhXPs8m+HgY0yb0qVUwTamCzSY9IawKZDU5RgYpFlSRG5BVEd0bIFA5qapC+Ilq6XRIamCzrq4zQXSauok2MgHHCt1Ed0orKcDWyf1MBGyT179rrRCW9CJxxaBtzHQaBdD9nOGB7vFfbLB5I76jxHavf67Bc+96AV84HxINpi24H3rib9xoqu+INXcuy84rIGaZgdLpLiGJZWBscmjxqAeq0gd7wcrnARiUEi7WufZpuwOtfXoP0OqvLcMp30LcjYmCE+cmNrg9jrau0zHUDvpuuZb6quiTj95o7HJJnHcfw0yRecHMAXRuIIzNuRoeY0I+RS/hCLPmYd26/JWTEQ0va2K4Y2N7Q25I0e6+6U8G0pFW8csp/uuhKXKrRVXVmFnjwyw2S3EYcoKuTafRV/H6awKw72b9KDiFRYpXJOpsWfZxHqlheunXHowTl2TF68HKELayZgvSW6iesZlq5yiJphYXl5ECeWQsLIUIWGAaI2A6oRjUTAufM6MRtTFNKd6TwOTCB6ySNEUOacpnAktPKmME6FPsko6FTRIUsR7X3ChliTRSAnBDTw3CMe1Dyq0WxNVYfdVjiLCyGZgPh3V2kQVVTh4LSLghPhLHomaTWHLk0watcD4YOjyNL2F+SjxrCzDIQfhPwlANOum63dSRi7izoz8XNPHA/KLvfNmZew0a0WuNvVWfC/Gqacvp6cxNLXNc908kmu5cxugG2m++2ypOOZGx0kchygslN7XsbtFz9E14d9oZoopKZtqhkoIY4G3hlwsb/3SJenrlPnJawHZPjiGVBSMyh2YeH5Yw4A2OmYu123KZ4fhsAmdJTnM3KGkjbNzXPeIsalaI6ZhsywlsB5s72hup6WaNPVdJ4Xw7waWJh+LKHO6lx1Kq6ajSoL7Heng3Y5v6G8cWiUY7SXaVYII7obFKe7T6LBx6028uzhnENLZ59UlyK6cW0tnFVcRLpVS9qMlq7IImLLwpS1QSFO0UQFYWVhWCeXl5eUIeWzVhbNChCyBqliWLLLAuczpoPhcjYnJfAjWFZpDkMIpEbDMlUbkXC5LGDqCoRYfcJPC5GxORxYEom0oQ72IwNUb2I9FMAdCvNpUcIlIyJFovCt8SYO2SEgjzDUFc6iw9wka0j8bQfqvoalwZj2eYXuqLxlwu2CRsrNi8XHTVa65NCbIxaf6VTjn4qZvIQE/WQ/4UWCcMmSE1OdgDJWRtjveSRztSbcmgc0ZxWwOljbvlhYP1JUGFzOia2MH4pmOFtexBTpT+jKoPEy00nD1LK9ssxm8WNzdGFvhlrTpoVeYqymIF3TM9WAgfRVOlDcrCBZ/nDje+fzaemiMD1wrfUS5tfSNEVnhlypZ6T/kBv8A3YQtcSgYWF0csUg/KbFU5xWA5B/sfhotKXnQTGuFXz3LdB9VX5PZzONrH5LoGCV3myOPlOytPuH0W6m/lH2hvH5OEVHAtQOV0sl4RqP6F9DSYcOiCnw0dAtCtkgOET53quHZ2C5Ybdksc0jQ6FfRtThLSDcNI9Aubca8HtF5IhYjeyfC7emLlX+HOl5bObY2O4WFoEmQtgtQFu0KFFry6LUIgN0UT2rl6dbCeEotrkvicimOS5INMNjKKicgInIpj0sNDGJ6MikSuOVTsnULGwlXsyBZOtnTq9B4hwetBUeYeqXvq0LJV6g91CuJ0uhlGQeipntGqPu2DrLGP3/ZOsHxEOYNeSq/tGmuIG9ZSfo0/wCVsqe4jLYsi2Zwng8VjfGN7nyAD8uiU8T8KyUc9O14sJH3aetl0z2f8QQwYdECAZA6Uu2vcvP7WVK9o/EBq66nawFwia8hrQXG57D0T8hre9iE5cUs6EmHYpdzmH8J09E8pszjYAn0U/CnswqJvvZo3U+rXNc8hpe0jVpbvor03gR0Q8ha634RcErk30zcnwiMjx33MrNLgTnevQalFM4Yyj711juB2TKgrH3LMvh5Ty5jujjS5wXaaHUHTvp1SafSuT9w+XFLoWUnDsO93adToT0CdxCwy3IA6i5S+CMnM3awuOu6Oga7S9zcX10HQroRrjD4oThOI+pUUlP/ADkjY6UkX6rY0xt9URRXq3DyRcXSOuweRzSCAQVeHQdt0M+mt2CnEnI4XjHs0ndK50YaGnqkOJcC1ULczmZ2jcs1svoqSnB3G39kDU4cNdiNiE+NkkLcYs+ZCLaKWJq6J7QOBrZqmnAuP9xg5j+oKg0zFpUk0IawtTAtJGLdhWzlyzqgqnjeonhYaUTWlhzHqdkiXtepWypbiEmMWyrcSpcJlkzocC0aNqVl1UlXvCwahXxJoe+pQstRfZCumuiqOmLijzAXIdYDiBGhKH42nzSU46CR37LE9OWNzjkltdMZZY3cmtI+ZT6fkIv+DGfD2ORjLC/Uh9rdbu2/Vd1osChGWRjWXIBDmtaLttccl8xyN8KpilPwiVjj6Zl3zDOLrQxhtiMu/wDPr80S4xbchdkW1HiXYCyxJIALlVqi4jc45Q17z2abHuD0RNcyUsu4huYWsXWytI19Sdk+NsZLoQ6Wn2yCQRvaJHWaCLi/lG5Pz3GqVT4wwizSDbTewtv9boHE6n8Btb8ztAOgA0slVRNYaFnbkslk++jVXXnka/ajQ4uztaLZdCC610TT4yDc3zDaw6DkqeIsx8zm6nqdvW3dTNocxBDgBbyhvfn/ADqk7Ia4xL9DjIJ6DygDldSy4q06Ag2G/fmqJ7vI0XB05ak+qj8d42tfvcFVzkiv5Rfhl4OJjqD+mqw/EgeY/wDVQ58SkaLkOt1GoB+SX1HFLm7qv6Mv/Pp0YVjTr8j3S/EJrNdbWxsuf/6x7m3REQcWl/7o1Y8BdDQxxKt3zE5DoWjXNouX4hQhk7w0WaSS0dAeSvdU4PN9+2o/VJcXwu4Eg3buOydTPGZrodC2NylCGhKKaltGpEL2qKyKc1RlqiCI17Oti1RuaoUbGVamZRlRPKJRJpMZ1r7whXFYiNyj4gOQ2o2XKslBBtbUpBQGy6RwJhzXHO7U8gRoEqXktyxaJamnOQggjTmFV44srxe+7vRd3rsIjcw3A26LkHEFKGS2bsHO0Tqo8WZ7JqUSsYzYg9rpxwZxkIcrJmtka3QZwHtI21B0VSr6p2dw/MULJ8F+6Zw5IY58Wvw77B7T4mNyxtDR+UAJLiftEL+Z+q47Bi8jRa4cO+/1U3227+lv6pTrs8aPhOldpF8m4iLiTqganHTzNkggqC4XOnosPjS1X+ly9RFeEMncQOtZpJNjrsAnOC4+RE0HVzRY39VUWsRcaKVazoWrm32i903EwA1I22WZMfjPmBsem4XPquYgaaJV9oyXtmNkKpb+y/7V74OtRcRMOnl+YQWIMgkBccoPUGy5gK5993fVEQyOJ+J31KL+LXllqSb6Gs1C5z3+GCWMNyeQU+H6fzdWPA6Ye6ZRpmLnE8yUoraURmzeeu22qphKXY2oXHkUXMBqDzGvdKcMnJ+SYuNxcpHhgWLT/9k="/>
          <p:cNvSpPr>
            <a:spLocks noChangeAspect="1" noChangeArrowheads="1"/>
          </p:cNvSpPr>
          <p:nvPr/>
        </p:nvSpPr>
        <p:spPr bwMode="auto">
          <a:xfrm>
            <a:off x="8770938" y="-671513"/>
            <a:ext cx="2114550" cy="1390651"/>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9228" name="Picture 12" descr="http://www.goldenm.co.il/wp-content/uploads/2011/01/iStock_000007020402XSmall.jpg"/>
          <p:cNvPicPr>
            <a:picLocks noChangeAspect="1" noChangeArrowheads="1"/>
          </p:cNvPicPr>
          <p:nvPr/>
        </p:nvPicPr>
        <p:blipFill>
          <a:blip r:embed="rId2" cstate="print"/>
          <a:srcRect/>
          <a:stretch>
            <a:fillRect/>
          </a:stretch>
        </p:blipFill>
        <p:spPr bwMode="auto">
          <a:xfrm>
            <a:off x="142844" y="1643050"/>
            <a:ext cx="3181344" cy="4910154"/>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67544" y="620689"/>
            <a:ext cx="8229600" cy="1512168"/>
          </a:xfrm>
        </p:spPr>
        <p:txBody>
          <a:bodyPr/>
          <a:lstStyle/>
          <a:p>
            <a:pPr>
              <a:buNone/>
            </a:pPr>
            <a:r>
              <a:rPr lang="he-IL" dirty="0" smtClean="0">
                <a:latin typeface="David" pitchFamily="34" charset="-79"/>
                <a:ea typeface="+mj-ea"/>
                <a:cs typeface="David" pitchFamily="34" charset="-79"/>
              </a:rPr>
              <a:t>" אשר יעשו " - זו לפנים משורת הדין.</a:t>
            </a:r>
          </a:p>
          <a:p>
            <a:pPr>
              <a:buNone/>
            </a:pPr>
            <a:r>
              <a:rPr lang="he-IL" dirty="0" smtClean="0"/>
              <a:t> </a:t>
            </a:r>
            <a:endParaRPr lang="he-IL" dirty="0"/>
          </a:p>
        </p:txBody>
      </p:sp>
      <p:pic>
        <p:nvPicPr>
          <p:cNvPr id="4098" name="Picture 2" descr="http://www.tefilah.org/wp-content/uploads/2011/04/150x150x121-71120104349-150x150.jpg.pagespeed.ic.fizoLNkYnP.jpg">
            <a:hlinkClick r:id="rId2"/>
          </p:cNvPr>
          <p:cNvPicPr>
            <a:picLocks noChangeAspect="1" noChangeArrowheads="1"/>
          </p:cNvPicPr>
          <p:nvPr/>
        </p:nvPicPr>
        <p:blipFill>
          <a:blip r:embed="rId3"/>
          <a:srcRect/>
          <a:stretch>
            <a:fillRect/>
          </a:stretch>
        </p:blipFill>
        <p:spPr bwMode="auto">
          <a:xfrm>
            <a:off x="785786" y="1928802"/>
            <a:ext cx="3643338" cy="364333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28596" y="1857364"/>
            <a:ext cx="8229600" cy="3023195"/>
          </a:xfrm>
        </p:spPr>
        <p:txBody>
          <a:bodyPr/>
          <a:lstStyle/>
          <a:p>
            <a:pPr>
              <a:buNone/>
            </a:pPr>
            <a:r>
              <a:rPr lang="he-IL" sz="4000" dirty="0" smtClean="0">
                <a:latin typeface="David" pitchFamily="34" charset="-79"/>
                <a:ea typeface="+mj-ea"/>
                <a:cs typeface="David" pitchFamily="34" charset="-79"/>
              </a:rPr>
              <a:t>  </a:t>
            </a:r>
            <a:r>
              <a:rPr lang="he-IL" sz="4000" dirty="0" smtClean="0">
                <a:latin typeface="David" pitchFamily="34" charset="-79"/>
                <a:ea typeface="+mj-ea"/>
                <a:cs typeface="David" pitchFamily="34" charset="-79"/>
              </a:rPr>
              <a:t>הליכה לפנים משורת הדין היא עשיית </a:t>
            </a:r>
            <a:r>
              <a:rPr lang="he-IL" sz="4000" dirty="0" smtClean="0">
                <a:latin typeface="David" pitchFamily="34" charset="-79"/>
                <a:ea typeface="+mj-ea"/>
                <a:cs typeface="David" pitchFamily="34" charset="-79"/>
              </a:rPr>
              <a:t>מעשה ללא קבלת גמול למרות </a:t>
            </a:r>
            <a:r>
              <a:rPr lang="he-IL" sz="4000" dirty="0" smtClean="0">
                <a:latin typeface="David" pitchFamily="34" charset="-79"/>
                <a:ea typeface="+mj-ea"/>
                <a:cs typeface="David" pitchFamily="34" charset="-79"/>
              </a:rPr>
              <a:t>שאין חובה לעשותו על פי דין.</a:t>
            </a:r>
            <a:endParaRPr lang="he-IL" sz="4000" dirty="0" smtClean="0">
              <a:latin typeface="David" pitchFamily="34" charset="-79"/>
              <a:ea typeface="+mj-ea"/>
              <a:cs typeface="David" pitchFamily="34" charset="-79"/>
            </a:endParaRPr>
          </a:p>
          <a:p>
            <a:pPr>
              <a:buNone/>
            </a:pPr>
            <a:endParaRPr lang="he-IL" dirty="0"/>
          </a:p>
        </p:txBody>
      </p:sp>
      <p:sp>
        <p:nvSpPr>
          <p:cNvPr id="4" name="TextBox 3"/>
          <p:cNvSpPr txBox="1"/>
          <p:nvPr/>
        </p:nvSpPr>
        <p:spPr>
          <a:xfrm>
            <a:off x="1857356" y="571480"/>
            <a:ext cx="4786346" cy="769441"/>
          </a:xfrm>
          <a:prstGeom prst="rect">
            <a:avLst/>
          </a:prstGeom>
          <a:noFill/>
        </p:spPr>
        <p:txBody>
          <a:bodyPr wrap="square" rtlCol="1">
            <a:spAutoFit/>
          </a:bodyPr>
          <a:lstStyle/>
          <a:p>
            <a:r>
              <a:rPr lang="he-IL" sz="4400" b="1" u="sng" dirty="0" smtClean="0">
                <a:latin typeface="David" pitchFamily="34" charset="-79"/>
                <a:ea typeface="+mj-ea"/>
                <a:cs typeface="David" pitchFamily="34" charset="-79"/>
              </a:rPr>
              <a:t>משמעות הפסוק:</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David" pitchFamily="34" charset="-79"/>
                <a:cs typeface="David" pitchFamily="34" charset="-79"/>
              </a:rPr>
              <a:t>לסיכום:</a:t>
            </a:r>
            <a:endParaRPr lang="he-IL" dirty="0">
              <a:latin typeface="David" pitchFamily="34" charset="-79"/>
              <a:cs typeface="David" pitchFamily="34" charset="-79"/>
            </a:endParaRPr>
          </a:p>
        </p:txBody>
      </p:sp>
      <p:sp>
        <p:nvSpPr>
          <p:cNvPr id="3" name="מציין מיקום תוכן 2"/>
          <p:cNvSpPr>
            <a:spLocks noGrp="1"/>
          </p:cNvSpPr>
          <p:nvPr>
            <p:ph idx="1"/>
          </p:nvPr>
        </p:nvSpPr>
        <p:spPr>
          <a:xfrm>
            <a:off x="285720" y="1857364"/>
            <a:ext cx="8229600" cy="857256"/>
          </a:xfrm>
        </p:spPr>
        <p:txBody>
          <a:bodyPr>
            <a:normAutofit/>
          </a:bodyPr>
          <a:lstStyle/>
          <a:p>
            <a:pPr>
              <a:buNone/>
            </a:pPr>
            <a:r>
              <a:rPr lang="he-IL" sz="3600" b="1" dirty="0" smtClean="0">
                <a:solidFill>
                  <a:schemeClr val="bg1"/>
                </a:solidFill>
                <a:latin typeface="FrankRuehl" pitchFamily="34" charset="-79"/>
                <a:cs typeface="FrankRuehl" pitchFamily="34" charset="-79"/>
              </a:rPr>
              <a:t>תהיו אנשים טובים ותנהגו לפנים משורת הדין!</a:t>
            </a:r>
          </a:p>
          <a:p>
            <a:pPr>
              <a:buNone/>
            </a:pPr>
            <a:endParaRPr lang="he-IL" dirty="0" smtClean="0"/>
          </a:p>
          <a:p>
            <a:pPr>
              <a:buNone/>
            </a:pPr>
            <a:endParaRPr lang="he-IL" dirty="0" smtClean="0"/>
          </a:p>
          <a:p>
            <a:pPr>
              <a:buNone/>
            </a:pPr>
            <a:endParaRPr lang="he-IL" dirty="0" smtClean="0"/>
          </a:p>
        </p:txBody>
      </p:sp>
      <p:pic>
        <p:nvPicPr>
          <p:cNvPr id="1026" name="Picture 2" descr="C:\Users\User\AppData\Local\Microsoft\Windows\Temporary Internet Files\Content.IE5\POSYR5RS\MC900424492[1].wmf"/>
          <p:cNvPicPr>
            <a:picLocks noChangeAspect="1" noChangeArrowheads="1"/>
          </p:cNvPicPr>
          <p:nvPr/>
        </p:nvPicPr>
        <p:blipFill>
          <a:blip r:embed="rId2" cstate="print"/>
          <a:srcRect/>
          <a:stretch>
            <a:fillRect/>
          </a:stretch>
        </p:blipFill>
        <p:spPr bwMode="auto">
          <a:xfrm>
            <a:off x="71438" y="3113820"/>
            <a:ext cx="5929322" cy="3315576"/>
          </a:xfrm>
          <a:prstGeom prst="rect">
            <a:avLst/>
          </a:prstGeom>
          <a:ln>
            <a:noFill/>
          </a:ln>
          <a:effectLst>
            <a:outerShdw blurRad="292100" dist="139700" dir="2700000" algn="tl" rotWithShape="0">
              <a:srgbClr val="333333">
                <a:alpha val="65000"/>
              </a:srgbClr>
            </a:outerShdw>
          </a:effectLst>
        </p:spPr>
      </p:pic>
      <p:pic>
        <p:nvPicPr>
          <p:cNvPr id="1028" name="Picture 4" descr="C:\Users\User\AppData\Local\Microsoft\Windows\Temporary Internet Files\Content.IE5\NTKSVUAQ\MC900423848[1].wmf"/>
          <p:cNvPicPr>
            <a:picLocks noChangeAspect="1" noChangeArrowheads="1"/>
          </p:cNvPicPr>
          <p:nvPr/>
        </p:nvPicPr>
        <p:blipFill>
          <a:blip r:embed="rId3" cstate="print"/>
          <a:srcRect/>
          <a:stretch>
            <a:fillRect/>
          </a:stretch>
        </p:blipFill>
        <p:spPr bwMode="auto">
          <a:xfrm>
            <a:off x="6215074" y="4143380"/>
            <a:ext cx="1714512" cy="1883548"/>
          </a:xfrm>
          <a:prstGeom prst="rect">
            <a:avLst/>
          </a:prstGeom>
          <a:noFill/>
          <a:effectLst/>
        </p:spPr>
      </p:pic>
      <p:cxnSp>
        <p:nvCxnSpPr>
          <p:cNvPr id="8" name="מחבר ישר 7"/>
          <p:cNvCxnSpPr/>
          <p:nvPr/>
        </p:nvCxnSpPr>
        <p:spPr>
          <a:xfrm rot="16200000" flipH="1">
            <a:off x="6008347" y="4207231"/>
            <a:ext cx="2214578" cy="1944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מחבר ישר 9"/>
          <p:cNvCxnSpPr/>
          <p:nvPr/>
        </p:nvCxnSpPr>
        <p:spPr>
          <a:xfrm rot="5400000">
            <a:off x="5965041" y="4179099"/>
            <a:ext cx="2143140" cy="207170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050" name="AutoShape 2" descr="data:image/jpeg;base64,/9j/4AAQSkZJRgABAQAAAQABAAD/2wCEAAkGBhQSEBUUExQUFBUVFxUXGRUXFBgYFxcWFRcXFBcXGBYXGyYeFxkjGRQVHy8gJScpLCwsFx4xNTAqNSYrLCkBCQoKDgwOGg8PGiwlHyQsLCkpLCwsLCwsKSkpLCksLCwpKSwsKSksLCksKSwsKSkpLCwsLCwsKSksKSkpLCwpKf/AABEIALcBFAMBIgACEQEDEQH/xAAbAAABBQEBAAAAAAAAAAAAAAAEAAECAwUGB//EAEEQAAIBAgQDBgMFBwMDBAMAAAECEQADBBIhMQVBUQYTImFxgTKRoSNCUrHRBxQVYsHh8HKC8TOi0haDkrIkQ1P/xAAaAQACAwEBAAAAAAAAAAAAAAABAgADBAUG/8QALhEAAgICAgIABgIABgMAAAAAAAECEQMhEjEEQQUTIjJRYXGBFFKRobHwFSMz/9oADAMBAAIRAxEAPwDRzUi5qkvVGJxeUV1oJukjyu/yFm751E4gdaywWfmYqX7j5mruEfbB/Zpd5NA37BBkGh3tOnwmfI0l4n1Ee1MoVtbCr9F9nHwYJNQ4qSVkTQV5850ot78CDT0otNIZP9lOF4r4Y1mpsXuHoPWoG8q6xRlm8Cs0ZNLaRLdl2HGQbmnfHAc6x8Ti2L5Qaut4CdSZpHBLcib/ACF3OKgc6HuYlrmg0FWpgU6UUlsCl5Qj0gWhsFZyjeiw5qgGpTVEnbsXkXZ6Yv51VNKaFE5FuY06v51TNKalB5hIuGnz+dDZ6cPUoHIIz+dPmofNUw1QnIbFO2QwenrEiY9qHxV4d3lQiTAAHSfpROaowJnSfQVDXg8mOOuSuna/f8iu2cyZZ6QehFUOtxhlYrHMgmTHlV+emzUCY/MnD9+1fotzedLvDVReqb9+BRMjnuy58VFUniB5A1TZWdTRIYVAOTILjwdDIqs2tfAam6g8qGNgg+E1AWwq1jWAg70qot2GYST9aescltnYxN8FsmX1rOxx1nlWhGtQvWARFdPHUdnJvYrBECrZrNCsh01FTHEhzkU7xtu0Bh5oS9cQb0Pc4gT8ImkmCnVzPlTRhXYUvbLEvpyp8Rh82oNC4zDqo0q/hznJrT8NckG6VlX7u2xOlF2oAig714u2UaUnwrASCaLhemyO2TxOBJMjenRrg5TV+BxE6Hei4FI5VpoVyABi2G60Zh8UG/SpMgrLxp7rxjYan2qVGQFs2wKY0LgsZmkFWUjLo0AnMJGgPT86KmqXGgOLi6YqYU1KokAlUTTFqzcbcDXIYsAiFtJgE6hjG4AUiKKQ8IuTouv4hheS2AIcNqQZkRpAPnNK3iWFw22A0AaR5mIIoLBWboAfJYViOYctz310MRtRNiy4dnZlJYKIVSAIJPM+dH6aovlHHGNJ7DRdqa3qHzUs9JRnCu+qJv1RNNmqUSgjvKRuUPnppqUSgjvKGxbaVINUXNCiUWWbmlSNygtV2qQxQqUQIa7FUtjOgmqWuFjA2qxEAFSiE7fESB8NKq1ueVKscltnZxfYg0nWnzVSW1pZq6EY6Rxn2T051A2V6UppqdJoglRRyofEYyKneaBWdYGZtasjG9sZL2ywWy5k0dlhYplAp2ao3YLAcM0XD51pZprJcy+laAamn2mGXYJiDkeeXP051LDYm7dAZGRST4VKzI3MuTvl12qHF3iy3UjKPVjlH51altVts4CoFCwomIbKgnp4bbN/upW7ezRigpK2OOIkHK+hIJnmOevKNaGut3sg7EEH0IioWrUnO5gtEKdwOQjcmiUvoNJynz0/+w1o6j0JJU7ihuH4oghW+NJtseRIGZCD0YDTzrRF6sh/+q0MPF3KkRPwFnJ6TsPeji1I1ZMy3YV31QfFgAkkeEEnXUACdvSqA9D2LeYEkfHJM8+8AME9MpUUOJVGN7ZoJiJ3BUiDB00YBhOumhFY3EuJhL6shDHKVdZ8JQzEkepqKvmW4p8SkMMx5hYW3J/FAj0ANA4N1CJIUArMwN8s/Opx9mrHjSk2jawZckqzjwgSFXUTOhJ3gAa1K6HB0uegZR+tLGXkNxGUnxYewzDXwk59PlBrGXHXHb7MCDMCMxOXc76CrYxUtlkscfwaq3rg+IIfNDH0NWpicwBGxAPzrKw2LNy08mfCQehlTrFHo8geg/IfrUlAz5IpdBK3al3tCXb4USdtNhO+lI3GAkrAkCSdfFBEDmINJwK1BtWFm7TC5VCNJAGpIJA/0iTTJdkAidRzpeIK1YT3tLvKHzUs1TiCi/PUTFVZqWapxJRb3kVT3xJ0qu+2lPhyKWt0Sg/D2xFKqbTaUq580+TOti+xBBOtMfKoxvU2+EEe9bpz4KK9s5CjydkS1NnqRXQVCKWOdcbfa7/onEi5kUE1kqZFGkVErWyEtaDdFAxnUVC5iGOwp2xESY2Yr95iSInRFOmo3qdhi24AEkbEHwkAyDtvRdfgscGldAeBWGB1ktdBkyCVaRA5eEjStSs/DgF2P3Q7R/qKqrH/ALar4wH8ENlQmGEkanUHTccqVhkuc6B+0HEFKG2pLNKnTYQRIJ9KbEcaF2z5wCyjQZguQjKORCggjbXrVQuKQQ3hgMoC6eIaa8okVHgvDrbE5xLDaToRruOdGKXZrjFRVGvwDDi64RTlJAYkKBClgo1GpmetdDx7shbsIGvYrKjPk+ByCcrHLCkxtWZ2aXLjSVGgtJoNBC3FI322NZfHsbZvu96211XuXizWXAMB1Lhgy8hmygHWuV5/l5MM0oHW+H+HHyfu6OjwPYd7ttLtm7bZCDlYZkkajXwgtqI1msjI6EZjmBnXzA0HvB1rV7C8W7u4bPfXLwa02S2q/Z2iF7xmJY6ZdjA3asfGcQVrQIkFcjRlI6AjaNiau8LPPOm5GT4h4scM+PZNrwXUkATudP8ADQ+FzKCuViAQqsVgRHh310AjbXLWbxrEZbnoq5egzFsx+goqxjLjAjO7KFBLE/eBGgMnSt9Wc+EKWyXE0bD2z8BXWFzEtlbwqJ8hAmOVZap9kk81/MCPem40fDM6+Ex9KFwfwjMzeQG3vUfdF6hrR0WF+06j7PLqI2LARrtoBWUli5bGUAncBlfKYO4Pl5VpYe0O7BkyRuCdpJjfzobEOFI8XOCC3X1OlMpKPYKZbwvDFVeeY+Qg0ThGlF9NPQaD30qnC41AGmI5nMPPz3q606qgllHPcc5NTmvbKM0XS0V8TaEB6On5x/WrGvRhkcsZ+yJHLwwoMRyFV8Q8VlyDIAmRrqpH9RVh0s5G0fIuh0++u3I+1B7eg49RdlYxYLeEXGOUqpyFVBfRmM+VEgRp00+VTK02WjxKJT5a6GpU+Wmo8RBUqVKpxIMVqrIRtVpFMKTgQlZJilVloaUq5mSK5vZ08f2oKJ0k66xUkYbifMRNDrdG24qxGB01jUnqaXNilwanf+uqOfq9Eyfaolhyb6GorelvUQKhnEa/MUsMc7qS33r9/r2FtE20qnEXsqMw1IBMelO92faoltI5GurjjPguXZXqyjCyHk6d4SyiZ0ZEk+kiKrwwBuubmgYsRmuqikEwsLOpOSausWlT4REbc4G8DpWULBVnBlrkwsSQc2UiIBkAMRl8/KncNmmDTbaNm9ctqXUoAQgMjXcHny2oHjOVcNBOsLl5szA5hpz23oDGYko3daB8oE6kKNSef80R5UPi7xySSWMiWPQBtB0rn+X5awPiuzbj8V5WpPSRFwwJzo6ySdVgaxpFE8JuDOrDYyP6H8qL43iQwBAAGh+PMdRO1Y+CQw0kiHaIJA1huXrSeF5uTO6ki7ycEce0dXaxVzD3hdRMxyga/D4Wn3/vU+J9qTfYd7g7blQAWAykCYAlSJEAb9KHvIClh5Ys63pDEkAIbImSdTLH51RdEW5VYlt9Pug+fU1ufj4825qyiOaeL7ZUa3Du3eRDZt4ZLQhlBCwYf4tZknb5VkYh4tMOoC9NyAPkBQmGtNn+Et0iOkk1LH3p8Kq3hhjpsSPCPkZ96XLHH42KTiqDGUs+RcnZXe7pmljcbSNWB0/OrLZQCAbgXkucgfIUHgjbyHOzBwBlAAgmWnNp1A+dFYa2x+FREncoBGYjmfSuJ5WKeLGp/Mezo4ckJycFGqCDh7RGqA+Zcz9aj/DbXRR/7lSGHuE6hF8ywI+lV3MGw52iPJ/1Fc3lP/Ma6ivRNMGgGy//ACkVdntxGUHyGX9KHt4B417setz9BULnDj1tD/eTQc9bYFFf9QGi587eFAJOWBr4gvPfUzRuFxZgeGaF/hK7519sxq5cC8eFgxG4UTAnf0rZmzY8kYqCprv9lUMcotuT76J4IPkI7tSrFzJfXUnkelXqlxpVkSCN8wgH8QUD4hVuAUi2oMzHMRvNX16fDBfLjv0edzZZcmiwtSzVXNMWq4x0Wg0qp7ymNypQUi6aYtVWeol6NDUX5qYGqs9MHqUALtHSlVNp9KVcXMv/AGP+TqY39KIm5rTrfgyKFL6n1pd5XaWNThxl0zm8a6DDiByGp59PSqy9D95TZ6kMEce0BpsJz0s9Dd7T95VlBUQgPUMFj+5vHN/07g33CuJiZ0ANVd5USwIIIkHcRSTipKiyEuLszuOWyuOMgSVUwDO66a7VRjJyeIjceEagaH4jz9Kjewai4TOgO2uk8vSo4tpQqqwDGvoQa8l584zz6/g9F48Xw2bPEcYO6A8JkKScqjkCdhWXZ8K67klvmf0ioX7ytky6gKuaNs3T6UrTySWB+GBy57jrtXS+GYHCPN++jL5mRSfFHUW3Bw+G0Xwi/rz1IBn/ALflQ1t5toNdmJ9SZ09qIxFophLJbSFutGn3mDdP5hQTYpQBqAIA3HkK68Ko5ua3Qfw22AxYwBr8ok1iviQWLMNbkvHkYCjyhY0o3FXx3LBSPEQm/US3r4Z+dZSX8l3MdRlIiJGoIH5/SuX50ozyRxSevZs8SEoQlkii9cBbOunyrXwnCibT3Mypbt5CWIjwucuZRziD8qp7P2Gv3UtpLa5mXQeAMM2v3dCB703aDiYv3FRM+RISzbiDHOeozAx0FcNx3T3+Dp8m6rX5NAY7Do32Nk3srv47xAEQFSEB1EyTI1iiuD4bGXO7NmxaZbJcibKhWFz4gzMdT6UZ2X7DT47xkjXKPhB5D+Y11mG4/YU5E1Ov3rakgErm8TAxIOsUz+j7icOT1s5rD9hrtxR36WlIVlBDMpktmDMFBzEAwPLfWuNxvBbtq46XIVkMREgjXKyk7gxp/avWG48DAUW/FJE4i0PCBmJ+I8oPvXIdq4xNy06XcMDlKEm+pzZn8EFQdAQ4qnJkhJXE3+BBLJxyLT9lnCOzc4W1esLae4cxm9mM6sjIy6roRAjpPOs7iWCx+HQFyO6RWt5raKR3biCpO8dCeZ1rX7P8aTC4fu2xGGbKbjmHckA+M6KukDlzmuswuKzZlcJIJEAkqylVYbxybarMeWMqiuzJmxcJN1r0edYTtCHUfvKi/lthUJABGmpJG8gb/wAtU8TwQtH7N+9twPGFMKx1yE6iY8+Va3a7ssLI76z/ANIlQyE/AToDr90n5e9ZXBUa9bu2Ptm8HeIiGFDJBzMs67xp1r0WLjCCywetWjgzTlJwkt+gA3KXeUMHpF4rq0YqLi9LPQ/eUs9FINBGelnqlASdKjnoJp6JxL81PmqpXpmek+ZBy43st+RNQ5taCbT6UqrsKSNBSri5/wD6S/k3Y19KIMRJ9abNVbNr70s1d2PSOdxLM1KarmrMMJPWhknxi2RQbdIQp5q1sJJJnWhZ50FNNWPLHKNWEWYnz+lTbCkydKFE0fiLxVJG50noKo4uM+SfZoxwjKD5ejn8bcKuxEQcp16kf2oJ2ZpA1kAFjECRJojH3BL/AOpfoBTYdAqKDqYDEAE6+1cOHjQzeRJy6TN0sjhiS/Rbg8OBpBA28/etTiFgsFcERIt5en4fbU1zmIxbEgDTc/Wj+D3Wt4i2gPeK72swBJ1zA6eYrtNNVx9GJK9v2dR2jfxgA/CAsQQRoI9dAPnWNeXSOpAH5n+lG8VvZr1wkESeYOwVVG/oT71ThcNnYmYCg/3PtVsdQEe2QuW1W5lYhcqgAC2CSSM7EztAKiaiqKxhbo2mO5H5zQ2KxQZ84XVs87zlaVURH4YowYlrjF3VgSFEBW2HoPKvOeU8WRSny+q+jq4ecZKKX0mxwTC93axV77Ru7twtxITIzGSYB8S/ATuKl2J4aDmvEszMxVQw2HUdT50Pw+0WwOKAtNJuKpY3MpUNkgZG3Guvr5V13AcIENq2ugQfONyT1LVnxw+lDN22dRh17tAByj+/vXA/wy0924Lt5FTNldMrm4e5vvcAAQbFGid9OVdvisUFBrnsVf1PzPnVr8b5se6DjzPE24mBd4JZyAC87FdpwrhTmW3bbYz8Nskba1TxLF4RFUXnxLyotwLarKqzOCMzZhGf6VTxjHXrrG3YQMA2UksYnplET7mKwLvZjFXvHlQbgRoNDB0nqKE/h7S1ZZH4nJumzrOCnD3VLWreIuKt20wDCzANrMcmp1Vu8JNdhg8SXzFkyBmkKSCQIC6xpuK8k7P8XNpjbUlLikyN1YgkH5RtXovBuJ96hkQw0I5T1qYvFjGpp7Ey+RLI6Z01tQ4KOAysIKkSDA0rhbXChhuK90M+RgxQIYZlZG0mZ01n/SK7HBXJIqPafDI1u27KT3d603hbK8Me7MODoJcVfGfC4+n/AMmWcFKpfg8mxdspddYKw7CDuACd/aqyaL4jaL37hXMwLtq25EnU+dTs8OA+KfYwK9FHIlBX2YFglNujPJpyNvOjbvC/wt7H9aquYRjGgEDrQeW5JLoDwTj6J4SJ8M+c/nPKrXsWrZ8RLHoNB+tPg7GUawSf8irbuAR2zF8s7qf6Gsy4wm3yezXDBUbq2E8PxCMQAqeYyiayL6hrjhRpmMAbATE/nWhhcKqOCDP1mrXwkDwFY6bET670YTjBtoulieSCT1Q2HuBVAHKlStYUkbE0q5WSVzbL1xSqgd+BnXxD5GqzwN+q/M/pXbHhc9flS/hHlSR+KZV7MP8Ah4/g4g8Fufy/OiLXDWURG/OuuPBqkODddKL+KZJd0NDEoO0cla4cVEAb761WnBiOfIjeuybgq9fmKofhJGwFV/8AkMn6Hcb7OYFjKIlR71EKPxL9a1cZ2fMeEZT57fOs69wm6uoTN6EH6Uf8fkHv0clxawQ75oGuYR+FkzqdOqlTU8XiQEEazt/u1PyozinCb2YsVJkbERAjKB00ECsO/aKnUEdOntSYPJ+Vyfdj5MfzK2E9wGAJ3P6f3rc4FgVA7yJcMYM/DG0DrWNh3lQvME8uR1muj4DblG/1f0FehjLlBSOXK4uinGvk1OpYwBtJ316UOpY23Q+DTvNj4gYgN0XWfOtfifCxcA3EGZG4ND2cEqWbpOr5biZjA2BA/IVMjXy2SD2U944PxJ8vakL7fjA9HI/pUVsyBKXBIB+BvflUUw4IlM7D+VCfyEV4yR6FNLY3D+Mi1euBwGS4pQlmJCtoVuexHyrvuE8Qtl5W4h03zj1P5V5fdw03cpLKS25UiPWaPwXArweBa70fyQdOpBrVinKMbSskMUMkqcqPS8djl1bMp00hhz96xcZjQlp2lSQpIEjU/OuTxHCb2wsXBr//AD/Q7UI3Z6/BY2nAEa+ZIUAepYVdHy5JVxLM3g48e1kTN3svebubgUeI3DLHlmymfbMaO4XfdROjL4pXp4t/qay+FY1sOr2nRwWYMdgYKKBv1irrPGCplbZ3MeLSCZg6edbYZI8U3L+jzWXHLm+MffZw5BS4X5reI+RJP5Gux7P9qLSP4iwDACMpMEem9c7iuHOxZQBL3cwOYBfFm0JaMu+9adrsjcW8qMe7MjS4pUxGpidRvBHlWGMpxtROzjjBuPJ0dzhu21hW2uEf6QPzNEY3tC2KVLaWby2bucO+WZUKDAZQcm58UE7RXCDCXe+ayBJWdQGbQQM2VQSFIbQjzrsUT/8AHtrbxRV7lkEm7YLiy6rh/syAni1W5lkEjUVk+c5SqTqjqTx+NjV44ud3/QZwXhOFuyEwfeFQCWuYlWtgEkSGY6/C0+ARFWcJ7PYXGs4tdxbKNDC217MBMZlDZVZTDQwEGPWqLtxTfuqj3kS6mU3bNhlhglp8wQrBXvLVwFdiLxFA9m8GMNiO+uy4RndLdtRZTOwKliHbRQpMIAYmny+bGD+//c52Lx7i27v0K3wYwdAYLD1ysV6eVWfwX+X/AD5Vt9nbgud6LmUFbpI1Ilbs3gDmiSM+WR0Fa7YFJ+Eax4s2wAOp6a6UqzSkrTM8oNOmcZ/CRyH0Ef5+tN/Culdlb4KkDKCQBoZJ6b9dhUm4SOQFT5kxeJxg4Sen05+tL+Fn8IrrW4VB3Pp1qkcPmCfDI1BOoMny2I1pPnMNHOWuGtHwx70q6i3gIEaabeIGRyJp6nzL/I/AkB/KOf0pG35D50UYJ5z/AGGtWqBpt69apUJv2NaAO4qm6Aq5mIVZ3JiPc1mdoeN4i0zKts21BOV8pYt9YHyrh+I8WxF66ud5QHRG2Xz5Ak/SrseJ3TYknrR23EO0Nu2QFi5IZpB8K5ZiT5np50/DeMZyFu5FuMTlVMxzACTqw8LCDpNcgq93Zds73mLKws51AWJGk+THSAK6nsphlLMoXNHiW7k2DT4d4mI1Xed9KmTFkhK/RpXyXh39xrZFb018qX8NDDQL9a0EwyyBrqCdtAAQNR11q3938U69AJGWNJgdfOhyM3EzDwgGQEU6DeYievWh8T2eVoz2lbLOXYwTptG9dAywSRvy35amRzNB4vjVm2PG6gnZQczn/autHlYeJz93sRZK620O5kyWP+4a/KhsB2A7sRnbUyYYga8gIM6czR2I7aWlkKhI6MVC77wmYz6isq/29vfct2V8znYxy0OUVbDJkXTYrjD2aSdjvtIN1skaJClvObhXT0GtXDshZVy5UsBpkY94pmDmg/A0zNcve7U4p5i84/0Kqj8qzcTfuXCe8d3J3zMW+lPKWSXbE+ldI7+5jsHbzK122FiMpubTM7GdenLSgk7YYVVhFYrGwUALp8KhiJA8uc61xC2gNtCdtB+lSZDE/wDNLxVB5HV43tfgyhDWnckbG0vTqxiaw043hlUhMM5JJOd7olZAHgCaCI8qzRbmJ+XP5UnsgDqANSJ02orSoDkw88bIACpOoljeugtpoCc30EVNeKvoctqdGDEO5BUyILuYAgQIig8JgGfVbVxhyJUgTHIkUfh+zV8xORPJmk+eig0OX7ImzPx9xrtw3HaSVVdAAIUQAFUAc6FdDGnvXU2eyBjxXh7WwY9y1GWuylnncuN7qo+QU0vJeyNfk4kKDuJ0pFBtlGkR1EdCdtK7odl7Gvjvezj/AMarHZWwPv3j5Zx/41OUSJHENbjK6FkdPgdeQ5gjmp6Vqp2yCA9+rplAJuJna2RtI1BBnlW9c7LWTs11fMOp+hWqH7HW2GtwkHcG2pB9RNZs+DDn+9bNOLPkxdAP/qa0QCO9cESPAQCDz8dwae1AcQ7VPbDG3hXaConMPEW55bYmB5mty72TsKstduIBpr3arHRRGlCW+C4W40W8RdzaQSFKk8twKoh8P8dbpssl5uZ/hGHeXO5uMBmcifDABCqoEa7ACqmsA6ZR/nvXVDsSsmb0DlKASTrzaDvuKqxHYu4Ae7dHHQkofnqPyroR4xSS6Rjbk3bOcWQPCzqOgdl/I1fZu3EMrcuKZPw3Hg/929E3+BX13s3YH4VDfIqTQT2WU+MMh3CspWPTMBNWaBs1cP2hxSai9c9GIcfJpo1e2eJ3K2Wjc5GU++V6wrduCCYI89ifarO5I1Gs9P8ANaXigWzo8P26bKJsA+YumD81mnrnsPAEEDc/dH9T1mnqcUWpnpKkg6Dbl12qRuNOx2O3IacudF27I9auUAQYnXpMTrPoIqhjUylLOuvSYNSuYVY1UHyCg/PSr7V0MAVB1EwRlaPNTtJ0q1TpMR5dPKmQaoCvYEeIqiloOhUanly8jTXcMxggmAB4V05jnHID6Grb11EOcwBEFiQAANZYnSBr8647jX7QCSVwoRgNDeMlSeltPvAfibQ01ctAetm/jsUljxXHFsMdyJLZQDsNeomP1rJxnbeyCRZVrpI+Jvs0HpmGY+wrjsRiGdy7uzud2JifKByGkDYVVJoxxJFTyGpxLj9++CHfKv4Lcovufib3NZVqwoOgA/qdNJ3p7ankevKmKmNdOuvXlrTpUI2xmSDBIHLfY+1V3WG/ltz35VflHXXpTMgOsD+tGxSCHeSdtANZM8+lQOuhqTnoT/n96Qb/AA1Bhso9Ke2WZgqKxY7KNTHXyHmdKIwPD7l6Miwh/wD2NOXT8ImXPpp511HDOFpYBC7tGZz8Tep2A8hoKSU0uhooyMN2OLa3rmXnlt6nzm43lpoK2MNwCwkFbYJGssSxnr4jFGhf+PSrFWqXkbGoB4jjnUQqO8811j2rMXijElc26SB0aNQWMQfauiZdKp/h1snW2snUnKP+aaGVLtBop4Ur5fGMp0AGUCecwD9aLs2YG+sny99auECmK6zGsRMax0pZSt2wUMLQpdwKmttqXdH8thtQTDRAWBM1Hu6JXDk9KX7t50SAj2QdwCPMT+dUtggEi0FRpEMLYMEnXStZcNVi4agmyUcdc7L3rxzG+jkAAZkbTU+281t8I4UU1NzOIggKUBK+GSDM/StY2dQZHmOv6U5t6Vbzk1TDSKWsrGh+gn8qn+7KRB1B5GCPkRSuOFEkhR1JAAPqazOIdoLdpsuW48DOcgBADSRrOo0pHJLtjKEpaSJYjspYYHwlZ/A0fIbD5Vz3Huzxwtpr3eI1pcs94CjrmIUeJZUmTGoFdbhcYrJM7zyjY7QTuK89/bFxC5GHtKxyP3jsonxFCgUt1Ak6cjVkHYjjXYaODXGAY2L5zAEFArKQdQQykhhrv9KVcj2b/adicLh1sqtu4qE5c8yqnXII5AkxSqwOj3HvQJJJgAsekQNfaKuR522P9dQfkah3AJBOuxjowmCP0rmeP9uVtMbVgC7dXRmJ+yQ9GYfE3kKyxgx3JI6bEXlQF3YKFGrkwAJJ1Ncnxbt6VEWUBJ2e4YHr3a6mehNcnxDit/EH7a6WUEEIoy2wRzCc/U0MqiY59Z/zWrYw/JW5/gsx1+5iGzX3a6dwG0QeSoNBUO7O20dPyq1m6VWRr+dXV+Ctuyy2u8/51qRPSoqxkfl5U+Y/59DUoShJtUXJNOx0JkbAxz1pD1oEIhSf81qBWDrr8quZfMzPzEVBnAgQSzGAoEsx6Ko3qDIgdBO3tpWtwrs814Z7krbOyjRn85+6nlua0+D9lHJFzEgCIK2JnUbG4RoSPw7dZronAUEsQABMnQQOdUSn6Q6iCW8OAAAIAAEemlWCzTYfiFlxKuCOsED50cEFVNSXY4F3etSFjnRYtASQAC2p8yBoT7VIqd4nyilCCpa57jcDlUxa/wA/pRVuz4QAIHQDYVC3YnWCo6HeaBKBlTXUkkydeQJ0FWq4FXNh6l+7UeJCpb3lTNiYliBoN/Ia1e2FgemtIYXSpwBbIC/zy1JcTrqo6b6xE/3qYw3zqL4UHzPlv86PGgji6Pwz70/hP3W9Z0qNy3lEz66T7RWVj+Oog8M3GkGNQIIGhb+lSmCzTOXmWA1/w0Hhcelxsisc0TlI1jnMbRpvWM/bYCc1qQRAAbqOem3WuSvcccszJoCxfIhy25006kaDfeK14cPNCuSR2fafh9whGEd2urwdQCQSYHkInl70BexirdLeIZUXLl3Iu3GYZQOjOABtCxWFcHemZIBA1iDPPQk+VbHDeGP3RC3lkKYzLJMmV58jVHkeFkjTjs2YPIglUvXQZbN1nTIYMkd1m+FRABflA8UkxrXG/tYtFMdYmcpswoO0944b6ZK77g93uCLbEMjsoDwoZbjaHMQPEpbmdRXF/twZRcwgDDOFusRzCk28pI5AkNr5U+HFLE9spy5Fk6R5s1shm9TSrTUA8qVamkUpno/F+1uJxIKoP3eydDlYG43q33R6VjJhAsKNAOX5k9TT0qroWTJImlTFgn/mnpVBSN+0VJU7q0GI3/SmNg7HT/PKlSpkQstp5A6Rr9DprpUSog6SZGs6ekU9KoQrzHNAA1Hy6VJ7cEjrG58vL509KlAhsrkhVALuQqg7ZmMCTyGtd5wHsymFBPx3SIe6dyeaqPuL5DfnSpVTkb6LYE+M8WXDL4gWJGiroDJgCTtWSLNvHHVrltio8IMggeoifalSqKK+Vy92OGYXseiT9pdIIOmYAa77CtpcPk0HLzny501Kq5zlLtkJqu/tzqeY0qVV3RB5inWaVKpyYwlY669PapKTSpU7FLFNKdKVKlshF7wUEnYdB5gVNQddOus850+lNSocmQsoG5wSw51QyejsPbQ6ClSoqTbGpMwOI/s4RjNq66TuH8YjkBOo10msm9+za8p+zuKfXTXpt1pUqvjllHSYJRSYXwbsRdKk3rmT8IQAnTcknSKvxHZrEWSDba3ezMq5XBQidJzDlSpVZ8+fVi8Uman/AKYZrcXLpBOn2aqFDf75LD1ivJP2ocJNi+gLd4csBzMlVVGAIJMAFzt0NKlVcZuUtjNUjnLDMRsKVKlVzexUtH//2Q=="/>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8860" y="571480"/>
            <a:ext cx="5357850" cy="830997"/>
          </a:xfrm>
          <a:prstGeom prst="rect">
            <a:avLst/>
          </a:prstGeom>
          <a:noFill/>
        </p:spPr>
        <p:txBody>
          <a:bodyPr wrap="square" rtlCol="1">
            <a:spAutoFit/>
          </a:bodyPr>
          <a:lstStyle/>
          <a:p>
            <a:pPr algn="ctr"/>
            <a:r>
              <a:rPr lang="he-IL" sz="4800" dirty="0" smtClean="0">
                <a:latin typeface="David" pitchFamily="34" charset="-79"/>
                <a:cs typeface="David" pitchFamily="34" charset="-79"/>
              </a:rPr>
              <a:t>המקרה:</a:t>
            </a:r>
            <a:endParaRPr lang="he-IL" sz="4800" dirty="0">
              <a:latin typeface="David" pitchFamily="34" charset="-79"/>
              <a:cs typeface="David" pitchFamily="34" charset="-79"/>
            </a:endParaRPr>
          </a:p>
        </p:txBody>
      </p:sp>
      <p:sp>
        <p:nvSpPr>
          <p:cNvPr id="3" name="TextBox 2"/>
          <p:cNvSpPr txBox="1"/>
          <p:nvPr/>
        </p:nvSpPr>
        <p:spPr>
          <a:xfrm>
            <a:off x="885228" y="1516964"/>
            <a:ext cx="7858180" cy="5355312"/>
          </a:xfrm>
          <a:prstGeom prst="rect">
            <a:avLst/>
          </a:prstGeom>
          <a:noFill/>
        </p:spPr>
        <p:txBody>
          <a:bodyPr wrap="square" rtlCol="1">
            <a:spAutoFit/>
          </a:bodyPr>
          <a:lstStyle/>
          <a:p>
            <a:pPr>
              <a:lnSpc>
                <a:spcPct val="150000"/>
              </a:lnSpc>
            </a:pPr>
            <a:r>
              <a:rPr lang="he-IL" sz="2400" dirty="0" smtClean="0">
                <a:latin typeface="David" pitchFamily="34" charset="-79"/>
                <a:cs typeface="David" pitchFamily="34" charset="-79"/>
              </a:rPr>
              <a:t>אדם אחד בא אל השולחני והראה לו מטבע שהציעו לו לקבל כתשלום. ה</a:t>
            </a:r>
            <a:r>
              <a:rPr lang="he-IL" sz="2400" dirty="0" smtClean="0">
                <a:latin typeface="David" pitchFamily="34" charset="-79"/>
                <a:cs typeface="David" pitchFamily="34" charset="-79"/>
              </a:rPr>
              <a:t>שולחני אמר שהמטבע טוב. אחר כך התברר שהשולחני טעה: המטבע </a:t>
            </a:r>
            <a:r>
              <a:rPr lang="he-IL" sz="2400" dirty="0" smtClean="0">
                <a:latin typeface="David" pitchFamily="34" charset="-79"/>
                <a:cs typeface="David" pitchFamily="34" charset="-79"/>
              </a:rPr>
              <a:t>שהשולחני אמר שהוא טוב, הוא באמת </a:t>
            </a:r>
            <a:r>
              <a:rPr lang="he-IL" sz="2400" dirty="0" smtClean="0">
                <a:latin typeface="David" pitchFamily="34" charset="-79"/>
                <a:cs typeface="David" pitchFamily="34" charset="-79"/>
              </a:rPr>
              <a:t>רע (=לא עובר לסוחר).</a:t>
            </a:r>
            <a:endParaRPr lang="he-IL" sz="2400" dirty="0" smtClean="0">
              <a:latin typeface="David" pitchFamily="34" charset="-79"/>
              <a:cs typeface="David" pitchFamily="34" charset="-79"/>
            </a:endParaRPr>
          </a:p>
          <a:p>
            <a:pPr>
              <a:lnSpc>
                <a:spcPct val="150000"/>
              </a:lnSpc>
            </a:pPr>
            <a:r>
              <a:rPr lang="he-IL" sz="2400" dirty="0" smtClean="0">
                <a:latin typeface="David" pitchFamily="34" charset="-79"/>
                <a:cs typeface="David" pitchFamily="34" charset="-79"/>
              </a:rPr>
              <a:t>                                     מהו הדין במקרה זה?</a:t>
            </a:r>
          </a:p>
          <a:p>
            <a:pPr>
              <a:lnSpc>
                <a:spcPct val="150000"/>
              </a:lnSpc>
            </a:pPr>
            <a:r>
              <a:rPr lang="he-IL" sz="2400" dirty="0" smtClean="0">
                <a:latin typeface="David" pitchFamily="34" charset="-79"/>
                <a:cs typeface="David" pitchFamily="34" charset="-79"/>
              </a:rPr>
              <a:t>במקרה </a:t>
            </a:r>
            <a:r>
              <a:rPr lang="he-IL" sz="2400" dirty="0" smtClean="0">
                <a:latin typeface="David" pitchFamily="34" charset="-79"/>
                <a:cs typeface="David" pitchFamily="34" charset="-79"/>
              </a:rPr>
              <a:t>כזה קיימות שתי ברייתות שנשנו (נלמדו בע"פ) :</a:t>
            </a:r>
          </a:p>
          <a:p>
            <a:pPr>
              <a:lnSpc>
                <a:spcPct val="150000"/>
              </a:lnSpc>
            </a:pPr>
            <a:r>
              <a:rPr lang="he-IL" sz="2400" dirty="0" smtClean="0">
                <a:latin typeface="David" pitchFamily="34" charset="-79"/>
                <a:cs typeface="David" pitchFamily="34" charset="-79"/>
              </a:rPr>
              <a:t>א.  </a:t>
            </a:r>
            <a:r>
              <a:rPr lang="he-IL" sz="2400" b="1" dirty="0" smtClean="0">
                <a:latin typeface="David" pitchFamily="34" charset="-79"/>
                <a:cs typeface="David" pitchFamily="34" charset="-79"/>
              </a:rPr>
              <a:t>אומן</a:t>
            </a:r>
            <a:r>
              <a:rPr lang="he-IL" sz="2400" dirty="0" smtClean="0">
                <a:latin typeface="David" pitchFamily="34" charset="-79"/>
                <a:cs typeface="David" pitchFamily="34" charset="-79"/>
              </a:rPr>
              <a:t> – פטור מלפצות את הלקוח, ואילו </a:t>
            </a:r>
            <a:r>
              <a:rPr lang="he-IL" sz="2400" b="1" dirty="0" smtClean="0">
                <a:latin typeface="David" pitchFamily="34" charset="-79"/>
                <a:cs typeface="David" pitchFamily="34" charset="-79"/>
              </a:rPr>
              <a:t>הדיוט</a:t>
            </a:r>
            <a:r>
              <a:rPr lang="he-IL" sz="2400" dirty="0" smtClean="0">
                <a:latin typeface="David" pitchFamily="34" charset="-79"/>
                <a:cs typeface="David" pitchFamily="34" charset="-79"/>
              </a:rPr>
              <a:t> – חייב לפצות.</a:t>
            </a:r>
          </a:p>
          <a:p>
            <a:pPr>
              <a:lnSpc>
                <a:spcPct val="150000"/>
              </a:lnSpc>
            </a:pPr>
            <a:r>
              <a:rPr lang="he-IL" sz="2400" dirty="0" smtClean="0">
                <a:latin typeface="David" pitchFamily="34" charset="-79"/>
                <a:cs typeface="David" pitchFamily="34" charset="-79"/>
              </a:rPr>
              <a:t>ב. גם אם הוא </a:t>
            </a:r>
            <a:r>
              <a:rPr lang="he-IL" sz="2400" b="1" dirty="0" smtClean="0">
                <a:latin typeface="David" pitchFamily="34" charset="-79"/>
                <a:cs typeface="David" pitchFamily="34" charset="-79"/>
              </a:rPr>
              <a:t>אומן</a:t>
            </a:r>
            <a:r>
              <a:rPr lang="he-IL" sz="2400" dirty="0" smtClean="0">
                <a:latin typeface="David" pitchFamily="34" charset="-79"/>
                <a:cs typeface="David" pitchFamily="34" charset="-79"/>
              </a:rPr>
              <a:t> וגם אם הוא </a:t>
            </a:r>
            <a:r>
              <a:rPr lang="he-IL" sz="2400" b="1" dirty="0" smtClean="0">
                <a:latin typeface="David" pitchFamily="34" charset="-79"/>
                <a:cs typeface="David" pitchFamily="34" charset="-79"/>
              </a:rPr>
              <a:t>הדיוט</a:t>
            </a:r>
            <a:r>
              <a:rPr lang="he-IL" sz="2400" dirty="0" smtClean="0">
                <a:latin typeface="David" pitchFamily="34" charset="-79"/>
                <a:cs typeface="David" pitchFamily="34" charset="-79"/>
              </a:rPr>
              <a:t> – חייב לפצות את הלקוח.</a:t>
            </a:r>
          </a:p>
          <a:p>
            <a:pPr>
              <a:lnSpc>
                <a:spcPct val="150000"/>
              </a:lnSpc>
            </a:pPr>
            <a:endParaRPr lang="he-IL" sz="2400" dirty="0">
              <a:latin typeface="David" pitchFamily="34" charset="-79"/>
              <a:cs typeface="David" pitchFamily="34" charset="-79"/>
            </a:endParaRPr>
          </a:p>
          <a:p>
            <a:pPr algn="ctr">
              <a:lnSpc>
                <a:spcPct val="150000"/>
              </a:lnSpc>
            </a:pPr>
            <a:r>
              <a:rPr lang="he-IL" sz="2400" b="1" dirty="0" smtClean="0">
                <a:latin typeface="David" pitchFamily="34" charset="-79"/>
                <a:cs typeface="David" pitchFamily="34" charset="-79"/>
              </a:rPr>
              <a:t>לכאורה שתי הדעות סותרות זו את זו</a:t>
            </a:r>
          </a:p>
          <a:p>
            <a:endParaRPr lang="he-IL"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User\AppData\Local\Microsoft\Windows\Temporary Internet Files\Content.IE5\NTKSVUAQ\MC900441735[1].png"/>
          <p:cNvPicPr>
            <a:picLocks noChangeAspect="1" noChangeArrowheads="1"/>
          </p:cNvPicPr>
          <p:nvPr/>
        </p:nvPicPr>
        <p:blipFill>
          <a:blip r:embed="rId2" cstate="print"/>
          <a:srcRect/>
          <a:stretch>
            <a:fillRect/>
          </a:stretch>
        </p:blipFill>
        <p:spPr bwMode="auto">
          <a:xfrm rot="20846664">
            <a:off x="3771194" y="1985252"/>
            <a:ext cx="2060505" cy="2060505"/>
          </a:xfrm>
          <a:prstGeom prst="rect">
            <a:avLst/>
          </a:prstGeom>
          <a:noFill/>
        </p:spPr>
      </p:pic>
      <p:sp>
        <p:nvSpPr>
          <p:cNvPr id="4" name="מלבן 3"/>
          <p:cNvSpPr/>
          <p:nvPr/>
        </p:nvSpPr>
        <p:spPr>
          <a:xfrm>
            <a:off x="2071670" y="428604"/>
            <a:ext cx="5500726" cy="800219"/>
          </a:xfrm>
          <a:prstGeom prst="rect">
            <a:avLst/>
          </a:prstGeom>
        </p:spPr>
        <p:txBody>
          <a:bodyPr wrap="square">
            <a:spAutoFit/>
          </a:bodyPr>
          <a:lstStyle/>
          <a:p>
            <a:pPr algn="just"/>
            <a:r>
              <a:rPr lang="he-IL" sz="2800" b="1" dirty="0" smtClean="0">
                <a:latin typeface="David" pitchFamily="34" charset="-79"/>
                <a:cs typeface="David" pitchFamily="34" charset="-79"/>
              </a:rPr>
              <a:t>הסתירה בין שתי הדעות (הברייתות</a:t>
            </a:r>
            <a:r>
              <a:rPr lang="he-IL" sz="2800" b="1" dirty="0" smtClean="0">
                <a:latin typeface="David" pitchFamily="34" charset="-79"/>
                <a:cs typeface="David" pitchFamily="34" charset="-79"/>
              </a:rPr>
              <a:t>):</a:t>
            </a:r>
          </a:p>
          <a:p>
            <a:pPr algn="ctr"/>
            <a:r>
              <a:rPr lang="he-IL" dirty="0" smtClean="0">
                <a:latin typeface="Arial" pitchFamily="34" charset="0"/>
                <a:cs typeface="Arial" pitchFamily="34" charset="0"/>
              </a:rPr>
              <a:t>המראה דינר לשולחני ונמצא רע</a:t>
            </a:r>
            <a:endParaRPr lang="he-IL" dirty="0">
              <a:latin typeface="Arial" pitchFamily="34" charset="0"/>
              <a:cs typeface="Arial" pitchFamily="34" charset="0"/>
            </a:endParaRPr>
          </a:p>
        </p:txBody>
      </p:sp>
      <p:sp>
        <p:nvSpPr>
          <p:cNvPr id="5" name="TextBox 4"/>
          <p:cNvSpPr txBox="1"/>
          <p:nvPr/>
        </p:nvSpPr>
        <p:spPr>
          <a:xfrm>
            <a:off x="6072198" y="2059536"/>
            <a:ext cx="2071702" cy="369332"/>
          </a:xfrm>
          <a:prstGeom prst="rect">
            <a:avLst/>
          </a:prstGeom>
          <a:noFill/>
        </p:spPr>
        <p:txBody>
          <a:bodyPr wrap="square" rtlCol="1">
            <a:spAutoFit/>
          </a:bodyPr>
          <a:lstStyle/>
          <a:p>
            <a:r>
              <a:rPr lang="he-IL" u="sng" dirty="0" smtClean="0"/>
              <a:t> תני חדא - דעה א'</a:t>
            </a:r>
            <a:endParaRPr lang="he-IL" u="sng" dirty="0"/>
          </a:p>
        </p:txBody>
      </p:sp>
      <p:sp>
        <p:nvSpPr>
          <p:cNvPr id="7" name="TextBox 6"/>
          <p:cNvSpPr txBox="1"/>
          <p:nvPr/>
        </p:nvSpPr>
        <p:spPr>
          <a:xfrm>
            <a:off x="1500166" y="2000240"/>
            <a:ext cx="2071702" cy="369332"/>
          </a:xfrm>
          <a:prstGeom prst="rect">
            <a:avLst/>
          </a:prstGeom>
          <a:noFill/>
        </p:spPr>
        <p:txBody>
          <a:bodyPr wrap="square" rtlCol="1">
            <a:spAutoFit/>
          </a:bodyPr>
          <a:lstStyle/>
          <a:p>
            <a:r>
              <a:rPr lang="he-IL" u="sng" dirty="0" smtClean="0">
                <a:latin typeface="David" pitchFamily="34" charset="-79"/>
                <a:cs typeface="David" pitchFamily="34" charset="-79"/>
              </a:rPr>
              <a:t>תני אידך - דעה ב'</a:t>
            </a:r>
            <a:endParaRPr lang="he-IL" u="sng" dirty="0">
              <a:latin typeface="David" pitchFamily="34" charset="-79"/>
              <a:cs typeface="David" pitchFamily="34" charset="-79"/>
            </a:endParaRPr>
          </a:p>
        </p:txBody>
      </p:sp>
      <p:sp>
        <p:nvSpPr>
          <p:cNvPr id="9" name="TextBox 8"/>
          <p:cNvSpPr txBox="1"/>
          <p:nvPr/>
        </p:nvSpPr>
        <p:spPr>
          <a:xfrm>
            <a:off x="6143636" y="3214686"/>
            <a:ext cx="1714512" cy="646331"/>
          </a:xfrm>
          <a:prstGeom prst="rect">
            <a:avLst/>
          </a:prstGeom>
          <a:noFill/>
        </p:spPr>
        <p:txBody>
          <a:bodyPr wrap="square" rtlCol="1">
            <a:spAutoFit/>
          </a:bodyPr>
          <a:lstStyle/>
          <a:p>
            <a:r>
              <a:rPr lang="he-IL" b="1" dirty="0" smtClean="0">
                <a:latin typeface="David" pitchFamily="34" charset="-79"/>
                <a:cs typeface="David" pitchFamily="34" charset="-79"/>
              </a:rPr>
              <a:t>אומן – פטור</a:t>
            </a:r>
          </a:p>
          <a:p>
            <a:r>
              <a:rPr lang="he-IL" dirty="0" smtClean="0">
                <a:latin typeface="David" pitchFamily="34" charset="-79"/>
                <a:cs typeface="David" pitchFamily="34" charset="-79"/>
              </a:rPr>
              <a:t>הדיוט - חייב</a:t>
            </a:r>
            <a:endParaRPr lang="he-IL" dirty="0">
              <a:latin typeface="David" pitchFamily="34" charset="-79"/>
              <a:cs typeface="David" pitchFamily="34" charset="-79"/>
            </a:endParaRPr>
          </a:p>
        </p:txBody>
      </p:sp>
      <p:sp>
        <p:nvSpPr>
          <p:cNvPr id="10" name="TextBox 9"/>
          <p:cNvSpPr txBox="1"/>
          <p:nvPr/>
        </p:nvSpPr>
        <p:spPr>
          <a:xfrm>
            <a:off x="1643042" y="3214686"/>
            <a:ext cx="1571636" cy="646331"/>
          </a:xfrm>
          <a:prstGeom prst="rect">
            <a:avLst/>
          </a:prstGeom>
          <a:noFill/>
        </p:spPr>
        <p:txBody>
          <a:bodyPr wrap="square" rtlCol="1">
            <a:spAutoFit/>
          </a:bodyPr>
          <a:lstStyle/>
          <a:p>
            <a:r>
              <a:rPr lang="he-IL" b="1" dirty="0" smtClean="0">
                <a:latin typeface="David" pitchFamily="34" charset="-79"/>
                <a:cs typeface="David" pitchFamily="34" charset="-79"/>
              </a:rPr>
              <a:t>אומן – חייב</a:t>
            </a:r>
          </a:p>
          <a:p>
            <a:r>
              <a:rPr lang="he-IL" dirty="0" smtClean="0">
                <a:latin typeface="David" pitchFamily="34" charset="-79"/>
                <a:cs typeface="David" pitchFamily="34" charset="-79"/>
              </a:rPr>
              <a:t>הדיוט - חייב</a:t>
            </a:r>
            <a:endParaRPr lang="he-IL" dirty="0">
              <a:latin typeface="David" pitchFamily="34" charset="-79"/>
              <a:cs typeface="David" pitchFamily="34" charset="-79"/>
            </a:endParaRPr>
          </a:p>
        </p:txBody>
      </p:sp>
      <p:sp>
        <p:nvSpPr>
          <p:cNvPr id="12" name="TextBox 11"/>
          <p:cNvSpPr txBox="1"/>
          <p:nvPr/>
        </p:nvSpPr>
        <p:spPr>
          <a:xfrm>
            <a:off x="1071538" y="5072074"/>
            <a:ext cx="6072230" cy="584775"/>
          </a:xfrm>
          <a:prstGeom prst="rect">
            <a:avLst/>
          </a:prstGeom>
          <a:noFill/>
        </p:spPr>
        <p:txBody>
          <a:bodyPr wrap="square" rtlCol="1">
            <a:spAutoFit/>
          </a:bodyPr>
          <a:lstStyle/>
          <a:p>
            <a:r>
              <a:rPr lang="he-IL" sz="3200" b="1" dirty="0" smtClean="0">
                <a:latin typeface="David" pitchFamily="34" charset="-79"/>
                <a:cs typeface="David" pitchFamily="34" charset="-79"/>
              </a:rPr>
              <a:t>אז האומן חייב או פטור???</a:t>
            </a:r>
            <a:endParaRPr lang="he-IL" sz="3200" b="1" dirty="0">
              <a:latin typeface="David" pitchFamily="34" charset="-79"/>
              <a:cs typeface="David" pitchFamily="34" charset="-79"/>
            </a:endParaRPr>
          </a:p>
        </p:txBody>
      </p:sp>
      <p:cxnSp>
        <p:nvCxnSpPr>
          <p:cNvPr id="14" name="מחבר חץ ישר 13"/>
          <p:cNvCxnSpPr>
            <a:stCxn id="4" idx="2"/>
          </p:cNvCxnSpPr>
          <p:nvPr/>
        </p:nvCxnSpPr>
        <p:spPr>
          <a:xfrm>
            <a:off x="4822033" y="1228823"/>
            <a:ext cx="1964546" cy="699981"/>
          </a:xfrm>
          <a:prstGeom prst="straightConnector1">
            <a:avLst/>
          </a:prstGeom>
          <a:ln w="38100">
            <a:solidFill>
              <a:schemeClr val="tx1"/>
            </a:solidFill>
            <a:tailEnd type="arrow"/>
          </a:ln>
        </p:spPr>
        <p:style>
          <a:lnRef idx="1">
            <a:schemeClr val="accent6"/>
          </a:lnRef>
          <a:fillRef idx="0">
            <a:schemeClr val="accent6"/>
          </a:fillRef>
          <a:effectRef idx="0">
            <a:schemeClr val="accent6"/>
          </a:effectRef>
          <a:fontRef idx="minor">
            <a:schemeClr val="tx1"/>
          </a:fontRef>
        </p:style>
      </p:cxnSp>
      <p:cxnSp>
        <p:nvCxnSpPr>
          <p:cNvPr id="16" name="מחבר חץ ישר 15"/>
          <p:cNvCxnSpPr>
            <a:stCxn id="4" idx="2"/>
          </p:cNvCxnSpPr>
          <p:nvPr/>
        </p:nvCxnSpPr>
        <p:spPr>
          <a:xfrm flipH="1">
            <a:off x="2786051" y="1228823"/>
            <a:ext cx="2035982" cy="699982"/>
          </a:xfrm>
          <a:prstGeom prst="straightConnector1">
            <a:avLst/>
          </a:prstGeom>
          <a:ln w="38100">
            <a:solidFill>
              <a:schemeClr val="tx1"/>
            </a:solidFill>
            <a:tailEnd type="arrow"/>
          </a:ln>
        </p:spPr>
        <p:style>
          <a:lnRef idx="1">
            <a:schemeClr val="accent6"/>
          </a:lnRef>
          <a:fillRef idx="0">
            <a:schemeClr val="accent6"/>
          </a:fillRef>
          <a:effectRef idx="0">
            <a:schemeClr val="accent6"/>
          </a:effectRef>
          <a:fontRef idx="minor">
            <a:schemeClr val="tx1"/>
          </a:fontRef>
        </p:style>
      </p:cxnSp>
      <p:cxnSp>
        <p:nvCxnSpPr>
          <p:cNvPr id="24" name="מחבר חץ ישר 23"/>
          <p:cNvCxnSpPr/>
          <p:nvPr/>
        </p:nvCxnSpPr>
        <p:spPr>
          <a:xfrm rot="5400000">
            <a:off x="6858810" y="2785264"/>
            <a:ext cx="714380" cy="1588"/>
          </a:xfrm>
          <a:prstGeom prst="straightConnector1">
            <a:avLst/>
          </a:prstGeom>
          <a:ln w="38100">
            <a:solidFill>
              <a:schemeClr val="tx1"/>
            </a:solidFill>
            <a:tailEnd type="arrow"/>
          </a:ln>
        </p:spPr>
        <p:style>
          <a:lnRef idx="1">
            <a:schemeClr val="accent6"/>
          </a:lnRef>
          <a:fillRef idx="0">
            <a:schemeClr val="accent6"/>
          </a:fillRef>
          <a:effectRef idx="0">
            <a:schemeClr val="accent6"/>
          </a:effectRef>
          <a:fontRef idx="minor">
            <a:schemeClr val="tx1"/>
          </a:fontRef>
        </p:style>
      </p:cxnSp>
      <p:cxnSp>
        <p:nvCxnSpPr>
          <p:cNvPr id="26" name="מחבר חץ ישר 25"/>
          <p:cNvCxnSpPr/>
          <p:nvPr/>
        </p:nvCxnSpPr>
        <p:spPr>
          <a:xfrm rot="5400000">
            <a:off x="2286778" y="2713826"/>
            <a:ext cx="714380" cy="1588"/>
          </a:xfrm>
          <a:prstGeom prst="straightConnector1">
            <a:avLst/>
          </a:prstGeom>
          <a:ln w="38100">
            <a:solidFill>
              <a:schemeClr val="tx1"/>
            </a:solidFill>
            <a:tailEnd type="arrow"/>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635382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David" pitchFamily="34" charset="-79"/>
                <a:cs typeface="David" pitchFamily="34" charset="-79"/>
              </a:rPr>
              <a:t>תירוץ רב פפא:</a:t>
            </a:r>
            <a:endParaRPr lang="he-IL" dirty="0">
              <a:latin typeface="David" pitchFamily="34" charset="-79"/>
              <a:cs typeface="David" pitchFamily="34" charset="-79"/>
            </a:endParaRPr>
          </a:p>
        </p:txBody>
      </p:sp>
      <p:sp>
        <p:nvSpPr>
          <p:cNvPr id="3" name="מציין מיקום תוכן 2"/>
          <p:cNvSpPr>
            <a:spLocks noGrp="1"/>
          </p:cNvSpPr>
          <p:nvPr>
            <p:ph idx="1"/>
          </p:nvPr>
        </p:nvSpPr>
        <p:spPr>
          <a:xfrm>
            <a:off x="1259632" y="2060848"/>
            <a:ext cx="6984776" cy="4286280"/>
          </a:xfrm>
        </p:spPr>
        <p:txBody>
          <a:bodyPr>
            <a:normAutofit/>
          </a:bodyPr>
          <a:lstStyle/>
          <a:p>
            <a:pPr>
              <a:buNone/>
            </a:pPr>
            <a:r>
              <a:rPr lang="he-IL" sz="2800" dirty="0" smtClean="0">
                <a:latin typeface="David" pitchFamily="34" charset="-79"/>
                <a:cs typeface="David" pitchFamily="34" charset="-79"/>
              </a:rPr>
              <a:t>רב פפא מסביר שאין סתירה בין שתי הדעות, מכיוון שיש שני סוגי אומנים: </a:t>
            </a:r>
          </a:p>
          <a:p>
            <a:r>
              <a:rPr lang="he-IL" sz="2800" u="sng" dirty="0" smtClean="0">
                <a:latin typeface="David" pitchFamily="34" charset="-79"/>
                <a:cs typeface="David" pitchFamily="34" charset="-79"/>
              </a:rPr>
              <a:t>אומן שיודע הכל</a:t>
            </a:r>
            <a:r>
              <a:rPr lang="he-IL" sz="2800" dirty="0" smtClean="0">
                <a:latin typeface="David" pitchFamily="34" charset="-79"/>
                <a:cs typeface="David" pitchFamily="34" charset="-79"/>
              </a:rPr>
              <a:t> על מטבעות ואין לו מה </a:t>
            </a:r>
            <a:r>
              <a:rPr lang="he-IL" sz="2800" dirty="0">
                <a:latin typeface="David" pitchFamily="34" charset="-79"/>
                <a:cs typeface="David" pitchFamily="34" charset="-79"/>
              </a:rPr>
              <a:t>ללמוד </a:t>
            </a:r>
            <a:r>
              <a:rPr lang="he-IL" sz="2800" dirty="0" smtClean="0">
                <a:latin typeface="David" pitchFamily="34" charset="-79"/>
                <a:cs typeface="David" pitchFamily="34" charset="-79"/>
              </a:rPr>
              <a:t>עוד </a:t>
            </a:r>
            <a:r>
              <a:rPr lang="he-IL" sz="2800" u="sng" dirty="0" smtClean="0">
                <a:latin typeface="David" pitchFamily="34" charset="-79"/>
                <a:cs typeface="David" pitchFamily="34" charset="-79"/>
              </a:rPr>
              <a:t>אינו </a:t>
            </a:r>
            <a:r>
              <a:rPr lang="he-IL" sz="2800" u="sng" dirty="0" smtClean="0">
                <a:latin typeface="David" pitchFamily="34" charset="-79"/>
                <a:cs typeface="David" pitchFamily="34" charset="-79"/>
              </a:rPr>
              <a:t>חייב </a:t>
            </a:r>
            <a:r>
              <a:rPr lang="he-IL" sz="2800" dirty="0" smtClean="0">
                <a:latin typeface="David" pitchFamily="34" charset="-79"/>
                <a:cs typeface="David" pitchFamily="34" charset="-79"/>
              </a:rPr>
              <a:t>לפצות על חוות דעת שגויה שנתן. יש לו 'חסינות' מפני תביעות. כגון האומנים המומחים דנכו ואיסור.</a:t>
            </a:r>
          </a:p>
          <a:p>
            <a:r>
              <a:rPr lang="he-IL" sz="2800" u="sng" dirty="0" smtClean="0">
                <a:latin typeface="David" pitchFamily="34" charset="-79"/>
                <a:cs typeface="David" pitchFamily="34" charset="-79"/>
              </a:rPr>
              <a:t>אומן שיש לו עוד מה ללמוד</a:t>
            </a:r>
            <a:r>
              <a:rPr lang="he-IL" sz="2800" dirty="0" smtClean="0">
                <a:latin typeface="David" pitchFamily="34" charset="-79"/>
                <a:cs typeface="David" pitchFamily="34" charset="-79"/>
              </a:rPr>
              <a:t> ולכן אם טעה בחוות דעת שנתן, </a:t>
            </a:r>
            <a:r>
              <a:rPr lang="he-IL" sz="2800" u="sng" dirty="0" smtClean="0">
                <a:latin typeface="David" pitchFamily="34" charset="-79"/>
                <a:cs typeface="David" pitchFamily="34" charset="-79"/>
              </a:rPr>
              <a:t>חייב</a:t>
            </a:r>
            <a:r>
              <a:rPr lang="he-IL" sz="2800" dirty="0" smtClean="0">
                <a:latin typeface="David" pitchFamily="34" charset="-79"/>
                <a:cs typeface="David" pitchFamily="34" charset="-79"/>
              </a:rPr>
              <a:t> </a:t>
            </a:r>
            <a:r>
              <a:rPr lang="he-IL" sz="2800" dirty="0" smtClean="0">
                <a:latin typeface="David" pitchFamily="34" charset="-79"/>
                <a:cs typeface="David" pitchFamily="34" charset="-79"/>
              </a:rPr>
              <a:t>לפצות את הנפגע.</a:t>
            </a:r>
            <a:endParaRPr lang="he-IL" sz="2800" dirty="0">
              <a:latin typeface="David" pitchFamily="34" charset="-79"/>
              <a:cs typeface="David" pitchFamily="34" charset="-79"/>
            </a:endParaRPr>
          </a:p>
        </p:txBody>
      </p:sp>
      <p:sp>
        <p:nvSpPr>
          <p:cNvPr id="7170" name="AutoShape 2" descr="data:image/jpeg;base64,/9j/4AAQSkZJRgABAQAAAQABAAD/2wCEAAkGBhASEBUUEBQUFRUUFRYWFRQWFxYVGBUXFxQVFRcXGBUYHCYeGBojGRQUHy8gIycpLCwsFR4xNTAqNSYrLCkBCQoKDgwOGg8PGioiHyQsLCksLCwsKSkpLCwsLCksLCwsNS0sKSksKSksLCwsLCwsLCwpLCwsLCwpLCwsLCwsLP/AABEIAMcA/gMBIgACEQEDEQH/xAAcAAEAAgIDAQAAAAAAAAAAAAAABgcEBQEDCAL/xABCEAACAQMBBQYCBwYFAgcAAAABAgMABBEFBhIhMUEHEyJRYXEygRRCUnKRscEIIzNigqEVQ1OS0STxFiVEotLh8P/EABsBAQADAQEBAQAAAAAAAAAAAAABAwQCBQYH/8QAMxEAAgIBAgMECAcAAwAAAAAAAAECAxEEIQUSMRMiQVEGFDJhcZGhwSNCgYKx0fAVM+H/2gAMAwEAAhEDEQA/ALwpSlAKUpQClKUApSlAKUrjNAc0pmtNr+2FlZLm6nRPJc5Y+yjjQG5pVT3X7Renq5VIZ3UcnG4AfkTmpRs32r6XeAbkwjf/AE5fAfkTwPyoCYUr5RwRkEEeY41zmgOaUpQClKUApSlAKUpQClKUApSlAKUpQClKUApSlAKUpQClKUAzStLr22FjZjN1PGhxkLnLH2Ucaqrab9okDeSwhz0Esv5hP+aAu2SVVBLEADmScD8agO03bVplpvKjmeQfVj4rn1flXnzX9uL+9P8A1M7sPsA7qD2UcK0NAWNtP256ldApEVtkPMR53iPVzx/Cq9nuXdt52ZieZYkn8TXXSgGa5zXFKA32hbdahZkfR7iRQPqE7yH+k8KsjQf2jJlwt7Asg6vGd1v9p4VTNKA9YbP9rOlXeAk4jc/Ul8Bz5ZPA1L45AwypBB6g5H414hFSHRdqNTslElvNLGmcYJJQnnjdPA0B6/zSqB2f/aLuEwt7Csg6vH4G/wBvKrJ2f7XtKusBZxE5+pL4Plk8DQE1pXxFKrAFSCDyIOQfmK+6AUpSgFKUoBSlKAUpSgFKUoBSlKAGuuWVVUsxAUDJJ4ADzJrsNdU9urqVcBlYEMp4gg8CDQFd7UdumnWpKwZuXH+nwQH1c8/lVUbR9tuqXW8qOIIz9WLg2PV+dWNt32E284MmnhYJAP4XKN8eX2TVC6to89tKYriNo3U8Qwx8x5igOlneV/ExZmPNiScn1NS232JxA4fBlIBQg8PaoxpFqJJkQtu5PxeVWjBCUUKWLFeG8eZ96yam1wxg1UVqXUqa4gZGKuCCDgg11VaGsaFFOpLr4wDgjgfb1qGaVpVuzYnkaMg43SMf+7pXdd6nHJxOhp4NEK74bKR/hRj7AmrLsNFtUUd2iMPtcGz65pqsNxuD6MwUjmoAyw9D0NVPVpvCXzLVptstlejQLk/5T/hXP+AXP+k/4VKbbUHcNFK7Mr8MtwdH6Z9M1iwExEkDDxtxxniM/rUu+S8AqIsjcukTr8UTj+k18Wdi8jhFHE+fCpjrF5IJGZZHUMgdcHGPTFbrSTvwRuwBYrksQM0lqHGOcELTpyxk0uj7FKniuDvMDkKOXz867NupALdR5twHpipDNKqKWchVHMngP+9V1tPrX0iXw53F4L6+tVUuds+Z9Cy3lrhhGlrmuyCBnYKilmPAKoJJ9gKs3Y7sHvLndkvD9HiPHd5ykfd+r869EwEL2b2m1GCQLZSzBiRhFJYN6bvWvS/Z/c6tJBvaosakgbgUbr/1qOArL2W2FsbBcW0QDdZG8Tt7sakNABSlKAUpSgFKUoBSlKAUpSgFKUoBSlKA4NQPtf0SCaxLSqgKsP3xGWiBOMjz9qnbGq+7Q9XSfctbaWPviS+ODjC5yrdBkZ51TdPkg3nB1BZlgofaPY2exkVid+IkGOdOKsOf41NLC4DxIwbeyB4vM+vkal/Z5s5DdSm4aOZIUBVbeTjCJDwdowea1kbe7F21pC91a7sOPig5JIT9gfVf2rJyWW1Jz6/I0V2KEsEQrS63s8tw4EQP0hvhVBln918vWtlPdbsYbGGbAVDz3m5D8TVsbA7ELZRd5L47mUAyueOP5E8lFc6eqTeehfqLEljqUJebH6xp+HkgkVcZLR+Nf6t3IrjT9tTnEy59V4N81PP5V6luriNELSsqqOZYgAe5NQ7VYtAviY5jasw6gqjAnqrjHGts6YT6oxxtlHoymtSto7iMzQMDIozkcCQOjDzrCvG3ljmxjvF3X9GXh+NTPansbuLPNxpUhkQAs0TEb27zODycY+dRMXCS2jpuGORTvbhB+I9Rms86nFeZphapM113G8jQRqMl0I9gG51LLKOWRhBZQtO6gL4eEaffk5Cu/Y7ZM6hOEGVghQCebkzE8e6RunqatODU4LVBb6ZbGbc4ERFVRT/PK3An55ruNKmlzHE7XFvHUqnWeyTWWIkk7uUczFE+Co6hQ3Amo/qmgQOhQxvDNEP4TjdcgHJyD8XDqKve92svIoDI1g8hUZKxSxuQPPAOT8qj1rdDXrOeRoBbvC2IJCcyBlGTnyHTFWyr8Y7YKVY+ktzb9muzWmR2sc9lEuXUFpGIdweoLdOPSpqK876DdTxBmgnmgLMe9jUgpvjn4TUr2X7UbyGUx6ihkh+pMgBcfeVaiN0W8PqTKmSWUW9StTpG1FpdfwJUY9V5MPdTxra5q7JSc0pSpApSlAKUpQClK4zQHNKUoBSlcGgGaiu0/aJa2hKD97KOaKRhPvueC+3OuntL16e2tgYgVV23HmXi0YPLdXqTyz0zVTX2nqvCYcUQzMhOe7yMr3p+vIx5586yX6js9l1LYV8x8bX9tlzcMIkREhV1L7jNmQA8VLHofSpdoWwf0+6FzJFLbW26rCPO47yYHlx3MfjVX3ek72AQBmPvQRwCs3FVb0r0dsJrqXdhDKvPcCsPJl8J/KkVCySl4oh5jsbu3tkjQIgCqowqjkBVQdqF9HcalFEjs30ZS0q58AY/Dw+0KuSqM2zjSPW50QBd+JHPqcc8Vbc8VvBNKzNGPs5bifWrVG+GMGXHmeVW5ttp0k1lL3MskMiKXR0YqQVGcHHMHFVNsdKF1233jjeiIX1PlV53NuJEZG5MpU+xGKUL8NE3PvspO+1VtNsYLnUWe9vJh+6jmcmKJfPd6nGKjkPbXduW7+1tpofrR93u4X7wqWdpOyMtxBHC7BJrYsIWfwxTRNyHeHgHHDnUGtOzXV40cb0UUMmFlczxbmP5sEk/Krikt/Y3aBT3EluzfRLrKiFuJtpFGSobqp8q47WdkWlgF1ar/wBRbg8FH8RD8S4HM+VdewWzHdxW8cLEwwMzvKVKieRhjEYPHdHn1rK2220mSf6JZkI4UNNKRncBHAKDzY+fSq7bI1xcp9C2qudk1GHUaJYfQ9CG4DG7IGcsMNl2AYt64OKqntd1+aKZLKBmjto41IVDjvC3EuxHxVMBtDqKA704uEIPeQzIviXHEKw4g4rJl2Rh1K2icRfSIQMRsGEVzD5xsT4XUevGq6NTXcvw2WajS26d/iIqXZjU57RVvIbsB1lVTbbzb8i545XkVr0DYXRTU0CLupc2ommQcAr8BvH5cKimkdlcVtMj29lI8inhJdTJ3SfzbiZLEdKmpsRY21xc3EhlmZCXkPADhhUQfVXOOFXmYqNJM3F3jG79JfdI5V31o7C7MSFSrPLITM44ALvE82PCsWPayViAkKYJIGXOcj2ry7K5Tk2j04WKMUmb2axBlSVWKSxkFGHIY8x1FT7ZXtbElwtpeRlZW4JKgJRz7dPyqpbLa55GK9wSRnO63Qc8Z51kz7QI8ReFikqeKMuN0gjnutyz6VbU7K3hrYqsULFldT03Soh2ZbWSX2npNON1xlWY8A5XhvD9ay9W7RdLtv411ECOaqd8/gua9AwkkrjNVTq37RFgmRbxSynoSAi/341Ebnt31a5bds4EUngAqNK3/egPQhatHq+3OnW2RPcxKRzXeDN/tHGqP/8ADG1OpcZjMiH/AFH7oD+jn/at3o37OTHxXt1x+zEM592agN5rP7Qunx5FvHLMehwEX554/wBqiF1+0TfvkRW8KE8vicj5dasjTuxLR4gAYTIepkYnPy8qk2m7JWNv/AtoY/VUGfxoCGdkO1Gq3jTnUEIQBTExj7sEknIHmMVZVcAVzQCuCK5pQGv1rRIrqIxTAlSc+E7pBHIgjrUH1Ps4lW63rZImik7sSmRmMh3TxJJ+LhVkUriVcZ9USm10K8v+xm2kkZ0nnQOrKVyGGD049B5Vvtjdj2sEZO+MqsQQu4qBcDAwB1xUlpTkinnAbbOKrztWt4P3LDAn3uGB4in1snyqwjXn7VNVkn1a7JDhFIULJzGOHDyBri7aDLKVmaMe/wC8jkiuYBmW2ffUfaXqv4Vd+yW1tvfwLLCwzgd5HnxRt1DD9aputc9rcQTfSdPkMc31l+rJ6Ecqyae9RXLI1X0570T0bLGpHiAI9QCP71W77axT3jWul2cM/dZMsrkJEuOeOBzxrD2c2y1LVYHt3iFuF8Nxdg4UJ9YIOjkfIVodbjiSaBrO3VrKHMQlLbkcsvMtM45pnmT1ra5rwMOCzINtREUW9iNuHIVJQwkgY8gA6/D/AFYqne1XWLy21Wd493ddYxnd3hjHD2NSfZy7jZbk3T21vaGMq8SyrJHJL/qQjOUHLlWTpGyb6jYpcRsFk4xYmU7k8SHEZYcwcdRVc+/HDSfuLqZcks8zXvRFtgo9S1GGWSN7djFw7psq75HTHIepq0uy7RJ7WyKXCFHaV3KEg7oPTI51puz/ALP44bo3KzQ7yDu2itiSm9/OTxJ9K223m1l9a8LS2UqBl7mZ1SJPTnkmlNFcO9GPK2d332Wd2UuZLoyX3V5HGheVlRV5sxAA+Zqm9sdq21CTdXK2cTZHMGcj6xH2Ki9wNb1e5U+OeNTkFVMVuD/VgEVr9udJ1a1YrOp7t8IGRfATz3V611YpyWIlVbjHeRg61qJIlZVz33hHmET6wHlWqtbSSJwyeMMhI/mH1gPUVtNGtbmArNeQyrC4MQkdThfTjyFZkFqsZ7iY4jJ37eZcYUnjwb9Krfc2Lfb3RprLvY1SeLLqjHfXqp8j6YrFl2icrIiqu5IxbdIzuk+R6VvLnURazb/hbe8MgQgiQfawPhattomyEmrSYtbbuY85e5kBAA67o5M1dR3fQiXdXUi+gafqV2y2lsZSPi7veKovmx6CrF0b9nKZsNeXKpniVjG83tvHhVr7GbDW2mxFYAWdv4krcXf59B6VIgK0GYgeidimk2/FojO3nKd4fJeVTKx0qCFQsMSRgcgqgflWXSgOMUrmlAKUpQClKUApSuKA5pXxJIFGWIA8ycVpdQ2306AHvbqBcdN9SfwHGoyDe0qBXPbbo6/DM8h8kjc5+ZFa2Tt3tif3VpdP64VR/c1ZGuc/ZTYLOxXnXup1v71ZwAe93s8+BJ3eI9McKls/bPek/urKNR0Mkv6KKhWnXU811cTTEZcg4X4MnyzXOs0t1dXNOLS95ooT5zaVga1DvRjJbcDqZApwWjz4uPtWfSvCjLleT0ZLmTROLCNNQhjt7FGh04Ad5Lgo0/nGvXHmxqValc2dnagSBViUBFjCht7oEVPrE1UGnXlxbZFpPJCpOSgw6Z8wjcq+Ly9vZpVllu5C0fwbqKoX1A6N61q7SLeWzA9PMmttsZaOwu9QhtraJTvRW+FX1DTNnxN/KOArW7e9pTvH9H0sqgchO/J3M+kQPT+aotcRBjv3DvKRx35nLY/HgK0tvaW+oX8cHeNhmClwCQB1Eajl948BWiF3M8RWxEqeRZkW92SvCkLQW6F1jOZrrI3ZpjxYL1OOWeXCp1c2ccg3ZEVxzwwyPwNdGi6NDawpDAoSNBgAf3J8yazq1GY+EjAGFAAHIAYH4Co12k2Il02bwhmTddPQqwOR/epOTVcdr+1wgjjs0OHuiAz4J3IwfEQBxJ6UBNNOCXNpH3qKyyRqWRgCDw8qjeqdj+lzAgI8QPNYnKqf6TwrJ2d2307MVrHI6tuhU7yN4w+B0ZhgmpeKjZk7oilj2XaTEUZLSPeTGGOSSR1OeZqURxBRgAADoBj8q+6VJAFKUoBSlKAUpSgFKUoBSlKAVXfaft7LbMlrZsBPIMu+M90nnjzPSrEqgu0d/wDz6YHP8GPHl8PGteiqjbfGEuhKI1rNlNON57iaR+pkdiG9MDlWLpkNuTumJVkHNW4k+oJ51uaxL/TllHPdYcVccxX2b0FdT56or4Y6/wDpbyrwMlYwOQA9gK+81qrbUmRhHccGPwv9Vv8A7raVtpthNd3bzXijpbitVM0kN0j73gchSmcc+uKz7q6Ea5PEk4VRxLMeQA61t7LZi0gt5Z9YkVbmVCIIAd54cjwndHJjw58q8Hj99PY9lLdv6Ec2HsfZFKwdL0W7trUTXGWhZuL/ABd15FiOBUjHEda77a+ik/hurexFfnE63Fm+FimjvoTXAYeY9s8q0+p61Fu4juFRiccBvH2HlURi5PB1KaW5s58EiPdMjvwWIDLOfLHl61ZXZ7sALXNxcKv0hxgKAN2BfsqfM9aj/ZPspfwy9/J3CRMOJIV55fIlgTuD0q2a9OmlV7nnW2ubwcildc1wqKWdgqgZLEgAD1JqB3/bbpaSNGjtIwBClVJRn6KG9+taCgmOr61BbRNLO4VUUsepwPJeZrz/AHeql9QN9DmdZ5CkSPwIGOhPw8a6tTimuLl7y/lwDk90CSqr0U+eKwLy7+kSots24kXiMijk3TAqqMJaqXZVLOfkaYV8nel1JNqV5qBQd7ahQrq5eKQO6KpySqnrirt0HVorm3jlhffRlGGPPI57w6HPOvO15r99Cqn6QXDHB3owW+WOdbXYrau/sAPF3kZYs1u2ABvHOUP1T6Vp0vCNXU5VygtvIXNTeVk9CVzUf2X22tb5f3Tbsg+KF+Dqfb6w9RW/zXEouLw1hmY5pSlQBSlKAUpSgFKUoBSlKAVX3ab2fvdlbm1x9IiBBTl3y/Zz5+VWDXBFdQnKEuaPUHmpJDvMjqySKcPG4wyH2PMeor7FXLtz2fQ3676kRXKD93MOv8r/AGlqnb+yntpjBdpuSjiMcUkH2kP6V9nw7i0b1yWbS+jLVLJj3Vski7rjIP8Ab1Fa0yS23BsyRclP1weg9a29YyXy215b3MiGWON/FFzyTyIB4ZzWniGa63dBd5f7fzJl5kw2d2V+jWsmo6ke5YRt9Gjb/KJHhbHVz08qrCS6lkbvEkyCcsX4sT1LE86vmx0k3Eh1HVv3caDMFtIRuRJ0eQcjIfKqM1zup7qY2zHuzKxQAY3snoPKvzu2c9RNylvJ/qbNDbySa/h4+vkbKz1S7kie1WRhaFgXTz/lGeIUnjiuLHTI2mKIi90vFzy3W8lYcc1iaTeIgcMcnOMY8THlgLzJrtS2nsyLh4mSFyQUZwXYnkd08q9TUKmrQxjHHPLz9r9DmxrtW/D3Ge2yMO9vK8qnrhs/3rtXZW04fu8nzLHj718DX5Fz3tvIpwGTHiDKeOS3IV22uvCVAYI2kbm8a8WUefrXzb7VeP1O12TOttMFtvzRS3C447kblflnNYen31wWKm6uFLjfULKSuDzBJ5msaXVLueRolHdqCc7y4IU9GHnWwtLEJxJ3mwAW5cB0A6V9Rwbh99s1ZYk4+/czT5H7KPtbc7u68k0i8915GZSfu1jahoyyDCncIOfCAMmthSvtfU6OTk5FhnGEYH+F7xRpXZygwOg4eY61mxxhRhQAPIDFfVK7o0tNCxXFIkEUpStAON3xBlJV14q6kqyn0YVO9l+1eSIiPUfGnIXCjiPLvEH5ioNXFefrOH1apd5YfmQ45PRdjqEU0YkhdXRuTKQQa781530jV7m0fetJDHxy0Z4xP7p09xVp7J9qFvdERXA+jz/ZY+B/VH5H2PGvjtZw67SvLWV5lTjgm1K4zXNeccilKUApSlAKUpQClKUANabafZS3voTHOv3HHxRt0ZTW5pRbbg897S7MXWmsBcnvIWOEuVHAnosg+qfWtZNEHXdbkcHh+IINej76xjmjaOVFdGGGVhkEVTW2HZpPY5lsg01tzaHnJCOpT7S+lfSaHi+3ZajddM/2dxl5kWvXuJ1CXFzPNGvKN28PDzxzrU3GiMJO9gKqQBhMcDjmPnW1guEdd5DkH/8AYPka7K91aHTOH4cUvHK2LMJnTshqtmHkmu2RJwcAMOCr1K+tdV6W1XUFRSwgjGeIxkD62D51hybOIxZizbxOQein261wNYltJBKQO8A3ckZSVfXHwmvi9bwW6tz1EnmT6Z/2x2p7KMuhKtvcrawwod1GdUIH2R0rH2Nh3bybcG6qxAcOHH2rUyazLfsjyKqRw/CqkneY9cmu1RNFN39uwD4wyH4XHka40/B9RLhcoqK5m8/oduxOzmNhthB3M6TjO7N4HHqORrGrAuNanvXVZt1Y4zvFVUjDeRJ51mtKOZIHzr6L0chfVpeW/wAOhzNqUm0fVK6Gv4hzkT/cK6m1eD7YPtk/lX0LvrXWS+aODMpWEdYj6b59kb/ig1LPwxSn5AfnXPrNfg/uMozaVi/SZjyhb5sB+VfDXMvURL6F6esR9/yYM2la1r4jnNAPbxV198X5XDn0jjJ/AiqJ62EOv1aX8sG2xXxNCrDDgEevn5jyNYI0qRuQvXHojD9K7I9j525Wl033nA/sTXnXcb0sVic4frNfbJOG/AlOz/aXdWPhkcXMA5o7ASoP5XPxD0NW3svtjaX8XeWsgb7SHg6HyZaobQ9hbi5neGO0RHiALmV/CM8hkZyasjs17OLiyu5J5xFGNzcVIiSGzzLZr5zV+rT/ABKZLfwWX9kUSWGWbmlcYrmvPORSlKAUpSgFKUoBSlKAVwa5pUArfbbsrErNcafuxzHi8XKOb/4t61V6ynfaN1KSIcPG3BlI/MetemKi22mwNvfpnhHOvwTqPECOjfaX0r19BxOzSvle8f4+B0pYKVrXavNle6VQ7vyHRR5mtvq+l3FlMIbxQrH4JV/hyj0PQ+hrQ3O8HuGHxCMY9B1xX09urhdTzVvKfUsbyYkKRQjca6cEc1QZANZSiNuIN1J90P8A8VZOxFnp8FnEVa3LuoZ2ZkLEnod7lit6dobJeH0iAY8nQflX5lf6YWVSddOnyltvzGmGnTWXJFNw6CX+G0vH9wQP71nx7F3R+HTz/XIB+tWa+2+ngZN1Fw8mz/asSXtH0tRk3Kn2DE/lWCXpVxOX/Xp4r9jZZ2FS6yIZBsFqB5W1vH958/LhWdD2eagRxktYz5BC2Pnit3L2raWP81j7I361hS9s2nj4Vmb0CqPzNVvj3H7PZjy/CKRPJQvzfU+I+zW4Px3mPuRD8yayouzCL/Mubl/YhfyrWy9ttr9WCY+WSorGftpY/BZsT6sf0FUS1PpFf+efzSGdMv8AMkkPZlYDiwmk+/KxrLg2A0xf/TIfVst+tQh+2K8PwWajyzvn9K6H7T9Xb4II190z+Zqp8L45f7Tk/wBz+xKtoXRfQtC30G0T4IIR7IP1rMSFR8KqPZQP0qoP/HGuvkju1z03VGPbjXS+va23O5C+2B+ldR9EeK27yXzz/RPrVa6RLqGfWuOOeP51Rs1zqjZ374+vjNa+e0lb+Je5PrIcfnV8fQfW/nkl/viiHrF4RLy2Eu0/xO9jz4sK2PTPMVYYryNYILeTvYr4pIOToTn8+NXF2T7c6hdXLQTnv4VTeFxuFCG+yTyOa+pjobNLVGMmttuq+zZ5s3l5LXpXFc1wcClKUApSlAKUpQClKUApSlAKUpQGDq+iwXUTRXCK6MMEEcvUHoaofbjYG50x+9TeuLRhusceNB9lscx616Grh0BGCAR5HjVtV06nmDB48azsm4iZk/lKnI9K+FsbLOO+dvQJXr3/AAuD/Sj/ANi/8VyumQDlFGP6F/4rR63F79nH6/2Tk8mQabak4WK5dugCHj8sVnronILp10feN69UrbIDkKoPoBXZUrXSXswiv2r7k5PMMGyN0x/d6XLw+0u7+dZ0ewer4ymmKM+bJn8Ca9IUqf8AkLvDC+EV/Q5mee4ezrWzjFpCn3nQ4/Cs2Lso1ts5a0T3JP5Cr3piofENS/zsjmZStv2M6o38S8hThyRCfzArMi7C5yBv6i/ruxj+xJq3qVU9Xe+s382MsqqPsGi/zL25b/atZkXYNpoxvvct55lwD+AqyaVU7Zy6yfzIIHbdimjrzhZ/vyM2fetnb9mGkJ8NnDn1Bb8zUppVb3BrbbZqzjACW8K45YjX/is+OFV+EAD0AH5V90oBSlKAUpSgFKUoBSlKAUpSgFKUoBSlKAUpSgFKUoBSlKAUpSgFKUoBSlKAUpSgFKUoBSlKAUpSgFKUoBSlKA//2Q=="/>
          <p:cNvSpPr>
            <a:spLocks noChangeAspect="1" noChangeArrowheads="1"/>
          </p:cNvSpPr>
          <p:nvPr/>
        </p:nvSpPr>
        <p:spPr bwMode="auto">
          <a:xfrm>
            <a:off x="8658225" y="-915988"/>
            <a:ext cx="2419350" cy="1895476"/>
          </a:xfrm>
          <a:prstGeom prst="rect">
            <a:avLst/>
          </a:prstGeom>
          <a:noFill/>
        </p:spPr>
        <p:txBody>
          <a:bodyPr vert="horz" wrap="square" lIns="91440" tIns="45720" rIns="91440" bIns="45720" numCol="1" anchor="t" anchorCtr="0" compatLnSpc="1">
            <a:prstTxWarp prst="textNoShape">
              <a:avLst/>
            </a:prstTxWarp>
          </a:bodyPr>
          <a:lstStyle/>
          <a:p>
            <a:endParaRPr lang="he-IL" dirty="0"/>
          </a:p>
        </p:txBody>
      </p:sp>
      <p:sp>
        <p:nvSpPr>
          <p:cNvPr id="7172" name="AutoShape 4" descr="data:image/jpeg;base64,/9j/4AAQSkZJRgABAQAAAQABAAD/2wCEAAkGBhASEBUUEBQUFRUUFRYWFRQWFxYVGBUXFxQVFRcXGBUYHCYeGBojGRQUHy8gIycpLCwsFR4xNTAqNSYrLCkBCQoKDgwOGg8PGioiHyQsLCksLCwsKSkpLCwsLCksLCwsNS0sKSksKSksLCwsLCwsLCwpLCwsLCwpLCwsLCwsLP/AABEIAMcA/gMBIgACEQEDEQH/xAAcAAEAAgIDAQAAAAAAAAAAAAAABgcEBQEDCAL/xABCEAACAQMBBQYCBwYFAgcAAAABAgMABBEFBhIhMUEHEyJRYXEygRRCUnKRscEIIzNigqEVQ1OS0STxFiVEotLh8P/EABsBAQADAQEBAQAAAAAAAAAAAAABAwQCBQYH/8QAMxEAAgIBAgMECAcAAwAAAAAAAAECAxEEIQUSMRMiQVEGFDJhcZGhwSNCgYKx0fAVM+H/2gAMAwEAAhEDEQA/ALwpSlAKUpQClKUApSlAKUrjNAc0pmtNr+2FlZLm6nRPJc5Y+yjjQG5pVT3X7Renq5VIZ3UcnG4AfkTmpRs32r6XeAbkwjf/AE5fAfkTwPyoCYUr5RwRkEEeY41zmgOaUpQClKUApSlAKUpQClKUApSlAKUpQClKUApSlAKUpQClKUAzStLr22FjZjN1PGhxkLnLH2Ucaqrab9okDeSwhz0Esv5hP+aAu2SVVBLEADmScD8agO03bVplpvKjmeQfVj4rn1flXnzX9uL+9P8A1M7sPsA7qD2UcK0NAWNtP256ldApEVtkPMR53iPVzx/Cq9nuXdt52ZieZYkn8TXXSgGa5zXFKA32hbdahZkfR7iRQPqE7yH+k8KsjQf2jJlwt7Asg6vGd1v9p4VTNKA9YbP9rOlXeAk4jc/Ul8Bz5ZPA1L45AwypBB6g5H414hFSHRdqNTslElvNLGmcYJJQnnjdPA0B6/zSqB2f/aLuEwt7Csg6vH4G/wBvKrJ2f7XtKusBZxE5+pL4Plk8DQE1pXxFKrAFSCDyIOQfmK+6AUpSgFKUoBSlKAUpSgFKUoBSlKAGuuWVVUsxAUDJJ4ADzJrsNdU9urqVcBlYEMp4gg8CDQFd7UdumnWpKwZuXH+nwQH1c8/lVUbR9tuqXW8qOIIz9WLg2PV+dWNt32E284MmnhYJAP4XKN8eX2TVC6to89tKYriNo3U8Qwx8x5igOlneV/ExZmPNiScn1NS232JxA4fBlIBQg8PaoxpFqJJkQtu5PxeVWjBCUUKWLFeG8eZ96yam1wxg1UVqXUqa4gZGKuCCDgg11VaGsaFFOpLr4wDgjgfb1qGaVpVuzYnkaMg43SMf+7pXdd6nHJxOhp4NEK74bKR/hRj7AmrLsNFtUUd2iMPtcGz65pqsNxuD6MwUjmoAyw9D0NVPVpvCXzLVptstlejQLk/5T/hXP+AXP+k/4VKbbUHcNFK7Mr8MtwdH6Z9M1iwExEkDDxtxxniM/rUu+S8AqIsjcukTr8UTj+k18Wdi8jhFHE+fCpjrF5IJGZZHUMgdcHGPTFbrSTvwRuwBYrksQM0lqHGOcELTpyxk0uj7FKniuDvMDkKOXz867NupALdR5twHpipDNKqKWchVHMngP+9V1tPrX0iXw53F4L6+tVUuds+Z9Cy3lrhhGlrmuyCBnYKilmPAKoJJ9gKs3Y7sHvLndkvD9HiPHd5ykfd+r869EwEL2b2m1GCQLZSzBiRhFJYN6bvWvS/Z/c6tJBvaosakgbgUbr/1qOArL2W2FsbBcW0QDdZG8Tt7sakNABSlKAUpSgFKUoBSlKAUpSgFKUoBSlKA4NQPtf0SCaxLSqgKsP3xGWiBOMjz9qnbGq+7Q9XSfctbaWPviS+ODjC5yrdBkZ51TdPkg3nB1BZlgofaPY2exkVid+IkGOdOKsOf41NLC4DxIwbeyB4vM+vkal/Z5s5DdSm4aOZIUBVbeTjCJDwdowea1kbe7F21pC91a7sOPig5JIT9gfVf2rJyWW1Jz6/I0V2KEsEQrS63s8tw4EQP0hvhVBln918vWtlPdbsYbGGbAVDz3m5D8TVsbA7ELZRd5L47mUAyueOP5E8lFc6eqTeehfqLEljqUJebH6xp+HkgkVcZLR+Nf6t3IrjT9tTnEy59V4N81PP5V6luriNELSsqqOZYgAe5NQ7VYtAviY5jasw6gqjAnqrjHGts6YT6oxxtlHoymtSto7iMzQMDIozkcCQOjDzrCvG3ljmxjvF3X9GXh+NTPansbuLPNxpUhkQAs0TEb27zODycY+dRMXCS2jpuGORTvbhB+I9Rms86nFeZphapM113G8jQRqMl0I9gG51LLKOWRhBZQtO6gL4eEaffk5Cu/Y7ZM6hOEGVghQCebkzE8e6RunqatODU4LVBb6ZbGbc4ERFVRT/PK3An55ruNKmlzHE7XFvHUqnWeyTWWIkk7uUczFE+Co6hQ3Amo/qmgQOhQxvDNEP4TjdcgHJyD8XDqKve92svIoDI1g8hUZKxSxuQPPAOT8qj1rdDXrOeRoBbvC2IJCcyBlGTnyHTFWyr8Y7YKVY+ktzb9muzWmR2sc9lEuXUFpGIdweoLdOPSpqK876DdTxBmgnmgLMe9jUgpvjn4TUr2X7UbyGUx6ihkh+pMgBcfeVaiN0W8PqTKmSWUW9StTpG1FpdfwJUY9V5MPdTxra5q7JSc0pSpApSlAKUpQClK4zQHNKUoBSlcGgGaiu0/aJa2hKD97KOaKRhPvueC+3OuntL16e2tgYgVV23HmXi0YPLdXqTyz0zVTX2nqvCYcUQzMhOe7yMr3p+vIx5586yX6js9l1LYV8x8bX9tlzcMIkREhV1L7jNmQA8VLHofSpdoWwf0+6FzJFLbW26rCPO47yYHlx3MfjVX3ek72AQBmPvQRwCs3FVb0r0dsJrqXdhDKvPcCsPJl8J/KkVCySl4oh5jsbu3tkjQIgCqowqjkBVQdqF9HcalFEjs30ZS0q58AY/Dw+0KuSqM2zjSPW50QBd+JHPqcc8Vbc8VvBNKzNGPs5bifWrVG+GMGXHmeVW5ttp0k1lL3MskMiKXR0YqQVGcHHMHFVNsdKF1233jjeiIX1PlV53NuJEZG5MpU+xGKUL8NE3PvspO+1VtNsYLnUWe9vJh+6jmcmKJfPd6nGKjkPbXduW7+1tpofrR93u4X7wqWdpOyMtxBHC7BJrYsIWfwxTRNyHeHgHHDnUGtOzXV40cb0UUMmFlczxbmP5sEk/Krikt/Y3aBT3EluzfRLrKiFuJtpFGSobqp8q47WdkWlgF1ar/wBRbg8FH8RD8S4HM+VdewWzHdxW8cLEwwMzvKVKieRhjEYPHdHn1rK2220mSf6JZkI4UNNKRncBHAKDzY+fSq7bI1xcp9C2qudk1GHUaJYfQ9CG4DG7IGcsMNl2AYt64OKqntd1+aKZLKBmjto41IVDjvC3EuxHxVMBtDqKA704uEIPeQzIviXHEKw4g4rJl2Rh1K2icRfSIQMRsGEVzD5xsT4XUevGq6NTXcvw2WajS26d/iIqXZjU57RVvIbsB1lVTbbzb8i545XkVr0DYXRTU0CLupc2ommQcAr8BvH5cKimkdlcVtMj29lI8inhJdTJ3SfzbiZLEdKmpsRY21xc3EhlmZCXkPADhhUQfVXOOFXmYqNJM3F3jG79JfdI5V31o7C7MSFSrPLITM44ALvE82PCsWPayViAkKYJIGXOcj2ry7K5Tk2j04WKMUmb2axBlSVWKSxkFGHIY8x1FT7ZXtbElwtpeRlZW4JKgJRz7dPyqpbLa55GK9wSRnO63Qc8Z51kz7QI8ReFikqeKMuN0gjnutyz6VbU7K3hrYqsULFldT03Soh2ZbWSX2npNON1xlWY8A5XhvD9ay9W7RdLtv411ECOaqd8/gua9AwkkrjNVTq37RFgmRbxSynoSAi/341Ebnt31a5bds4EUngAqNK3/egPQhatHq+3OnW2RPcxKRzXeDN/tHGqP/8ADG1OpcZjMiH/AFH7oD+jn/at3o37OTHxXt1x+zEM592agN5rP7Qunx5FvHLMehwEX554/wBqiF1+0TfvkRW8KE8vicj5dasjTuxLR4gAYTIepkYnPy8qk2m7JWNv/AtoY/VUGfxoCGdkO1Gq3jTnUEIQBTExj7sEknIHmMVZVcAVzQCuCK5pQGv1rRIrqIxTAlSc+E7pBHIgjrUH1Ps4lW63rZImik7sSmRmMh3TxJJ+LhVkUriVcZ9USm10K8v+xm2kkZ0nnQOrKVyGGD049B5Vvtjdj2sEZO+MqsQQu4qBcDAwB1xUlpTkinnAbbOKrztWt4P3LDAn3uGB4in1snyqwjXn7VNVkn1a7JDhFIULJzGOHDyBri7aDLKVmaMe/wC8jkiuYBmW2ffUfaXqv4Vd+yW1tvfwLLCwzgd5HnxRt1DD9aputc9rcQTfSdPkMc31l+rJ6Ecqyae9RXLI1X0570T0bLGpHiAI9QCP71W77axT3jWul2cM/dZMsrkJEuOeOBzxrD2c2y1LVYHt3iFuF8Nxdg4UJ9YIOjkfIVodbjiSaBrO3VrKHMQlLbkcsvMtM45pnmT1ra5rwMOCzINtREUW9iNuHIVJQwkgY8gA6/D/AFYqne1XWLy21Wd493ddYxnd3hjHD2NSfZy7jZbk3T21vaGMq8SyrJHJL/qQjOUHLlWTpGyb6jYpcRsFk4xYmU7k8SHEZYcwcdRVc+/HDSfuLqZcks8zXvRFtgo9S1GGWSN7djFw7psq75HTHIepq0uy7RJ7WyKXCFHaV3KEg7oPTI51puz/ALP44bo3KzQ7yDu2itiSm9/OTxJ9K223m1l9a8LS2UqBl7mZ1SJPTnkmlNFcO9GPK2d332Wd2UuZLoyX3V5HGheVlRV5sxAA+Zqm9sdq21CTdXK2cTZHMGcj6xH2Ki9wNb1e5U+OeNTkFVMVuD/VgEVr9udJ1a1YrOp7t8IGRfATz3V611YpyWIlVbjHeRg61qJIlZVz33hHmET6wHlWqtbSSJwyeMMhI/mH1gPUVtNGtbmArNeQyrC4MQkdThfTjyFZkFqsZ7iY4jJ37eZcYUnjwb9Krfc2Lfb3RprLvY1SeLLqjHfXqp8j6YrFl2icrIiqu5IxbdIzuk+R6VvLnURazb/hbe8MgQgiQfawPhattomyEmrSYtbbuY85e5kBAA67o5M1dR3fQiXdXUi+gafqV2y2lsZSPi7veKovmx6CrF0b9nKZsNeXKpniVjG83tvHhVr7GbDW2mxFYAWdv4krcXf59B6VIgK0GYgeidimk2/FojO3nKd4fJeVTKx0qCFQsMSRgcgqgflWXSgOMUrmlAKUpQClKUApSuKA5pXxJIFGWIA8ycVpdQ2306AHvbqBcdN9SfwHGoyDe0qBXPbbo6/DM8h8kjc5+ZFa2Tt3tif3VpdP64VR/c1ZGuc/ZTYLOxXnXup1v71ZwAe93s8+BJ3eI9McKls/bPek/urKNR0Mkv6KKhWnXU811cTTEZcg4X4MnyzXOs0t1dXNOLS95ooT5zaVga1DvRjJbcDqZApwWjz4uPtWfSvCjLleT0ZLmTROLCNNQhjt7FGh04Ad5Lgo0/nGvXHmxqValc2dnagSBViUBFjCht7oEVPrE1UGnXlxbZFpPJCpOSgw6Z8wjcq+Ly9vZpVllu5C0fwbqKoX1A6N61q7SLeWzA9PMmttsZaOwu9QhtraJTvRW+FX1DTNnxN/KOArW7e9pTvH9H0sqgchO/J3M+kQPT+aotcRBjv3DvKRx35nLY/HgK0tvaW+oX8cHeNhmClwCQB1Eajl948BWiF3M8RWxEqeRZkW92SvCkLQW6F1jOZrrI3ZpjxYL1OOWeXCp1c2ccg3ZEVxzwwyPwNdGi6NDawpDAoSNBgAf3J8yazq1GY+EjAGFAAHIAYH4Co12k2Il02bwhmTddPQqwOR/epOTVcdr+1wgjjs0OHuiAz4J3IwfEQBxJ6UBNNOCXNpH3qKyyRqWRgCDw8qjeqdj+lzAgI8QPNYnKqf6TwrJ2d2307MVrHI6tuhU7yN4w+B0ZhgmpeKjZk7oilj2XaTEUZLSPeTGGOSSR1OeZqURxBRgAADoBj8q+6VJAFKUoBSlKAUpSgFKUoBSlKAVXfaft7LbMlrZsBPIMu+M90nnjzPSrEqgu0d/wDz6YHP8GPHl8PGteiqjbfGEuhKI1rNlNON57iaR+pkdiG9MDlWLpkNuTumJVkHNW4k+oJ51uaxL/TllHPdYcVccxX2b0FdT56or4Y6/wDpbyrwMlYwOQA9gK+81qrbUmRhHccGPwv9Vv8A7raVtpthNd3bzXijpbitVM0kN0j73gchSmcc+uKz7q6Ea5PEk4VRxLMeQA61t7LZi0gt5Z9YkVbmVCIIAd54cjwndHJjw58q8Hj99PY9lLdv6Ec2HsfZFKwdL0W7trUTXGWhZuL/ABd15FiOBUjHEda77a+ik/hurexFfnE63Fm+FimjvoTXAYeY9s8q0+p61Fu4juFRiccBvH2HlURi5PB1KaW5s58EiPdMjvwWIDLOfLHl61ZXZ7sALXNxcKv0hxgKAN2BfsqfM9aj/ZPspfwy9/J3CRMOJIV55fIlgTuD0q2a9OmlV7nnW2ubwcildc1wqKWdgqgZLEgAD1JqB3/bbpaSNGjtIwBClVJRn6KG9+taCgmOr61BbRNLO4VUUsepwPJeZrz/AHeql9QN9DmdZ5CkSPwIGOhPw8a6tTimuLl7y/lwDk90CSqr0U+eKwLy7+kSots24kXiMijk3TAqqMJaqXZVLOfkaYV8nel1JNqV5qBQd7ahQrq5eKQO6KpySqnrirt0HVorm3jlhffRlGGPPI57w6HPOvO15r99Cqn6QXDHB3owW+WOdbXYrau/sAPF3kZYs1u2ABvHOUP1T6Vp0vCNXU5VygtvIXNTeVk9CVzUf2X22tb5f3Tbsg+KF+Dqfb6w9RW/zXEouLw1hmY5pSlQBSlKAUpSgFKUoBSlKAVX3ab2fvdlbm1x9IiBBTl3y/Zz5+VWDXBFdQnKEuaPUHmpJDvMjqySKcPG4wyH2PMeor7FXLtz2fQ3676kRXKD93MOv8r/AGlqnb+yntpjBdpuSjiMcUkH2kP6V9nw7i0b1yWbS+jLVLJj3Vski7rjIP8Ab1Fa0yS23BsyRclP1weg9a29YyXy215b3MiGWON/FFzyTyIB4ZzWniGa63dBd5f7fzJl5kw2d2V+jWsmo6ke5YRt9Gjb/KJHhbHVz08qrCS6lkbvEkyCcsX4sT1LE86vmx0k3Eh1HVv3caDMFtIRuRJ0eQcjIfKqM1zup7qY2zHuzKxQAY3snoPKvzu2c9RNylvJ/qbNDbySa/h4+vkbKz1S7kie1WRhaFgXTz/lGeIUnjiuLHTI2mKIi90vFzy3W8lYcc1iaTeIgcMcnOMY8THlgLzJrtS2nsyLh4mSFyQUZwXYnkd08q9TUKmrQxjHHPLz9r9DmxrtW/D3Ge2yMO9vK8qnrhs/3rtXZW04fu8nzLHj718DX5Fz3tvIpwGTHiDKeOS3IV22uvCVAYI2kbm8a8WUefrXzb7VeP1O12TOttMFtvzRS3C447kblflnNYen31wWKm6uFLjfULKSuDzBJ5msaXVLueRolHdqCc7y4IU9GHnWwtLEJxJ3mwAW5cB0A6V9Rwbh99s1ZYk4+/czT5H7KPtbc7u68k0i8915GZSfu1jahoyyDCncIOfCAMmthSvtfU6OTk5FhnGEYH+F7xRpXZygwOg4eY61mxxhRhQAPIDFfVK7o0tNCxXFIkEUpStAON3xBlJV14q6kqyn0YVO9l+1eSIiPUfGnIXCjiPLvEH5ioNXFefrOH1apd5YfmQ45PRdjqEU0YkhdXRuTKQQa781530jV7m0fetJDHxy0Z4xP7p09xVp7J9qFvdERXA+jz/ZY+B/VH5H2PGvjtZw67SvLWV5lTjgm1K4zXNeccilKUApSlAKUpQClKUANabafZS3voTHOv3HHxRt0ZTW5pRbbg897S7MXWmsBcnvIWOEuVHAnosg+qfWtZNEHXdbkcHh+IINej76xjmjaOVFdGGGVhkEVTW2HZpPY5lsg01tzaHnJCOpT7S+lfSaHi+3ZajddM/2dxl5kWvXuJ1CXFzPNGvKN28PDzxzrU3GiMJO9gKqQBhMcDjmPnW1guEdd5DkH/8AYPka7K91aHTOH4cUvHK2LMJnTshqtmHkmu2RJwcAMOCr1K+tdV6W1XUFRSwgjGeIxkD62D51hybOIxZizbxOQein261wNYltJBKQO8A3ckZSVfXHwmvi9bwW6tz1EnmT6Z/2x2p7KMuhKtvcrawwod1GdUIH2R0rH2Nh3bybcG6qxAcOHH2rUyazLfsjyKqRw/CqkneY9cmu1RNFN39uwD4wyH4XHka40/B9RLhcoqK5m8/oduxOzmNhthB3M6TjO7N4HHqORrGrAuNanvXVZt1Y4zvFVUjDeRJ51mtKOZIHzr6L0chfVpeW/wAOhzNqUm0fVK6Gv4hzkT/cK6m1eD7YPtk/lX0LvrXWS+aODMpWEdYj6b59kb/ig1LPwxSn5AfnXPrNfg/uMozaVi/SZjyhb5sB+VfDXMvURL6F6esR9/yYM2la1r4jnNAPbxV198X5XDn0jjJ/AiqJ62EOv1aX8sG2xXxNCrDDgEevn5jyNYI0qRuQvXHojD9K7I9j525Wl033nA/sTXnXcb0sVic4frNfbJOG/AlOz/aXdWPhkcXMA5o7ASoP5XPxD0NW3svtjaX8XeWsgb7SHg6HyZaobQ9hbi5neGO0RHiALmV/CM8hkZyasjs17OLiyu5J5xFGNzcVIiSGzzLZr5zV+rT/ABKZLfwWX9kUSWGWbmlcYrmvPORSlKAUpSgFKUoBSlKAVwa5pUArfbbsrErNcafuxzHi8XKOb/4t61V6ynfaN1KSIcPG3BlI/MetemKi22mwNvfpnhHOvwTqPECOjfaX0r19BxOzSvle8f4+B0pYKVrXavNle6VQ7vyHRR5mtvq+l3FlMIbxQrH4JV/hyj0PQ+hrQ3O8HuGHxCMY9B1xX09urhdTzVvKfUsbyYkKRQjca6cEc1QZANZSiNuIN1J90P8A8VZOxFnp8FnEVa3LuoZ2ZkLEnod7lit6dobJeH0iAY8nQflX5lf6YWVSddOnyltvzGmGnTWXJFNw6CX+G0vH9wQP71nx7F3R+HTz/XIB+tWa+2+ngZN1Fw8mz/asSXtH0tRk3Kn2DE/lWCXpVxOX/Xp4r9jZZ2FS6yIZBsFqB5W1vH958/LhWdD2eagRxktYz5BC2Pnit3L2raWP81j7I361hS9s2nj4Vmb0CqPzNVvj3H7PZjy/CKRPJQvzfU+I+zW4Px3mPuRD8yayouzCL/Mubl/YhfyrWy9ttr9WCY+WSorGftpY/BZsT6sf0FUS1PpFf+efzSGdMv8AMkkPZlYDiwmk+/KxrLg2A0xf/TIfVst+tQh+2K8PwWajyzvn9K6H7T9Xb4II190z+Zqp8L45f7Tk/wBz+xKtoXRfQtC30G0T4IIR7IP1rMSFR8KqPZQP0qoP/HGuvkju1z03VGPbjXS+va23O5C+2B+ldR9EeK27yXzz/RPrVa6RLqGfWuOOeP51Rs1zqjZ374+vjNa+e0lb+Je5PrIcfnV8fQfW/nkl/viiHrF4RLy2Eu0/xO9jz4sK2PTPMVYYryNYILeTvYr4pIOToTn8+NXF2T7c6hdXLQTnv4VTeFxuFCG+yTyOa+pjobNLVGMmttuq+zZ5s3l5LXpXFc1wcClKUApSlAKUpQClKUApSlAKUpQGDq+iwXUTRXCK6MMEEcvUHoaofbjYG50x+9TeuLRhusceNB9lscx616Grh0BGCAR5HjVtV06nmDB48azsm4iZk/lKnI9K+FsbLOO+dvQJXr3/AAuD/Sj/ANi/8VyumQDlFGP6F/4rR63F79nH6/2Tk8mQabak4WK5dugCHj8sVnronILp10feN69UrbIDkKoPoBXZUrXSXswiv2r7k5PMMGyN0x/d6XLw+0u7+dZ0ewer4ymmKM+bJn8Ca9IUqf8AkLvDC+EV/Q5mee4ezrWzjFpCn3nQ4/Cs2Lso1ts5a0T3JP5Cr3piofENS/zsjmZStv2M6o38S8hThyRCfzArMi7C5yBv6i/ruxj+xJq3qVU9Xe+s382MsqqPsGi/zL25b/atZkXYNpoxvvct55lwD+AqyaVU7Zy6yfzIIHbdimjrzhZ/vyM2fetnb9mGkJ8NnDn1Bb8zUppVb3BrbbZqzjACW8K45YjX/is+OFV+EAD0AH5V90oBSlKAUpSgFKUoBSlKAUpSgFKUoBSlKAUpSgFKUoBSlKAUpSgFKUoBSlKAUpSgFKUoBSlKAUpSgFKUoBSlKA//2Q=="/>
          <p:cNvSpPr>
            <a:spLocks noChangeAspect="1" noChangeArrowheads="1"/>
          </p:cNvSpPr>
          <p:nvPr/>
        </p:nvSpPr>
        <p:spPr bwMode="auto">
          <a:xfrm>
            <a:off x="8658225" y="-915988"/>
            <a:ext cx="2419350" cy="1895476"/>
          </a:xfrm>
          <a:prstGeom prst="rect">
            <a:avLst/>
          </a:prstGeom>
          <a:noFill/>
        </p:spPr>
        <p:txBody>
          <a:bodyPr vert="horz" wrap="square" lIns="91440" tIns="45720" rIns="91440" bIns="45720" numCol="1" anchor="t" anchorCtr="0" compatLnSpc="1">
            <a:prstTxWarp prst="textNoShape">
              <a:avLst/>
            </a:prstTxWarp>
          </a:bodyPr>
          <a:lstStyle/>
          <a:p>
            <a:endParaRPr lang="he-I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תירוץ רב פפא</a:t>
            </a:r>
            <a:endParaRPr lang="he-IL" dirty="0"/>
          </a:p>
        </p:txBody>
      </p:sp>
      <p:pic>
        <p:nvPicPr>
          <p:cNvPr id="4" name="Picture 1" descr="C:\Users\User\AppData\Local\Microsoft\Windows\Temporary Internet Files\Content.IE5\NTKSVUAQ\MC900441735[1].png"/>
          <p:cNvPicPr>
            <a:picLocks noChangeAspect="1" noChangeArrowheads="1"/>
          </p:cNvPicPr>
          <p:nvPr/>
        </p:nvPicPr>
        <p:blipFill>
          <a:blip r:embed="rId2" cstate="print"/>
          <a:srcRect/>
          <a:stretch>
            <a:fillRect/>
          </a:stretch>
        </p:blipFill>
        <p:spPr bwMode="auto">
          <a:xfrm rot="20846664">
            <a:off x="3703847" y="2194358"/>
            <a:ext cx="2102795" cy="2102795"/>
          </a:xfrm>
          <a:prstGeom prst="rect">
            <a:avLst/>
          </a:prstGeom>
          <a:noFill/>
        </p:spPr>
      </p:pic>
      <p:cxnSp>
        <p:nvCxnSpPr>
          <p:cNvPr id="5" name="מחבר חץ ישר 4"/>
          <p:cNvCxnSpPr/>
          <p:nvPr/>
        </p:nvCxnSpPr>
        <p:spPr>
          <a:xfrm>
            <a:off x="4714876" y="1214422"/>
            <a:ext cx="2250299" cy="1071570"/>
          </a:xfrm>
          <a:prstGeom prst="straightConnector1">
            <a:avLst/>
          </a:prstGeom>
          <a:ln w="38100">
            <a:solidFill>
              <a:schemeClr val="tx1"/>
            </a:solidFill>
            <a:tailEnd type="arrow"/>
          </a:ln>
        </p:spPr>
        <p:style>
          <a:lnRef idx="1">
            <a:schemeClr val="accent6"/>
          </a:lnRef>
          <a:fillRef idx="0">
            <a:schemeClr val="accent6"/>
          </a:fillRef>
          <a:effectRef idx="0">
            <a:schemeClr val="accent6"/>
          </a:effectRef>
          <a:fontRef idx="minor">
            <a:schemeClr val="tx1"/>
          </a:fontRef>
        </p:style>
      </p:cxnSp>
      <p:cxnSp>
        <p:nvCxnSpPr>
          <p:cNvPr id="6" name="מחבר חץ ישר 5"/>
          <p:cNvCxnSpPr/>
          <p:nvPr/>
        </p:nvCxnSpPr>
        <p:spPr>
          <a:xfrm rot="10800000" flipV="1">
            <a:off x="2571736" y="1214422"/>
            <a:ext cx="2143140" cy="1071570"/>
          </a:xfrm>
          <a:prstGeom prst="straightConnector1">
            <a:avLst/>
          </a:prstGeom>
          <a:ln w="38100">
            <a:solidFill>
              <a:schemeClr val="tx1"/>
            </a:solidFill>
            <a:tailEnd type="arrow"/>
          </a:ln>
        </p:spPr>
        <p:style>
          <a:lnRef idx="1">
            <a:schemeClr val="accent6"/>
          </a:lnRef>
          <a:fillRef idx="0">
            <a:schemeClr val="accent6"/>
          </a:fillRef>
          <a:effectRef idx="0">
            <a:schemeClr val="accent6"/>
          </a:effectRef>
          <a:fontRef idx="minor">
            <a:schemeClr val="tx1"/>
          </a:fontRef>
        </p:style>
      </p:cxnSp>
      <p:sp>
        <p:nvSpPr>
          <p:cNvPr id="8" name="TextBox 7"/>
          <p:cNvSpPr txBox="1"/>
          <p:nvPr/>
        </p:nvSpPr>
        <p:spPr>
          <a:xfrm>
            <a:off x="5857884" y="2416726"/>
            <a:ext cx="2071702" cy="369332"/>
          </a:xfrm>
          <a:prstGeom prst="rect">
            <a:avLst/>
          </a:prstGeom>
          <a:noFill/>
        </p:spPr>
        <p:txBody>
          <a:bodyPr wrap="square" rtlCol="1">
            <a:spAutoFit/>
          </a:bodyPr>
          <a:lstStyle/>
          <a:p>
            <a:r>
              <a:rPr lang="he-IL" u="sng" dirty="0" smtClean="0">
                <a:latin typeface="David" pitchFamily="34" charset="-79"/>
                <a:cs typeface="David" pitchFamily="34" charset="-79"/>
              </a:rPr>
              <a:t> תני חדא - דעה א'</a:t>
            </a:r>
            <a:endParaRPr lang="he-IL" u="sng" dirty="0">
              <a:latin typeface="David" pitchFamily="34" charset="-79"/>
              <a:cs typeface="David" pitchFamily="34" charset="-79"/>
            </a:endParaRPr>
          </a:p>
        </p:txBody>
      </p:sp>
      <p:sp>
        <p:nvSpPr>
          <p:cNvPr id="9" name="TextBox 8"/>
          <p:cNvSpPr txBox="1"/>
          <p:nvPr/>
        </p:nvSpPr>
        <p:spPr>
          <a:xfrm>
            <a:off x="1428728" y="2357430"/>
            <a:ext cx="2071702" cy="369332"/>
          </a:xfrm>
          <a:prstGeom prst="rect">
            <a:avLst/>
          </a:prstGeom>
          <a:noFill/>
        </p:spPr>
        <p:txBody>
          <a:bodyPr wrap="square" rtlCol="1">
            <a:spAutoFit/>
          </a:bodyPr>
          <a:lstStyle/>
          <a:p>
            <a:r>
              <a:rPr lang="he-IL" u="sng" dirty="0" smtClean="0">
                <a:latin typeface="David" pitchFamily="34" charset="-79"/>
                <a:cs typeface="David" pitchFamily="34" charset="-79"/>
              </a:rPr>
              <a:t>תני אידך - דעה ב'</a:t>
            </a:r>
            <a:endParaRPr lang="he-IL" u="sng" dirty="0">
              <a:latin typeface="David" pitchFamily="34" charset="-79"/>
              <a:cs typeface="David" pitchFamily="34" charset="-79"/>
            </a:endParaRPr>
          </a:p>
        </p:txBody>
      </p:sp>
      <p:cxnSp>
        <p:nvCxnSpPr>
          <p:cNvPr id="15" name="מחבר חץ ישר 14"/>
          <p:cNvCxnSpPr/>
          <p:nvPr/>
        </p:nvCxnSpPr>
        <p:spPr>
          <a:xfrm rot="5400000">
            <a:off x="6644496" y="3213892"/>
            <a:ext cx="714380" cy="1588"/>
          </a:xfrm>
          <a:prstGeom prst="straightConnector1">
            <a:avLst/>
          </a:prstGeom>
          <a:ln w="38100">
            <a:solidFill>
              <a:schemeClr val="tx1"/>
            </a:solidFill>
            <a:tailEnd type="arrow"/>
          </a:ln>
        </p:spPr>
        <p:style>
          <a:lnRef idx="1">
            <a:schemeClr val="accent6"/>
          </a:lnRef>
          <a:fillRef idx="0">
            <a:schemeClr val="accent6"/>
          </a:fillRef>
          <a:effectRef idx="0">
            <a:schemeClr val="accent6"/>
          </a:effectRef>
          <a:fontRef idx="minor">
            <a:schemeClr val="tx1"/>
          </a:fontRef>
        </p:style>
      </p:cxnSp>
      <p:cxnSp>
        <p:nvCxnSpPr>
          <p:cNvPr id="16" name="מחבר חץ ישר 15"/>
          <p:cNvCxnSpPr/>
          <p:nvPr/>
        </p:nvCxnSpPr>
        <p:spPr>
          <a:xfrm rot="5400000">
            <a:off x="2215340" y="3142454"/>
            <a:ext cx="714380" cy="1588"/>
          </a:xfrm>
          <a:prstGeom prst="straightConnector1">
            <a:avLst/>
          </a:prstGeom>
          <a:ln w="38100">
            <a:solidFill>
              <a:schemeClr val="tx1"/>
            </a:solidFill>
            <a:tailEnd type="arrow"/>
          </a:ln>
        </p:spPr>
        <p:style>
          <a:lnRef idx="1">
            <a:schemeClr val="accent6"/>
          </a:lnRef>
          <a:fillRef idx="0">
            <a:schemeClr val="accent6"/>
          </a:fillRef>
          <a:effectRef idx="0">
            <a:schemeClr val="accent6"/>
          </a:effectRef>
          <a:fontRef idx="minor">
            <a:schemeClr val="tx1"/>
          </a:fontRef>
        </p:style>
      </p:cxnSp>
      <p:sp>
        <p:nvSpPr>
          <p:cNvPr id="17" name="TextBox 16"/>
          <p:cNvSpPr txBox="1"/>
          <p:nvPr/>
        </p:nvSpPr>
        <p:spPr>
          <a:xfrm>
            <a:off x="5929322" y="3643314"/>
            <a:ext cx="1714512" cy="646331"/>
          </a:xfrm>
          <a:prstGeom prst="rect">
            <a:avLst/>
          </a:prstGeom>
          <a:noFill/>
        </p:spPr>
        <p:txBody>
          <a:bodyPr wrap="square" rtlCol="1">
            <a:spAutoFit/>
          </a:bodyPr>
          <a:lstStyle/>
          <a:p>
            <a:r>
              <a:rPr lang="he-IL" b="1" dirty="0" smtClean="0">
                <a:latin typeface="David" pitchFamily="34" charset="-79"/>
                <a:cs typeface="David" pitchFamily="34" charset="-79"/>
              </a:rPr>
              <a:t>אומן – פטור</a:t>
            </a:r>
          </a:p>
          <a:p>
            <a:r>
              <a:rPr lang="he-IL" dirty="0" smtClean="0">
                <a:latin typeface="David" pitchFamily="34" charset="-79"/>
                <a:cs typeface="David" pitchFamily="34" charset="-79"/>
              </a:rPr>
              <a:t>הדיוט - חייב</a:t>
            </a:r>
            <a:endParaRPr lang="he-IL" dirty="0">
              <a:latin typeface="David" pitchFamily="34" charset="-79"/>
              <a:cs typeface="David" pitchFamily="34" charset="-79"/>
            </a:endParaRPr>
          </a:p>
        </p:txBody>
      </p:sp>
      <p:sp>
        <p:nvSpPr>
          <p:cNvPr id="18" name="TextBox 17"/>
          <p:cNvSpPr txBox="1"/>
          <p:nvPr/>
        </p:nvSpPr>
        <p:spPr>
          <a:xfrm>
            <a:off x="1643042" y="3568487"/>
            <a:ext cx="1571636" cy="646331"/>
          </a:xfrm>
          <a:prstGeom prst="rect">
            <a:avLst/>
          </a:prstGeom>
          <a:noFill/>
        </p:spPr>
        <p:txBody>
          <a:bodyPr wrap="square" rtlCol="1">
            <a:spAutoFit/>
          </a:bodyPr>
          <a:lstStyle/>
          <a:p>
            <a:r>
              <a:rPr lang="he-IL" b="1" dirty="0" smtClean="0">
                <a:latin typeface="David" pitchFamily="34" charset="-79"/>
                <a:cs typeface="David" pitchFamily="34" charset="-79"/>
              </a:rPr>
              <a:t>אומן – חייב</a:t>
            </a:r>
          </a:p>
          <a:p>
            <a:r>
              <a:rPr lang="he-IL" dirty="0" smtClean="0">
                <a:latin typeface="David" pitchFamily="34" charset="-79"/>
                <a:cs typeface="David" pitchFamily="34" charset="-79"/>
              </a:rPr>
              <a:t>הדיוט - חייב</a:t>
            </a:r>
            <a:endParaRPr lang="he-IL" dirty="0">
              <a:latin typeface="David" pitchFamily="34" charset="-79"/>
              <a:cs typeface="David" pitchFamily="34" charset="-79"/>
            </a:endParaRPr>
          </a:p>
        </p:txBody>
      </p:sp>
      <p:sp>
        <p:nvSpPr>
          <p:cNvPr id="19" name="TextBox 18"/>
          <p:cNvSpPr txBox="1"/>
          <p:nvPr/>
        </p:nvSpPr>
        <p:spPr>
          <a:xfrm>
            <a:off x="5715008" y="5077438"/>
            <a:ext cx="2571768" cy="1477328"/>
          </a:xfrm>
          <a:prstGeom prst="rect">
            <a:avLst/>
          </a:prstGeom>
          <a:noFill/>
        </p:spPr>
        <p:txBody>
          <a:bodyPr wrap="square" rtlCol="1">
            <a:spAutoFit/>
          </a:bodyPr>
          <a:lstStyle/>
          <a:p>
            <a:r>
              <a:rPr lang="he-IL" dirty="0" smtClean="0">
                <a:latin typeface="David" pitchFamily="34" charset="-79"/>
                <a:cs typeface="David" pitchFamily="34" charset="-79"/>
              </a:rPr>
              <a:t>כאן מדובר על </a:t>
            </a:r>
            <a:r>
              <a:rPr lang="he-IL" b="1" dirty="0" smtClean="0">
                <a:latin typeface="David" pitchFamily="34" charset="-79"/>
                <a:cs typeface="David" pitchFamily="34" charset="-79"/>
              </a:rPr>
              <a:t>אומן</a:t>
            </a:r>
            <a:r>
              <a:rPr lang="he-IL" dirty="0" smtClean="0">
                <a:latin typeface="David" pitchFamily="34" charset="-79"/>
                <a:cs typeface="David" pitchFamily="34" charset="-79"/>
              </a:rPr>
              <a:t> שיודע ומכיר את כל המטבעות ואינו צריך ללמוד </a:t>
            </a:r>
            <a:r>
              <a:rPr lang="he-IL" dirty="0" smtClean="0">
                <a:latin typeface="David" pitchFamily="34" charset="-79"/>
                <a:cs typeface="David" pitchFamily="34" charset="-79"/>
              </a:rPr>
              <a:t>עוד, כגון </a:t>
            </a:r>
            <a:r>
              <a:rPr lang="he-IL" dirty="0" err="1" smtClean="0">
                <a:latin typeface="David" pitchFamily="34" charset="-79"/>
                <a:cs typeface="David" pitchFamily="34" charset="-79"/>
              </a:rPr>
              <a:t>דנכו</a:t>
            </a:r>
            <a:r>
              <a:rPr lang="he-IL" dirty="0" smtClean="0">
                <a:latin typeface="David" pitchFamily="34" charset="-79"/>
                <a:cs typeface="David" pitchFamily="34" charset="-79"/>
              </a:rPr>
              <a:t> ואיסור. </a:t>
            </a:r>
            <a:r>
              <a:rPr lang="he-IL" dirty="0" smtClean="0">
                <a:latin typeface="David" pitchFamily="34" charset="-79"/>
                <a:cs typeface="David" pitchFamily="34" charset="-79"/>
              </a:rPr>
              <a:t>לאומן כזה יש חסינות מתביעות ולכן </a:t>
            </a:r>
            <a:r>
              <a:rPr lang="he-IL" b="1" dirty="0" smtClean="0">
                <a:latin typeface="David" pitchFamily="34" charset="-79"/>
                <a:cs typeface="David" pitchFamily="34" charset="-79"/>
              </a:rPr>
              <a:t>פטור</a:t>
            </a:r>
            <a:r>
              <a:rPr lang="he-IL" dirty="0" smtClean="0">
                <a:latin typeface="David" pitchFamily="34" charset="-79"/>
                <a:cs typeface="David" pitchFamily="34" charset="-79"/>
              </a:rPr>
              <a:t>.</a:t>
            </a:r>
            <a:endParaRPr lang="he-IL" dirty="0">
              <a:latin typeface="David" pitchFamily="34" charset="-79"/>
              <a:cs typeface="David" pitchFamily="34" charset="-79"/>
            </a:endParaRPr>
          </a:p>
        </p:txBody>
      </p:sp>
      <p:sp>
        <p:nvSpPr>
          <p:cNvPr id="20" name="TextBox 19"/>
          <p:cNvSpPr txBox="1"/>
          <p:nvPr/>
        </p:nvSpPr>
        <p:spPr>
          <a:xfrm>
            <a:off x="714348" y="5006000"/>
            <a:ext cx="2928958" cy="1200329"/>
          </a:xfrm>
          <a:prstGeom prst="rect">
            <a:avLst/>
          </a:prstGeom>
          <a:noFill/>
        </p:spPr>
        <p:txBody>
          <a:bodyPr wrap="square" rtlCol="1">
            <a:spAutoFit/>
          </a:bodyPr>
          <a:lstStyle/>
          <a:p>
            <a:r>
              <a:rPr lang="he-IL" dirty="0" smtClean="0">
                <a:latin typeface="David" pitchFamily="34" charset="-79"/>
                <a:cs typeface="David" pitchFamily="34" charset="-79"/>
              </a:rPr>
              <a:t>כאן מדובר על </a:t>
            </a:r>
            <a:r>
              <a:rPr lang="he-IL" b="1" dirty="0" smtClean="0">
                <a:latin typeface="David" pitchFamily="34" charset="-79"/>
                <a:cs typeface="David" pitchFamily="34" charset="-79"/>
              </a:rPr>
              <a:t>אומן</a:t>
            </a:r>
            <a:r>
              <a:rPr lang="he-IL" dirty="0" smtClean="0">
                <a:latin typeface="David" pitchFamily="34" charset="-79"/>
                <a:cs typeface="David" pitchFamily="34" charset="-79"/>
              </a:rPr>
              <a:t> שעוד לא מכיר מספיק טוב את כל המטבעות ולכן צריך ללמוד עוד. אם הוא טעה – </a:t>
            </a:r>
            <a:r>
              <a:rPr lang="he-IL" b="1" dirty="0" smtClean="0">
                <a:latin typeface="David" pitchFamily="34" charset="-79"/>
                <a:cs typeface="David" pitchFamily="34" charset="-79"/>
              </a:rPr>
              <a:t>חייב</a:t>
            </a:r>
            <a:r>
              <a:rPr lang="he-IL" dirty="0" smtClean="0">
                <a:latin typeface="David" pitchFamily="34" charset="-79"/>
                <a:cs typeface="David" pitchFamily="34" charset="-79"/>
              </a:rPr>
              <a:t> לפצות.</a:t>
            </a:r>
            <a:endParaRPr lang="he-IL" dirty="0">
              <a:latin typeface="David" pitchFamily="34" charset="-79"/>
              <a:cs typeface="David" pitchFamily="34" charset="-79"/>
            </a:endParaRPr>
          </a:p>
        </p:txBody>
      </p:sp>
      <p:cxnSp>
        <p:nvCxnSpPr>
          <p:cNvPr id="21" name="מחבר חץ ישר 20"/>
          <p:cNvCxnSpPr/>
          <p:nvPr/>
        </p:nvCxnSpPr>
        <p:spPr>
          <a:xfrm rot="5400000">
            <a:off x="6715934" y="4642652"/>
            <a:ext cx="714380" cy="1588"/>
          </a:xfrm>
          <a:prstGeom prst="straightConnector1">
            <a:avLst/>
          </a:prstGeom>
          <a:ln w="38100">
            <a:solidFill>
              <a:schemeClr val="tx1"/>
            </a:solidFill>
            <a:tailEnd type="arrow"/>
          </a:ln>
        </p:spPr>
        <p:style>
          <a:lnRef idx="1">
            <a:schemeClr val="accent6"/>
          </a:lnRef>
          <a:fillRef idx="0">
            <a:schemeClr val="accent6"/>
          </a:fillRef>
          <a:effectRef idx="0">
            <a:schemeClr val="accent6"/>
          </a:effectRef>
          <a:fontRef idx="minor">
            <a:schemeClr val="tx1"/>
          </a:fontRef>
        </p:style>
      </p:cxnSp>
      <p:cxnSp>
        <p:nvCxnSpPr>
          <p:cNvPr id="22" name="מחבר חץ ישר 21"/>
          <p:cNvCxnSpPr/>
          <p:nvPr/>
        </p:nvCxnSpPr>
        <p:spPr>
          <a:xfrm rot="5400000">
            <a:off x="2143902" y="4642652"/>
            <a:ext cx="714380" cy="1588"/>
          </a:xfrm>
          <a:prstGeom prst="straightConnector1">
            <a:avLst/>
          </a:prstGeom>
          <a:ln w="38100">
            <a:solidFill>
              <a:schemeClr val="tx1"/>
            </a:solidFill>
            <a:tailEnd type="arrow"/>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4001997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David" pitchFamily="34" charset="-79"/>
                <a:cs typeface="David" pitchFamily="34" charset="-79"/>
              </a:rPr>
              <a:t>שואלת הגמרא: </a:t>
            </a:r>
            <a:r>
              <a:rPr lang="he-IL" dirty="0" smtClean="0">
                <a:latin typeface="David" pitchFamily="34" charset="-79"/>
                <a:cs typeface="David" pitchFamily="34" charset="-79"/>
              </a:rPr>
              <a:t>"אלא </a:t>
            </a:r>
            <a:r>
              <a:rPr lang="he-IL" dirty="0" smtClean="0">
                <a:latin typeface="David" pitchFamily="34" charset="-79"/>
                <a:cs typeface="David" pitchFamily="34" charset="-79"/>
              </a:rPr>
              <a:t>במאי טעו</a:t>
            </a:r>
            <a:r>
              <a:rPr lang="he-IL" dirty="0" smtClean="0">
                <a:latin typeface="David" pitchFamily="34" charset="-79"/>
                <a:cs typeface="David" pitchFamily="34" charset="-79"/>
              </a:rPr>
              <a:t>?"</a:t>
            </a:r>
            <a:endParaRPr lang="he-IL" dirty="0">
              <a:latin typeface="David" pitchFamily="34" charset="-79"/>
              <a:cs typeface="David" pitchFamily="34" charset="-79"/>
            </a:endParaRPr>
          </a:p>
        </p:txBody>
      </p:sp>
      <p:sp>
        <p:nvSpPr>
          <p:cNvPr id="7" name="מציין מיקום תוכן 2"/>
          <p:cNvSpPr txBox="1">
            <a:spLocks/>
          </p:cNvSpPr>
          <p:nvPr/>
        </p:nvSpPr>
        <p:spPr>
          <a:xfrm>
            <a:off x="964381" y="1571612"/>
            <a:ext cx="7786742" cy="714380"/>
          </a:xfrm>
          <a:prstGeom prst="rect">
            <a:avLst/>
          </a:prstGeom>
        </p:spPr>
        <p:txBody>
          <a:bodyPr vert="horz" lIns="91440" tIns="45720" rIns="91440" bIns="45720" rtlCol="1">
            <a:normAutofit fontScale="77500" lnSpcReduction="20000"/>
          </a:bodyPr>
          <a:lstStyle/>
          <a:p>
            <a:pPr marL="342900" marR="0" lvl="0" indent="-342900" algn="r" defTabSz="914400" rtl="1" eaLnBrk="1" fontAlgn="auto" latinLnBrk="0" hangingPunct="1">
              <a:lnSpc>
                <a:spcPct val="100000"/>
              </a:lnSpc>
              <a:spcBef>
                <a:spcPct val="20000"/>
              </a:spcBef>
              <a:spcAft>
                <a:spcPts val="0"/>
              </a:spcAft>
              <a:buClrTx/>
              <a:buSzTx/>
              <a:tabLst/>
              <a:defRPr/>
            </a:pPr>
            <a:r>
              <a:rPr lang="he-IL" sz="3200" dirty="0" smtClean="0">
                <a:latin typeface="David" pitchFamily="34" charset="-79"/>
                <a:cs typeface="David" pitchFamily="34" charset="-79"/>
              </a:rPr>
              <a:t>איך יתכן שאומן שלא צריך ללמוד כלל ויודע הכל על כל סוגי המטבעות, יטעה?</a:t>
            </a:r>
            <a:endParaRPr kumimoji="0" lang="he-IL" sz="3200" b="0" i="0" u="none" strike="noStrike" kern="1200" cap="none" spc="0" normalizeH="0" baseline="0" noProof="0" dirty="0">
              <a:ln>
                <a:noFill/>
              </a:ln>
              <a:solidFill>
                <a:schemeClr val="tx1"/>
              </a:solidFill>
              <a:effectLst/>
              <a:uLnTx/>
              <a:uFillTx/>
              <a:latin typeface="David" pitchFamily="34" charset="-79"/>
              <a:cs typeface="David" pitchFamily="34" charset="-79"/>
            </a:endParaRPr>
          </a:p>
        </p:txBody>
      </p:sp>
      <p:pic>
        <p:nvPicPr>
          <p:cNvPr id="1027" name="Picture 3" descr="C:\Users\User\AppData\Local\Microsoft\Windows\Temporary Internet Files\Content.IE5\NTKSVUAQ\MC900212087[1].wmf"/>
          <p:cNvPicPr>
            <a:picLocks noChangeAspect="1" noChangeArrowheads="1"/>
          </p:cNvPicPr>
          <p:nvPr/>
        </p:nvPicPr>
        <p:blipFill>
          <a:blip r:embed="rId2" cstate="print"/>
          <a:srcRect/>
          <a:stretch>
            <a:fillRect/>
          </a:stretch>
        </p:blipFill>
        <p:spPr bwMode="auto">
          <a:xfrm>
            <a:off x="928662" y="2071678"/>
            <a:ext cx="4857784" cy="428628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dirty="0" smtClean="0">
                <a:latin typeface="David" pitchFamily="34" charset="-79"/>
                <a:cs typeface="David" pitchFamily="34" charset="-79"/>
              </a:rPr>
              <a:t>והתשובה של הגמרא:</a:t>
            </a:r>
            <a:endParaRPr lang="he-IL" dirty="0">
              <a:latin typeface="David" pitchFamily="34" charset="-79"/>
              <a:cs typeface="David" pitchFamily="34" charset="-79"/>
            </a:endParaRPr>
          </a:p>
        </p:txBody>
      </p:sp>
      <p:sp>
        <p:nvSpPr>
          <p:cNvPr id="3" name="מציין מיקום תוכן 2"/>
          <p:cNvSpPr>
            <a:spLocks noGrp="1"/>
          </p:cNvSpPr>
          <p:nvPr>
            <p:ph idx="1"/>
          </p:nvPr>
        </p:nvSpPr>
        <p:spPr>
          <a:xfrm>
            <a:off x="500034" y="3571876"/>
            <a:ext cx="8229600" cy="2571768"/>
          </a:xfrm>
        </p:spPr>
        <p:txBody>
          <a:bodyPr>
            <a:normAutofit/>
          </a:bodyPr>
          <a:lstStyle/>
          <a:p>
            <a:pPr>
              <a:buNone/>
            </a:pPr>
            <a:r>
              <a:rPr lang="he-IL" dirty="0" smtClean="0">
                <a:latin typeface="David" pitchFamily="34" charset="-79"/>
                <a:cs typeface="David" pitchFamily="34" charset="-79"/>
              </a:rPr>
              <a:t>   כלומר האומן טעה כנראה במטבע חדש שיצא באותה השעה מההטבעה, לכן עדין לא ניתן להכיר את המטבע. כך מסבירים, ומיישבים את הקושי.</a:t>
            </a:r>
            <a:endParaRPr lang="he-IL" dirty="0">
              <a:latin typeface="David" pitchFamily="34" charset="-79"/>
              <a:cs typeface="David" pitchFamily="34" charset="-79"/>
            </a:endParaRPr>
          </a:p>
        </p:txBody>
      </p:sp>
      <p:sp>
        <p:nvSpPr>
          <p:cNvPr id="4" name="TextBox 3"/>
          <p:cNvSpPr txBox="1"/>
          <p:nvPr/>
        </p:nvSpPr>
        <p:spPr>
          <a:xfrm>
            <a:off x="1214414" y="1728605"/>
            <a:ext cx="6429420" cy="1200329"/>
          </a:xfrm>
          <a:prstGeom prst="rect">
            <a:avLst/>
          </a:prstGeom>
          <a:noFill/>
        </p:spPr>
        <p:txBody>
          <a:bodyPr wrap="square" rtlCol="1">
            <a:spAutoFit/>
          </a:bodyPr>
          <a:lstStyle/>
          <a:p>
            <a:r>
              <a:rPr lang="he-IL" sz="3600" dirty="0" smtClean="0">
                <a:latin typeface="David" pitchFamily="34" charset="-79"/>
                <a:cs typeface="David" pitchFamily="34" charset="-79"/>
              </a:rPr>
              <a:t>"טעו </a:t>
            </a:r>
            <a:r>
              <a:rPr lang="he-IL" sz="3600" dirty="0" smtClean="0">
                <a:latin typeface="David" pitchFamily="34" charset="-79"/>
                <a:cs typeface="David" pitchFamily="34" charset="-79"/>
              </a:rPr>
              <a:t>בסיכתא חדתא, דההיא שעתא דנפק מתותי </a:t>
            </a:r>
            <a:r>
              <a:rPr lang="he-IL" sz="3600" dirty="0" err="1" smtClean="0">
                <a:latin typeface="David" pitchFamily="34" charset="-79"/>
                <a:cs typeface="David" pitchFamily="34" charset="-79"/>
              </a:rPr>
              <a:t>סיכתא</a:t>
            </a:r>
            <a:r>
              <a:rPr lang="he-IL" sz="3600" dirty="0" smtClean="0">
                <a:latin typeface="David" pitchFamily="34" charset="-79"/>
                <a:cs typeface="David" pitchFamily="34" charset="-79"/>
              </a:rPr>
              <a:t>".</a:t>
            </a:r>
            <a:endParaRPr lang="he-IL" sz="3600"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David" pitchFamily="34" charset="-79"/>
                <a:cs typeface="David" pitchFamily="34" charset="-79"/>
              </a:rPr>
              <a:t>סיפור על רבי חייא:</a:t>
            </a:r>
            <a:endParaRPr lang="he-IL" dirty="0">
              <a:latin typeface="David" pitchFamily="34" charset="-79"/>
              <a:cs typeface="David" pitchFamily="34" charset="-79"/>
            </a:endParaRPr>
          </a:p>
        </p:txBody>
      </p:sp>
      <p:sp>
        <p:nvSpPr>
          <p:cNvPr id="3" name="מציין מיקום תוכן 2"/>
          <p:cNvSpPr>
            <a:spLocks noGrp="1"/>
          </p:cNvSpPr>
          <p:nvPr>
            <p:ph idx="1"/>
          </p:nvPr>
        </p:nvSpPr>
        <p:spPr>
          <a:xfrm>
            <a:off x="285720" y="1428736"/>
            <a:ext cx="8229600" cy="3114684"/>
          </a:xfrm>
        </p:spPr>
        <p:txBody>
          <a:bodyPr/>
          <a:lstStyle/>
          <a:p>
            <a:r>
              <a:rPr lang="he-IL" dirty="0" smtClean="0">
                <a:latin typeface="David" pitchFamily="34" charset="-79"/>
                <a:cs typeface="David" pitchFamily="34" charset="-79"/>
              </a:rPr>
              <a:t> </a:t>
            </a:r>
            <a:r>
              <a:rPr lang="he-IL" dirty="0" smtClean="0">
                <a:latin typeface="David" pitchFamily="34" charset="-79"/>
                <a:cs typeface="David" pitchFamily="34" charset="-79"/>
              </a:rPr>
              <a:t>"ההיא </a:t>
            </a:r>
            <a:r>
              <a:rPr lang="he-IL" dirty="0" smtClean="0">
                <a:latin typeface="David" pitchFamily="34" charset="-79"/>
                <a:cs typeface="David" pitchFamily="34" charset="-79"/>
              </a:rPr>
              <a:t>איתתא דאחזיא דינרא לרבי </a:t>
            </a:r>
            <a:r>
              <a:rPr lang="he-IL" dirty="0" err="1" smtClean="0">
                <a:latin typeface="David" pitchFamily="34" charset="-79"/>
                <a:cs typeface="David" pitchFamily="34" charset="-79"/>
              </a:rPr>
              <a:t>חייא</a:t>
            </a:r>
            <a:r>
              <a:rPr lang="he-IL" dirty="0" smtClean="0">
                <a:latin typeface="David" pitchFamily="34" charset="-79"/>
                <a:cs typeface="David" pitchFamily="34" charset="-79"/>
              </a:rPr>
              <a:t>,</a:t>
            </a:r>
            <a:endParaRPr lang="he-IL" dirty="0" smtClean="0">
              <a:latin typeface="David" pitchFamily="34" charset="-79"/>
              <a:cs typeface="David" pitchFamily="34" charset="-79"/>
            </a:endParaRPr>
          </a:p>
          <a:p>
            <a:pPr>
              <a:buNone/>
            </a:pPr>
            <a:r>
              <a:rPr lang="he-IL" dirty="0" smtClean="0">
                <a:latin typeface="David" pitchFamily="34" charset="-79"/>
                <a:cs typeface="David" pitchFamily="34" charset="-79"/>
              </a:rPr>
              <a:t>    אמר לה: </a:t>
            </a:r>
            <a:r>
              <a:rPr lang="he-IL" dirty="0" err="1" smtClean="0">
                <a:latin typeface="David" pitchFamily="34" charset="-79"/>
                <a:cs typeface="David" pitchFamily="34" charset="-79"/>
              </a:rPr>
              <a:t>מעליא</a:t>
            </a:r>
            <a:r>
              <a:rPr lang="he-IL" dirty="0" smtClean="0">
                <a:latin typeface="David" pitchFamily="34" charset="-79"/>
                <a:cs typeface="David" pitchFamily="34" charset="-79"/>
              </a:rPr>
              <a:t> </a:t>
            </a:r>
            <a:r>
              <a:rPr lang="he-IL" dirty="0" smtClean="0">
                <a:latin typeface="David" pitchFamily="34" charset="-79"/>
                <a:cs typeface="David" pitchFamily="34" charset="-79"/>
              </a:rPr>
              <a:t>הוא".</a:t>
            </a:r>
            <a:endParaRPr lang="he-IL" dirty="0" smtClean="0">
              <a:latin typeface="David" pitchFamily="34" charset="-79"/>
              <a:cs typeface="David" pitchFamily="34" charset="-79"/>
            </a:endParaRPr>
          </a:p>
          <a:p>
            <a:r>
              <a:rPr lang="he-IL" dirty="0" smtClean="0">
                <a:latin typeface="David" pitchFamily="34" charset="-79"/>
                <a:cs typeface="David" pitchFamily="34" charset="-79"/>
              </a:rPr>
              <a:t>כלומר: הייתה אישה שהראתה דינר לרבי </a:t>
            </a:r>
            <a:r>
              <a:rPr lang="he-IL" dirty="0" err="1" smtClean="0">
                <a:latin typeface="David" pitchFamily="34" charset="-79"/>
                <a:cs typeface="David" pitchFamily="34" charset="-79"/>
              </a:rPr>
              <a:t>חייא</a:t>
            </a:r>
            <a:r>
              <a:rPr lang="he-IL" dirty="0" smtClean="0">
                <a:latin typeface="David" pitchFamily="34" charset="-79"/>
                <a:cs typeface="David" pitchFamily="34" charset="-79"/>
              </a:rPr>
              <a:t> שהיה שולחני. רבי חייא אמר לה שהמטבע מעולה וראוי לשימוש.</a:t>
            </a:r>
          </a:p>
        </p:txBody>
      </p:sp>
      <p:pic>
        <p:nvPicPr>
          <p:cNvPr id="2052" name="Picture 4" descr="C:\Users\User\AppData\Local\Microsoft\Windows\Temporary Internet Files\Content.IE5\POSYR5RS\MC900441540[1].png"/>
          <p:cNvPicPr>
            <a:picLocks noChangeAspect="1" noChangeArrowheads="1"/>
          </p:cNvPicPr>
          <p:nvPr/>
        </p:nvPicPr>
        <p:blipFill>
          <a:blip r:embed="rId2" cstate="print"/>
          <a:srcRect/>
          <a:stretch>
            <a:fillRect/>
          </a:stretch>
        </p:blipFill>
        <p:spPr bwMode="auto">
          <a:xfrm>
            <a:off x="6143636" y="4251505"/>
            <a:ext cx="2643206" cy="2606495"/>
          </a:xfrm>
          <a:prstGeom prst="rect">
            <a:avLst/>
          </a:prstGeom>
          <a:noFill/>
        </p:spPr>
      </p:pic>
      <p:pic>
        <p:nvPicPr>
          <p:cNvPr id="2057" name="Picture 9" descr="C:\Users\User\AppData\Local\Microsoft\Windows\Temporary Internet Files\Content.IE5\NTKSVUAQ\MC900383202[1].wmf"/>
          <p:cNvPicPr>
            <a:picLocks noChangeAspect="1" noChangeArrowheads="1"/>
          </p:cNvPicPr>
          <p:nvPr/>
        </p:nvPicPr>
        <p:blipFill>
          <a:blip r:embed="rId3" cstate="print"/>
          <a:srcRect/>
          <a:stretch>
            <a:fillRect/>
          </a:stretch>
        </p:blipFill>
        <p:spPr bwMode="auto">
          <a:xfrm>
            <a:off x="1571604" y="4643446"/>
            <a:ext cx="982066" cy="1844345"/>
          </a:xfrm>
          <a:prstGeom prst="rect">
            <a:avLst/>
          </a:prstGeom>
          <a:noFill/>
        </p:spPr>
      </p:pic>
      <p:sp>
        <p:nvSpPr>
          <p:cNvPr id="13" name="הסבר אליפטי 12"/>
          <p:cNvSpPr/>
          <p:nvPr/>
        </p:nvSpPr>
        <p:spPr>
          <a:xfrm>
            <a:off x="2428860" y="3929066"/>
            <a:ext cx="2571768" cy="1143008"/>
          </a:xfrm>
          <a:prstGeom prst="wedgeEllipseCallout">
            <a:avLst>
              <a:gd name="adj1" fmla="val -63530"/>
              <a:gd name="adj2" fmla="val 40585"/>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14" name="הסבר אליפטי 13"/>
          <p:cNvSpPr/>
          <p:nvPr/>
        </p:nvSpPr>
        <p:spPr>
          <a:xfrm>
            <a:off x="3214678" y="5286388"/>
            <a:ext cx="2571768" cy="1143008"/>
          </a:xfrm>
          <a:prstGeom prst="wedgeEllipseCallout">
            <a:avLst>
              <a:gd name="adj1" fmla="val 126614"/>
              <a:gd name="adj2" fmla="val -73328"/>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15" name="TextBox 14"/>
          <p:cNvSpPr txBox="1"/>
          <p:nvPr/>
        </p:nvSpPr>
        <p:spPr>
          <a:xfrm>
            <a:off x="2857488" y="4286256"/>
            <a:ext cx="1785950" cy="369332"/>
          </a:xfrm>
          <a:prstGeom prst="rect">
            <a:avLst/>
          </a:prstGeom>
          <a:noFill/>
        </p:spPr>
        <p:txBody>
          <a:bodyPr wrap="square" rtlCol="1">
            <a:spAutoFit/>
          </a:bodyPr>
          <a:lstStyle/>
          <a:p>
            <a:r>
              <a:rPr lang="he-IL" dirty="0" smtClean="0">
                <a:latin typeface="David" pitchFamily="34" charset="-79"/>
                <a:cs typeface="David" pitchFamily="34" charset="-79"/>
              </a:rPr>
              <a:t>המטבע שלי טוב?</a:t>
            </a:r>
            <a:endParaRPr lang="he-IL" dirty="0">
              <a:latin typeface="David" pitchFamily="34" charset="-79"/>
              <a:cs typeface="David" pitchFamily="34" charset="-79"/>
            </a:endParaRPr>
          </a:p>
        </p:txBody>
      </p:sp>
      <p:sp>
        <p:nvSpPr>
          <p:cNvPr id="16" name="TextBox 15"/>
          <p:cNvSpPr txBox="1"/>
          <p:nvPr/>
        </p:nvSpPr>
        <p:spPr>
          <a:xfrm>
            <a:off x="3714744" y="5572140"/>
            <a:ext cx="1643074" cy="369332"/>
          </a:xfrm>
          <a:prstGeom prst="rect">
            <a:avLst/>
          </a:prstGeom>
          <a:noFill/>
        </p:spPr>
        <p:txBody>
          <a:bodyPr wrap="square" rtlCol="1">
            <a:spAutoFit/>
          </a:bodyPr>
          <a:lstStyle/>
          <a:p>
            <a:r>
              <a:rPr lang="he-IL" dirty="0" smtClean="0">
                <a:latin typeface="David" pitchFamily="34" charset="-79"/>
                <a:cs typeface="David" pitchFamily="34" charset="-79"/>
              </a:rPr>
              <a:t>כן הוא מעולה</a:t>
            </a:r>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של Office">
  <a:themeElements>
    <a:clrScheme name="חלון">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TotalTime>
  <Words>1085</Words>
  <Application>Microsoft Office PowerPoint</Application>
  <PresentationFormat>‫הצגה על המסך (4:3)</PresentationFormat>
  <Paragraphs>110</Paragraphs>
  <Slides>22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22</vt:i4>
      </vt:variant>
    </vt:vector>
  </HeadingPairs>
  <TitlesOfParts>
    <vt:vector size="23" baseType="lpstr">
      <vt:lpstr>ערכת נושא של Office</vt:lpstr>
      <vt:lpstr>המראה דינר לשולחני</vt:lpstr>
      <vt:lpstr>רקע הסוגיה :</vt:lpstr>
      <vt:lpstr>מצגת של PowerPoint</vt:lpstr>
      <vt:lpstr>מצגת של PowerPoint</vt:lpstr>
      <vt:lpstr>תירוץ רב פפא:</vt:lpstr>
      <vt:lpstr>תירוץ רב פפא</vt:lpstr>
      <vt:lpstr>שואלת הגמרא: "אלא במאי טעו?"</vt:lpstr>
      <vt:lpstr>והתשובה של הגמרא:</vt:lpstr>
      <vt:lpstr>סיפור על רבי חייא:</vt:lpstr>
      <vt:lpstr>למחרת:</vt:lpstr>
      <vt:lpstr>מה עשה רבי חייא?</vt:lpstr>
      <vt:lpstr> מדוע פיצה רבי חייא את האישה ?! הרי רבי חייא הוא אומן בדרגה של דנכו ואיסור (אין לו מה ללמוד עוד) ואינו צריך לפצות כלל.   </vt:lpstr>
      <vt:lpstr>הסיבה:</vt:lpstr>
      <vt:lpstr>הסיום:</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לסיכום:</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המראה דינר לשולחני</dc:title>
  <dc:creator>User</dc:creator>
  <cp:lastModifiedBy>admin</cp:lastModifiedBy>
  <cp:revision>58</cp:revision>
  <dcterms:created xsi:type="dcterms:W3CDTF">2012-03-19T15:23:07Z</dcterms:created>
  <dcterms:modified xsi:type="dcterms:W3CDTF">2012-04-29T09:19:19Z</dcterms:modified>
</cp:coreProperties>
</file>