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59" r:id="rId6"/>
    <p:sldId id="264" r:id="rId7"/>
    <p:sldId id="260" r:id="rId8"/>
    <p:sldId id="270" r:id="rId9"/>
    <p:sldId id="266" r:id="rId10"/>
    <p:sldId id="261" r:id="rId11"/>
    <p:sldId id="267" r:id="rId12"/>
    <p:sldId id="271" r:id="rId13"/>
    <p:sldId id="262" r:id="rId14"/>
    <p:sldId id="268" r:id="rId15"/>
    <p:sldId id="269" r:id="rId16"/>
    <p:sldId id="263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7" d="100"/>
          <a:sy n="77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9AE7F0-9221-4B7C-82E6-48255147C1FE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D34DD1-0CE8-49C0-825F-756FFDC27D6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89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35B8EBD-8D54-4606-A47A-B963EFB65E87}" type="datetimeFigureOut">
              <a:rPr lang="he-IL" smtClean="0"/>
              <a:pPr/>
              <a:t>ה'/שבט/תשע"ד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C453DE1-ABE9-4387-88F0-979BA66BAD6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5400" dirty="0" smtClean="0"/>
              <a:t>המצניע את הקוץ </a:t>
            </a:r>
            <a:r>
              <a:rPr lang="he-IL" sz="5400" smtClean="0"/>
              <a:t>ואת הזכוכית</a:t>
            </a:r>
            <a:endParaRPr lang="he-IL" sz="5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 smtClean="0"/>
          </a:p>
          <a:p>
            <a:r>
              <a:rPr lang="he-IL" sz="4000" b="1" dirty="0" smtClean="0"/>
              <a:t>ליטל לוי </a:t>
            </a:r>
            <a:r>
              <a:rPr lang="he-IL" sz="4000" b="1" dirty="0" err="1" smtClean="0"/>
              <a:t>יב</a:t>
            </a:r>
            <a:r>
              <a:rPr lang="he-IL" sz="4000" b="1" dirty="0" smtClean="0"/>
              <a:t> -7</a:t>
            </a:r>
          </a:p>
          <a:p>
            <a:r>
              <a:rPr lang="he-IL" sz="4000" b="1" dirty="0" smtClean="0"/>
              <a:t>שני </a:t>
            </a:r>
            <a:r>
              <a:rPr lang="he-IL" sz="4000" b="1" dirty="0" err="1" smtClean="0"/>
              <a:t>גולבר</a:t>
            </a:r>
            <a:r>
              <a:rPr lang="he-IL" sz="4000" b="1" dirty="0" smtClean="0"/>
              <a:t> </a:t>
            </a:r>
            <a:r>
              <a:rPr lang="he-IL" sz="4000" b="1" dirty="0" err="1" smtClean="0"/>
              <a:t>יב</a:t>
            </a:r>
            <a:r>
              <a:rPr lang="he-IL" sz="4000" b="1" dirty="0" smtClean="0"/>
              <a:t> -6</a:t>
            </a:r>
          </a:p>
          <a:p>
            <a:r>
              <a:rPr lang="he-IL" sz="4000" b="1" dirty="0" smtClean="0"/>
              <a:t>מורה - אברהם </a:t>
            </a:r>
            <a:r>
              <a:rPr lang="he-IL" sz="4000" b="1" dirty="0" err="1" smtClean="0"/>
              <a:t>שיף</a:t>
            </a:r>
            <a:endParaRPr lang="he-IL" sz="4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496" y="2857496"/>
            <a:ext cx="4357718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</a:p>
          <a:p>
            <a:r>
              <a:rPr lang="he-IL" sz="2800" dirty="0" smtClean="0"/>
              <a:t>רב ששת היה נפטר מקוציו וזכוכיותיו באמצעות השלכתם לאש.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714356"/>
            <a:ext cx="2928958" cy="107721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"רב ששת שדי להו </a:t>
            </a:r>
            <a:r>
              <a:rPr lang="he-IL" sz="3200" b="1" dirty="0" err="1" smtClean="0"/>
              <a:t>בנורא</a:t>
            </a:r>
            <a:r>
              <a:rPr lang="he-IL" sz="3200" b="1" dirty="0" smtClean="0"/>
              <a:t>..."</a:t>
            </a:r>
            <a:endParaRPr lang="he-IL" sz="3200" b="1" dirty="0"/>
          </a:p>
        </p:txBody>
      </p:sp>
      <p:pic>
        <p:nvPicPr>
          <p:cNvPr id="10" name="תמונה 9" descr="מדור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2857520" cy="27208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_הירדן_-_שטפון_בחורף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000240"/>
            <a:ext cx="3857652" cy="2582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57422" y="785794"/>
            <a:ext cx="5643602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"</a:t>
            </a:r>
            <a:r>
              <a:rPr lang="he-IL" sz="3200" b="1" dirty="0" err="1" smtClean="0"/>
              <a:t>...</a:t>
            </a:r>
            <a:r>
              <a:rPr lang="he-IL" sz="3200" b="1" dirty="0" smtClean="0"/>
              <a:t>רבא שדי להו </a:t>
            </a:r>
            <a:r>
              <a:rPr lang="he-IL" sz="3200" b="1" dirty="0" err="1" smtClean="0"/>
              <a:t>בדגלת</a:t>
            </a:r>
            <a:r>
              <a:rPr lang="he-IL" sz="3200" b="1" dirty="0" smtClean="0"/>
              <a:t>."</a:t>
            </a:r>
            <a:endParaRPr lang="he-IL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857760"/>
            <a:ext cx="792961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  <a:endParaRPr lang="he-IL" sz="2800" dirty="0" smtClean="0"/>
          </a:p>
          <a:p>
            <a:r>
              <a:rPr lang="he-IL" sz="2800" dirty="0" smtClean="0"/>
              <a:t>רבא היה נפטר מקוציו וזכוכיותיו באמצעות השלכתם לנהר החידקל.</a:t>
            </a:r>
            <a:endParaRPr lang="he-IL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he-IL" sz="6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שלושה מסלולים למידת החסידות</a:t>
            </a:r>
            <a:endParaRPr lang="he-IL" sz="6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704672"/>
            <a:ext cx="19442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/>
              <a:t>"מילי דנזיקין"</a:t>
            </a:r>
            <a:endParaRPr lang="he-IL" sz="2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190634" y="4579230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/>
              <a:t>"מילי דאבות"</a:t>
            </a:r>
            <a:endParaRPr lang="he-IL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612339"/>
            <a:ext cx="22519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/>
              <a:t>"מילי דברכות"</a:t>
            </a:r>
            <a:endParaRPr lang="he-IL" sz="2400" u="sng" dirty="0"/>
          </a:p>
        </p:txBody>
      </p:sp>
      <p:cxnSp>
        <p:nvCxnSpPr>
          <p:cNvPr id="15" name="מחבר חץ ישר 14"/>
          <p:cNvCxnSpPr/>
          <p:nvPr/>
        </p:nvCxnSpPr>
        <p:spPr>
          <a:xfrm>
            <a:off x="6876256" y="2492896"/>
            <a:ext cx="432048" cy="2119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5292080" y="2492896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H="1">
            <a:off x="2699792" y="2636912"/>
            <a:ext cx="379044" cy="1942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5396" y="5229200"/>
            <a:ext cx="7500990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</a:p>
          <a:p>
            <a:r>
              <a:rPr lang="he-IL" sz="2800" dirty="0" smtClean="0"/>
              <a:t>אמר רב יהודה:</a:t>
            </a:r>
          </a:p>
          <a:p>
            <a:r>
              <a:rPr lang="he-IL" sz="2800" dirty="0" smtClean="0"/>
              <a:t>מי שרוצה להיות חסיד צריך לקיים דיני נזיקין.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71249" y="836712"/>
            <a:ext cx="7000924" cy="15696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אמר רב יהודה:</a:t>
            </a:r>
          </a:p>
          <a:p>
            <a:r>
              <a:rPr lang="he-IL" sz="3200" b="1" dirty="0" smtClean="0"/>
              <a:t>האי מאן דבעי למהוי חסידא, לקיים מילי דנזיקין..."</a:t>
            </a:r>
            <a:endParaRPr lang="he-IL" sz="3200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3837781" cy="3663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9503" y="33227"/>
            <a:ext cx="37444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מילי דנזיקין</a:t>
            </a:r>
            <a:endParaRPr lang="he-IL" sz="36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14818"/>
            <a:ext cx="2571768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</a:p>
          <a:p>
            <a:r>
              <a:rPr lang="he-IL" sz="2800" dirty="0" smtClean="0"/>
              <a:t>רבא אמר שמי שרוצה להיות חסיד צריך לקיים ההנחיות של מסכת אבות.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6" y="4429132"/>
            <a:ext cx="2071702" cy="156966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"</a:t>
            </a:r>
            <a:r>
              <a:rPr lang="he-IL" sz="3200" b="1" dirty="0" err="1" smtClean="0"/>
              <a:t>...</a:t>
            </a:r>
            <a:r>
              <a:rPr lang="he-IL" sz="3200" b="1" dirty="0" smtClean="0"/>
              <a:t>רבא אמר: מילי </a:t>
            </a:r>
            <a:r>
              <a:rPr lang="he-IL" sz="3200" b="1" dirty="0" err="1" smtClean="0"/>
              <a:t>דאבות</a:t>
            </a:r>
            <a:r>
              <a:rPr lang="he-IL" sz="3200" b="1" dirty="0" smtClean="0"/>
              <a:t>;"</a:t>
            </a:r>
            <a:endParaRPr lang="he-IL" sz="3200" b="1" dirty="0"/>
          </a:p>
        </p:txBody>
      </p:sp>
      <p:pic>
        <p:nvPicPr>
          <p:cNvPr id="7" name="תמונה 6" descr="חוש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286124"/>
            <a:ext cx="3143272" cy="32595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הסבר ענן 7"/>
          <p:cNvSpPr/>
          <p:nvPr/>
        </p:nvSpPr>
        <p:spPr>
          <a:xfrm>
            <a:off x="6072198" y="1214422"/>
            <a:ext cx="2714644" cy="1857388"/>
          </a:xfrm>
          <a:prstGeom prst="cloudCallout">
            <a:avLst>
              <a:gd name="adj1" fmla="val -42728"/>
              <a:gd name="adj2" fmla="val 931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tx1"/>
                </a:solidFill>
              </a:rPr>
              <a:t>לצאת עם האקסית של חבר טוב שלי?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9" name="הסבר ענן 8"/>
          <p:cNvSpPr/>
          <p:nvPr/>
        </p:nvSpPr>
        <p:spPr>
          <a:xfrm>
            <a:off x="428596" y="1285860"/>
            <a:ext cx="2786082" cy="1857388"/>
          </a:xfrm>
          <a:prstGeom prst="cloudCallout">
            <a:avLst>
              <a:gd name="adj1" fmla="val 66688"/>
              <a:gd name="adj2" fmla="val 900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לוותר עליה כדי לשמור על החברות שלנו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785794"/>
            <a:ext cx="250033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u="sng" dirty="0" smtClean="0"/>
              <a:t>לדוגמא:</a:t>
            </a:r>
          </a:p>
          <a:p>
            <a:r>
              <a:rPr lang="he-IL" sz="2800" dirty="0" smtClean="0"/>
              <a:t>איזהו גיבור- הכובש את יצרו.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1857364"/>
            <a:ext cx="17859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או</a:t>
            </a:r>
            <a:endParaRPr lang="he-I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 rot="10800000">
            <a:off x="3500430" y="235743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5143504" y="235743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28992" y="160621"/>
            <a:ext cx="31683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מילי דאבות</a:t>
            </a:r>
            <a:endParaRPr lang="he-IL" sz="36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876"/>
            <a:ext cx="3071834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</a:p>
          <a:p>
            <a:r>
              <a:rPr lang="he-IL" sz="2800" dirty="0" smtClean="0"/>
              <a:t>יש אומרים שמי שרוצה להיות חסיד יקפיד לקיים דיני ברכות.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357298"/>
            <a:ext cx="2857520" cy="107721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err="1" smtClean="0"/>
              <a:t>"..</a:t>
            </a:r>
            <a:r>
              <a:rPr lang="he-IL" sz="3200" b="1" dirty="0" smtClean="0"/>
              <a:t>. ואמרי לה: מילי דברכות."</a:t>
            </a:r>
            <a:endParaRPr lang="he-IL" sz="3200" b="1" dirty="0"/>
          </a:p>
        </p:txBody>
      </p:sp>
      <p:pic>
        <p:nvPicPr>
          <p:cNvPr id="7" name="תמונה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000372"/>
            <a:ext cx="4733949" cy="3179002"/>
          </a:xfrm>
          <a:prstGeom prst="rect">
            <a:avLst/>
          </a:prstGeom>
        </p:spPr>
      </p:pic>
      <p:sp>
        <p:nvSpPr>
          <p:cNvPr id="9" name="הסבר מלבני 8"/>
          <p:cNvSpPr/>
          <p:nvPr/>
        </p:nvSpPr>
        <p:spPr>
          <a:xfrm>
            <a:off x="4071934" y="1214422"/>
            <a:ext cx="2714644" cy="1643074"/>
          </a:xfrm>
          <a:prstGeom prst="wedgeRectCallout">
            <a:avLst>
              <a:gd name="adj1" fmla="val 44755"/>
              <a:gd name="adj2" fmla="val 869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ברוך אתה השם אלוקינו מלך העולם שהכל נהיה בדברו.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7701" y="260648"/>
            <a:ext cx="26603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מילי דברכות</a:t>
            </a:r>
            <a:endParaRPr lang="he-IL" sz="36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71472" y="714356"/>
            <a:ext cx="7929618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מקוות שזה עזר לכם כמו שזה עזר לנו </a:t>
            </a:r>
            <a:r>
              <a:rPr lang="he-I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he-IL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e-I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שנה מוצלחת !!!</a:t>
            </a:r>
          </a:p>
          <a:p>
            <a:pPr algn="ctr"/>
            <a:endParaRPr lang="he-IL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e-I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ליטל לוי</a:t>
            </a:r>
          </a:p>
          <a:p>
            <a:pPr algn="ctr"/>
            <a:r>
              <a:rPr lang="he-I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שני גולבר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214422"/>
            <a:ext cx="6357982" cy="3139321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משנה:</a:t>
            </a:r>
          </a:p>
          <a:p>
            <a:r>
              <a:rPr lang="he-IL" sz="3600" dirty="0" smtClean="0"/>
              <a:t>"...המצניע את הקוץ ואת הזכוכית,          </a:t>
            </a:r>
          </a:p>
          <a:p>
            <a:r>
              <a:rPr lang="he-IL" sz="3600" dirty="0" smtClean="0"/>
              <a:t>והגודר את גדרו בקוצים, </a:t>
            </a:r>
          </a:p>
          <a:p>
            <a:r>
              <a:rPr lang="he-IL" sz="3600" dirty="0" smtClean="0"/>
              <a:t>וגדר שנפלה לרה"ר </a:t>
            </a:r>
          </a:p>
          <a:p>
            <a:r>
              <a:rPr lang="he-IL" sz="3600" dirty="0" err="1" smtClean="0"/>
              <a:t>והוזקו</a:t>
            </a:r>
            <a:r>
              <a:rPr lang="he-IL" sz="3600" dirty="0" smtClean="0"/>
              <a:t> בהן אחרים חייב בנזקן."</a:t>
            </a:r>
            <a:endParaRPr lang="he-IL" sz="3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2198" y="500042"/>
            <a:ext cx="2786082" cy="25545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"ת"ר המצניע את קוציו וזכוכיותיו בכותל של חברו"</a:t>
            </a:r>
            <a:endParaRPr lang="he-IL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4286256"/>
            <a:ext cx="3786214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פירוש:</a:t>
            </a:r>
          </a:p>
          <a:p>
            <a:r>
              <a:rPr lang="he-IL" sz="2800" dirty="0" smtClean="0"/>
              <a:t>שנו חכמים </a:t>
            </a:r>
            <a:r>
              <a:rPr lang="he-IL" sz="2800" dirty="0" err="1" smtClean="0"/>
              <a:t>– ה</a:t>
            </a:r>
            <a:r>
              <a:rPr lang="he-IL" sz="2800" dirty="0" smtClean="0"/>
              <a:t>מטמין את הקוצים והזכוכיות בחומה של חברו </a:t>
            </a:r>
            <a:endParaRPr lang="he-IL" sz="2800" dirty="0"/>
          </a:p>
        </p:txBody>
      </p:sp>
      <p:sp>
        <p:nvSpPr>
          <p:cNvPr id="11" name="מלבן 10"/>
          <p:cNvSpPr/>
          <p:nvPr/>
        </p:nvSpPr>
        <p:spPr>
          <a:xfrm>
            <a:off x="3786182" y="571480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הגמרא</a:t>
            </a:r>
            <a:endParaRPr lang="he-I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תמונה 6" descr="IMG-20131230-WA002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214710" cy="34290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14356"/>
            <a:ext cx="7929618" cy="107721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err="1" smtClean="0"/>
              <a:t>" ו</a:t>
            </a:r>
            <a:r>
              <a:rPr lang="he-IL" sz="3200" b="1" dirty="0" smtClean="0"/>
              <a:t>בא בעל הכותל וסתר כותלו, ונפל לרשות הרבים והזיקו, חייב </a:t>
            </a:r>
            <a:r>
              <a:rPr lang="he-IL" sz="3200" b="1" dirty="0" err="1" smtClean="0"/>
              <a:t>המצניע</a:t>
            </a:r>
            <a:r>
              <a:rPr lang="he-IL" sz="3200" b="1" dirty="0" smtClean="0"/>
              <a:t>."</a:t>
            </a:r>
            <a:endParaRPr lang="he-IL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2571744"/>
            <a:ext cx="4429156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פירוש:</a:t>
            </a:r>
            <a:endParaRPr lang="he-IL" sz="2800" dirty="0" smtClean="0"/>
          </a:p>
          <a:p>
            <a:r>
              <a:rPr lang="he-IL" sz="2800" dirty="0" smtClean="0"/>
              <a:t>בא בעל החומה והרס את החומה, והקוצים והזכוכיות שהיו בתוכה התפזרו ברשות הרבים. אדם עבר וניזוק מהקוצים והזכוכיות שהיו בחומה - חייב מחביא הקוצים והזכוכיות.</a:t>
            </a:r>
            <a:endParaRPr lang="he-IL" sz="2800" dirty="0"/>
          </a:p>
        </p:txBody>
      </p:sp>
      <p:pic>
        <p:nvPicPr>
          <p:cNvPr id="6" name="תמונה 5" descr="חומה שנפלה לרשות הרבי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90" y="2183330"/>
            <a:ext cx="3357586" cy="26138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תמונה 6" descr="bp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789040"/>
            <a:ext cx="2714612" cy="16668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1934" y="285728"/>
            <a:ext cx="4857784" cy="206210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"א"ר יוחנן: לא שנו אלא בכותל רעוע, אבל בכותל בריא, המצניע פטור וחייב בעל הכו</a:t>
            </a:r>
            <a:r>
              <a:rPr lang="he-IL" sz="3200" b="1" dirty="0" err="1" smtClean="0"/>
              <a:t>תל.</a:t>
            </a:r>
            <a:r>
              <a:rPr lang="he-IL" sz="3200" b="1" dirty="0" smtClean="0"/>
              <a:t>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786190"/>
            <a:ext cx="5429288" cy="27392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</a:p>
          <a:p>
            <a:r>
              <a:rPr lang="he-IL" sz="2800" dirty="0" smtClean="0"/>
              <a:t>אמר רבי יוחנן: בעל הקוצים והזכוכיות חייב רק אם </a:t>
            </a:r>
            <a:r>
              <a:rPr lang="he-IL" sz="2800" dirty="0" err="1" smtClean="0"/>
              <a:t>הטמינם</a:t>
            </a:r>
            <a:r>
              <a:rPr lang="he-IL" sz="2800" dirty="0" smtClean="0"/>
              <a:t> בחומה שמיועדת להריסה. אבל אם מדובר בחומה חזקה ויציבה, מטמין הקוצים והזכוכיות פטור וחייב בעל החומה.</a:t>
            </a:r>
            <a:endParaRPr lang="he-IL" sz="2800" dirty="0"/>
          </a:p>
        </p:txBody>
      </p:sp>
      <p:pic>
        <p:nvPicPr>
          <p:cNvPr id="10" name="תמונה 9" descr="הכותל הברי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071834" cy="27146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תמונה 7" descr="The_Little_Western_Wall_P607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7474" y="3179884"/>
            <a:ext cx="2643206" cy="26432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428596" y="3071810"/>
            <a:ext cx="29289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"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כותל בריא</a:t>
            </a:r>
            <a:r>
              <a:rPr lang="he-IL" b="1" dirty="0" smtClean="0"/>
              <a:t>"=</a:t>
            </a:r>
            <a:r>
              <a:rPr lang="he-IL" b="1" dirty="0" smtClean="0">
                <a:solidFill>
                  <a:schemeClr val="bg1"/>
                </a:solidFill>
              </a:rPr>
              <a:t>חומה חזקה ויציבה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2160" y="2786058"/>
            <a:ext cx="2888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"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כותל רעוע</a:t>
            </a:r>
            <a:r>
              <a:rPr lang="he-IL" b="1" dirty="0" smtClean="0"/>
              <a:t>"=</a:t>
            </a:r>
            <a:r>
              <a:rPr lang="he-IL" b="1" dirty="0" smtClean="0">
                <a:solidFill>
                  <a:schemeClr val="bg1"/>
                </a:solidFill>
              </a:rPr>
              <a:t>חומה לא יציבה</a:t>
            </a:r>
            <a:endParaRPr lang="he-I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6314" y="428604"/>
            <a:ext cx="4000528" cy="25545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"אמר רבינא, זאת אומרת: המכסה את בורו בדליו של חברו, ובא בעל דלי ונטל דליו, חייב בעל הבור."</a:t>
            </a:r>
            <a:endParaRPr lang="he-IL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500438"/>
            <a:ext cx="4786346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</a:p>
          <a:p>
            <a:r>
              <a:rPr lang="he-IL" sz="2800" dirty="0" smtClean="0"/>
              <a:t>רבינא הוסיף:</a:t>
            </a:r>
          </a:p>
          <a:p>
            <a:r>
              <a:rPr lang="he-IL" sz="2800" dirty="0" smtClean="0"/>
              <a:t>אדם המכסה את בורו במכסה של חברו ובא החבר ולקח את המכסה שלו, אם אדם שעבר ברה"ר נפל לבור </a:t>
            </a:r>
            <a:r>
              <a:rPr lang="he-IL" sz="2800" dirty="0" err="1" smtClean="0"/>
              <a:t>והוזק</a:t>
            </a:r>
            <a:r>
              <a:rPr lang="he-IL" sz="2800" dirty="0" smtClean="0"/>
              <a:t> - חייב בעל הבור.</a:t>
            </a:r>
            <a:endParaRPr lang="he-IL" sz="2800" dirty="0"/>
          </a:p>
        </p:txBody>
      </p:sp>
      <p:pic>
        <p:nvPicPr>
          <p:cNvPr id="7" name="תמונה 6" descr="המכסה בורו בדליו של חבר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3817718" cy="23708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תמונה 7" descr="ונטל דליו, חייב בעל הבו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857628"/>
            <a:ext cx="3261376" cy="24460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47864" y="287790"/>
            <a:ext cx="3091660" cy="15696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u="sng" dirty="0" smtClean="0"/>
              <a:t>שואלת הגמרא</a:t>
            </a:r>
          </a:p>
          <a:p>
            <a:r>
              <a:rPr lang="he-IL" sz="7200" b="1" u="sng" dirty="0" smtClean="0"/>
              <a:t>פשיטא!</a:t>
            </a:r>
            <a:r>
              <a:rPr lang="he-IL" sz="3200" b="1" dirty="0" smtClean="0"/>
              <a:t> </a:t>
            </a:r>
            <a:endParaRPr lang="he-IL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928934"/>
            <a:ext cx="3500430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</a:p>
          <a:p>
            <a:r>
              <a:rPr lang="he-IL" sz="2800" b="1" u="sng" dirty="0" smtClean="0"/>
              <a:t>פשיטא=פשוט!</a:t>
            </a:r>
          </a:p>
          <a:p>
            <a:r>
              <a:rPr lang="he-IL" sz="2800" dirty="0" err="1" smtClean="0"/>
              <a:t>רבינא</a:t>
            </a:r>
            <a:r>
              <a:rPr lang="he-IL" sz="2800" dirty="0" smtClean="0"/>
              <a:t> לא היה צריך לציין זאת. הרי ברור שבעל הבור (=בעל הנזק) חייב</a:t>
            </a:r>
            <a:r>
              <a:rPr lang="he-IL" sz="2800" dirty="0"/>
              <a:t>.</a:t>
            </a:r>
            <a:endParaRPr lang="he-IL" sz="2800" dirty="0" smtClean="0"/>
          </a:p>
        </p:txBody>
      </p:sp>
      <p:pic>
        <p:nvPicPr>
          <p:cNvPr id="7" name="תמונה 6" descr="מבולב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080701"/>
            <a:ext cx="2580888" cy="39432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הסבר ענן 12"/>
          <p:cNvSpPr/>
          <p:nvPr/>
        </p:nvSpPr>
        <p:spPr>
          <a:xfrm>
            <a:off x="6818319" y="1202113"/>
            <a:ext cx="2248240" cy="1499628"/>
          </a:xfrm>
          <a:prstGeom prst="cloudCallout">
            <a:avLst>
              <a:gd name="adj1" fmla="val -73615"/>
              <a:gd name="adj2" fmla="val 6386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</a:rPr>
              <a:t>פשיטא!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404664"/>
            <a:ext cx="8286808" cy="19389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u="sng" dirty="0" smtClean="0"/>
              <a:t>עונה הגמרא</a:t>
            </a:r>
          </a:p>
          <a:p>
            <a:r>
              <a:rPr lang="he-IL" sz="3200" b="1" dirty="0" smtClean="0"/>
              <a:t>"מהו דתימא, התם הוא דלא הוי ידע ליה דלודעיה, אבל הכא דידע ליה הוה ליה לאודועיה</a:t>
            </a:r>
            <a:r>
              <a:rPr lang="he-IL" sz="3200" b="1" dirty="0"/>
              <a:t>. </a:t>
            </a:r>
            <a:endParaRPr lang="he-IL" sz="3200" b="1" dirty="0" smtClean="0"/>
          </a:p>
          <a:p>
            <a:r>
              <a:rPr lang="he-IL" sz="3200" b="1" dirty="0" err="1" smtClean="0"/>
              <a:t>קא</a:t>
            </a:r>
            <a:r>
              <a:rPr lang="he-IL" sz="3200" b="1" dirty="0" smtClean="0"/>
              <a:t> משמע לן"</a:t>
            </a:r>
            <a:endParaRPr lang="he-IL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4215412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</a:p>
          <a:p>
            <a:r>
              <a:rPr lang="he-IL" sz="2800" dirty="0" smtClean="0"/>
              <a:t>היית עלול לומר שם שבעל החומה לא ידע למי שייכים הקוצים והזכוכיות ולכן הוא פטור, אבל כאן בעל המכסה יודע מי בעל הבור ויכול להודיעו.</a:t>
            </a:r>
          </a:p>
          <a:p>
            <a:r>
              <a:rPr lang="he-IL" sz="2800" dirty="0" err="1" smtClean="0"/>
              <a:t>רבינא</a:t>
            </a:r>
            <a:r>
              <a:rPr lang="he-IL" sz="2800" dirty="0" smtClean="0"/>
              <a:t> רצה להשמיע לנו שלמרות זאת, בעל המכסה פטור ובעל הבור חייב.</a:t>
            </a:r>
            <a:endParaRPr lang="he-IL" sz="2800" dirty="0"/>
          </a:p>
        </p:txBody>
      </p:sp>
      <p:pic>
        <p:nvPicPr>
          <p:cNvPr id="12" name="תמונה 11" descr="drain_cover_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284984"/>
            <a:ext cx="3392102" cy="2664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56377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48" y="642918"/>
            <a:ext cx="4500594" cy="30469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ת"ר: חסידים הראשונים היו מצניעים קוצותיהם וזכוכיותיהם בתוך שדותיהן ומעמיקים להן ג' טפחים, כדי שלא יעכב המחרשה."</a:t>
            </a:r>
            <a:endParaRPr lang="he-IL" sz="3200" b="1" dirty="0"/>
          </a:p>
        </p:txBody>
      </p:sp>
      <p:pic>
        <p:nvPicPr>
          <p:cNvPr id="8" name="תמונה 7" descr="שדה וןמחרש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7391">
            <a:off x="4826262" y="4059766"/>
            <a:ext cx="3813279" cy="22428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5720" y="2071678"/>
            <a:ext cx="3857652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פירוש</a:t>
            </a:r>
          </a:p>
          <a:p>
            <a:r>
              <a:rPr lang="he-IL" sz="2800" dirty="0" smtClean="0"/>
              <a:t>שנו חכמים: החסידים הראשונים היו מטמינים </a:t>
            </a:r>
            <a:r>
              <a:rPr lang="he-IL" sz="2800" dirty="0" err="1" smtClean="0"/>
              <a:t>קוצותיהם</a:t>
            </a:r>
            <a:r>
              <a:rPr lang="he-IL" sz="2800" dirty="0" smtClean="0"/>
              <a:t> וזכוכיותיהם בתוך השדות שלהם בעומק של שלושה טפחים כדי שלא יפריעו לחרישת השדה.</a:t>
            </a:r>
            <a:endParaRPr lang="he-IL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תלהבות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428</TotalTime>
  <Words>542</Words>
  <Application>Microsoft Office PowerPoint</Application>
  <PresentationFormat>‫הצגה על המסך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התלהבות</vt:lpstr>
      <vt:lpstr>המצניע את הקוץ ואת הזכוכית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שלושה מסלולים למידת החסידות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השופך מים ברשות הרבים</dc:title>
  <dc:creator>Levi</dc:creator>
  <cp:lastModifiedBy>one</cp:lastModifiedBy>
  <cp:revision>83</cp:revision>
  <dcterms:created xsi:type="dcterms:W3CDTF">2013-11-10T19:51:56Z</dcterms:created>
  <dcterms:modified xsi:type="dcterms:W3CDTF">2014-01-06T10:23:21Z</dcterms:modified>
</cp:coreProperties>
</file>