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9" r:id="rId4"/>
    <p:sldId id="258" r:id="rId5"/>
    <p:sldId id="264" r:id="rId6"/>
    <p:sldId id="262" r:id="rId7"/>
    <p:sldId id="263" r:id="rId8"/>
    <p:sldId id="265" r:id="rId9"/>
    <p:sldId id="266" r:id="rId10"/>
    <p:sldId id="267" r:id="rId11"/>
    <p:sldId id="260" r:id="rId12"/>
    <p:sldId id="259" r:id="rId13"/>
    <p:sldId id="270" r:id="rId14"/>
    <p:sldId id="268" r:id="rId15"/>
    <p:sldId id="271" r:id="rId16"/>
    <p:sldId id="261"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7" d="100"/>
          <a:sy n="77" d="100"/>
        </p:scale>
        <p:origin x="-95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3FE3296-99F1-44BA-B1BF-C86471B0FF97}" type="datetimeFigureOut">
              <a:rPr lang="he-IL" smtClean="0"/>
              <a:pPr/>
              <a:t>ה'/שבט/תשע"ד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4440E1-0097-4427-BB5A-16E071DF9C6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FE3296-99F1-44BA-B1BF-C86471B0FF97}" type="datetimeFigureOut">
              <a:rPr lang="he-IL" smtClean="0"/>
              <a:pPr/>
              <a:t>ה'/שבט/תשע"ד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4440E1-0097-4427-BB5A-16E071DF9C6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714357"/>
            <a:ext cx="7529538" cy="1428760"/>
          </a:xfrm>
        </p:spPr>
        <p:txBody>
          <a:bodyPr>
            <a:normAutofit/>
          </a:bodyPr>
          <a:lstStyle/>
          <a:p>
            <a:r>
              <a:rPr lang="he-IL" dirty="0" smtClean="0"/>
              <a:t>המניח כד ברה"ר</a:t>
            </a:r>
            <a:endParaRPr lang="he-IL" dirty="0"/>
          </a:p>
        </p:txBody>
      </p:sp>
      <p:sp>
        <p:nvSpPr>
          <p:cNvPr id="3" name="כותרת משנה 2"/>
          <p:cNvSpPr>
            <a:spLocks noGrp="1"/>
          </p:cNvSpPr>
          <p:nvPr>
            <p:ph type="subTitle" idx="1"/>
          </p:nvPr>
        </p:nvSpPr>
        <p:spPr/>
        <p:txBody>
          <a:bodyPr>
            <a:normAutofit fontScale="77500" lnSpcReduction="20000"/>
          </a:bodyPr>
          <a:lstStyle/>
          <a:p>
            <a:endParaRPr lang="he-IL" dirty="0" smtClean="0"/>
          </a:p>
          <a:p>
            <a:r>
              <a:rPr lang="he-IL" sz="6000" dirty="0" smtClean="0">
                <a:solidFill>
                  <a:schemeClr val="tx1"/>
                </a:solidFill>
              </a:rPr>
              <a:t>אלירן מגן וליעד נסרי י"ב 5</a:t>
            </a:r>
            <a:endParaRPr lang="he-IL" sz="6000" dirty="0">
              <a:solidFill>
                <a:schemeClr val="tx1"/>
              </a:solidFill>
            </a:endParaRPr>
          </a:p>
        </p:txBody>
      </p:sp>
      <p:pic>
        <p:nvPicPr>
          <p:cNvPr id="4" name="תמונה 3" descr="כד.jpg"/>
          <p:cNvPicPr>
            <a:picLocks noChangeAspect="1"/>
          </p:cNvPicPr>
          <p:nvPr/>
        </p:nvPicPr>
        <p:blipFill>
          <a:blip r:embed="rId2" cstate="print"/>
          <a:stretch>
            <a:fillRect/>
          </a:stretch>
        </p:blipFill>
        <p:spPr>
          <a:xfrm>
            <a:off x="2857488" y="2071678"/>
            <a:ext cx="3044196" cy="18668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הסבר חדש מא"י למשנה</a:t>
            </a:r>
            <a:endParaRPr lang="he-IL" dirty="0"/>
          </a:p>
        </p:txBody>
      </p:sp>
      <p:sp>
        <p:nvSpPr>
          <p:cNvPr id="3" name="מציין מיקום תוכן 2"/>
          <p:cNvSpPr>
            <a:spLocks noGrp="1"/>
          </p:cNvSpPr>
          <p:nvPr>
            <p:ph idx="1"/>
          </p:nvPr>
        </p:nvSpPr>
        <p:spPr/>
        <p:txBody>
          <a:bodyPr>
            <a:normAutofit/>
          </a:bodyPr>
          <a:lstStyle/>
          <a:p>
            <a:pPr>
              <a:buNone/>
            </a:pPr>
            <a:r>
              <a:rPr lang="he-IL" sz="2400" b="1" dirty="0" smtClean="0"/>
              <a:t>אמר ליה רבי אבא לרב אשי: "הכי אמרי </a:t>
            </a:r>
            <a:r>
              <a:rPr lang="he-IL" sz="2400" b="1" dirty="0" err="1" smtClean="0"/>
              <a:t>במערבא</a:t>
            </a:r>
            <a:r>
              <a:rPr lang="he-IL" sz="2400" b="1" dirty="0" smtClean="0"/>
              <a:t> משמיה </a:t>
            </a:r>
            <a:r>
              <a:rPr lang="he-IL" sz="2400" b="1" dirty="0" err="1" smtClean="0"/>
              <a:t>דרב</a:t>
            </a:r>
            <a:r>
              <a:rPr lang="he-IL" sz="2400" b="1" dirty="0" smtClean="0"/>
              <a:t> </a:t>
            </a:r>
            <a:r>
              <a:rPr lang="he-IL" sz="2400" b="1" dirty="0" err="1" smtClean="0"/>
              <a:t>עולא</a:t>
            </a:r>
            <a:r>
              <a:rPr lang="he-IL" sz="2400" b="1" dirty="0" smtClean="0"/>
              <a:t>: לפי שאין דרכן של בני אדם להתבונן בדרכים"</a:t>
            </a:r>
          </a:p>
          <a:p>
            <a:pPr>
              <a:buNone/>
            </a:pPr>
            <a:endParaRPr lang="he-IL" sz="2400" dirty="0" smtClean="0"/>
          </a:p>
          <a:p>
            <a:pPr>
              <a:buNone/>
            </a:pPr>
            <a:r>
              <a:rPr lang="he-IL" sz="2400" dirty="0" smtClean="0"/>
              <a:t>אמר לו רבי אבא לרב אשי:</a:t>
            </a:r>
            <a:r>
              <a:rPr lang="en-US" sz="2400" dirty="0" smtClean="0"/>
              <a:t> </a:t>
            </a:r>
            <a:r>
              <a:rPr lang="he-IL" sz="2400" dirty="0" smtClean="0"/>
              <a:t>"כך אמרו בארץ ישראל בשמו של ר' </a:t>
            </a:r>
            <a:r>
              <a:rPr lang="he-IL" sz="2400" dirty="0" err="1" smtClean="0"/>
              <a:t>עולא</a:t>
            </a:r>
            <a:r>
              <a:rPr lang="he-IL" sz="2400" dirty="0" smtClean="0"/>
              <a:t>: משום שאין דרכן של בני אדם להתבונן בדרכים"</a:t>
            </a:r>
          </a:p>
          <a:p>
            <a:pPr>
              <a:buNone/>
            </a:pPr>
            <a:endParaRPr lang="he-IL"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6000" dirty="0" smtClean="0"/>
              <a:t>"אין דרכן של בני אדם להתבונן בדרכים"</a:t>
            </a:r>
            <a:endParaRPr lang="he-IL" sz="6000" dirty="0"/>
          </a:p>
        </p:txBody>
      </p:sp>
      <p:pic>
        <p:nvPicPr>
          <p:cNvPr id="4" name="מציין מיקום תוכן 3" descr="הולך.jpg"/>
          <p:cNvPicPr>
            <a:picLocks noGrp="1" noChangeAspect="1"/>
          </p:cNvPicPr>
          <p:nvPr>
            <p:ph idx="1"/>
          </p:nvPr>
        </p:nvPicPr>
        <p:blipFill>
          <a:blip r:embed="rId2" cstate="print"/>
          <a:stretch>
            <a:fillRect/>
          </a:stretch>
        </p:blipFill>
        <p:spPr>
          <a:xfrm>
            <a:off x="1214414" y="1998649"/>
            <a:ext cx="6357982" cy="395103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המקרה שארע </a:t>
            </a:r>
            <a:r>
              <a:rPr lang="he-IL" dirty="0" err="1" smtClean="0"/>
              <a:t>בנהרדעא</a:t>
            </a:r>
            <a:endParaRPr lang="he-IL" dirty="0"/>
          </a:p>
        </p:txBody>
      </p:sp>
      <p:sp>
        <p:nvSpPr>
          <p:cNvPr id="3" name="מציין מיקום תוכן 2"/>
          <p:cNvSpPr>
            <a:spLocks noGrp="1"/>
          </p:cNvSpPr>
          <p:nvPr>
            <p:ph idx="1"/>
          </p:nvPr>
        </p:nvSpPr>
        <p:spPr/>
        <p:txBody>
          <a:bodyPr>
            <a:normAutofit/>
          </a:bodyPr>
          <a:lstStyle/>
          <a:p>
            <a:pPr>
              <a:buNone/>
            </a:pPr>
            <a:r>
              <a:rPr lang="he-IL" sz="4000" b="1" dirty="0" smtClean="0"/>
              <a:t>שמואל חייב אדם שנתקל בכד ברשות הרבים בעיר </a:t>
            </a:r>
            <a:r>
              <a:rPr lang="he-IL" sz="4000" b="1" dirty="0" err="1" smtClean="0"/>
              <a:t>נהרדעא</a:t>
            </a:r>
            <a:r>
              <a:rPr lang="he-IL" sz="4000" b="1" dirty="0" smtClean="0"/>
              <a:t>. למה?</a:t>
            </a:r>
          </a:p>
        </p:txBody>
      </p:sp>
      <p:pic>
        <p:nvPicPr>
          <p:cNvPr id="4" name="תמונה 3" descr="גרי אומר למה.png"/>
          <p:cNvPicPr>
            <a:picLocks noChangeAspect="1"/>
          </p:cNvPicPr>
          <p:nvPr/>
        </p:nvPicPr>
        <p:blipFill>
          <a:blip r:embed="rId2" cstate="print"/>
          <a:stretch>
            <a:fillRect/>
          </a:stretch>
        </p:blipFill>
        <p:spPr>
          <a:xfrm>
            <a:off x="2786050" y="3429000"/>
            <a:ext cx="3576705" cy="32416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dirty="0" smtClean="0"/>
              <a:t>כי שמואל סובר שמי שהולך ברחוב חייב ללכת בזהירות שלא יזיק וישבור שום דבר. </a:t>
            </a:r>
          </a:p>
          <a:p>
            <a:pPr marL="0" indent="0">
              <a:buNone/>
            </a:pPr>
            <a:r>
              <a:rPr lang="he-IL" dirty="0" smtClean="0"/>
              <a:t>   וזה בהתאם להסברו במשנה ("באפילה שנו")</a:t>
            </a:r>
            <a:endParaRPr lang="he-IL" dirty="0"/>
          </a:p>
        </p:txBody>
      </p:sp>
      <p:sp>
        <p:nvSpPr>
          <p:cNvPr id="4098" name="AutoShape 2" descr="data:image/jpeg;base64,/9j/4AAQSkZJRgABAQAAAQABAAD/2wCEAAkGBhQSERQUEhQVFBUUFBcVFRcXFRUUFRQUFRUVFBQUFRcXHCYfFxkkGRQXHy8gJCcpLCwsFR4xNTAqNSYsLCkBCQoKDQwNFAwOFSkYFBwpKSkpKSkpLCkpKSkpKSkpKSkpKSkuKSkpKSkpKSkpKSkpKSkpKSkpKSkpKSkpKSkpKf/AABEIALgBEgMBIgACEQEDEQH/xAAbAAABBQEBAAAAAAAAAAAAAAADAAECBAUGB//EAEsQAAECAwMHCAgCBwYGAwAAAAEAAgMEESExQQUGElFhcdMWIoGRlKGx8BMUNVN0s8HRMlIVJEJztOHxIzRigoSSQ2OissLDM0Rk/8QAFAEBAAAAAAAAAAAAAAAAAAAAAP/EABQRAQAAAAAAAAAAAAAAAAAAAAD/2gAMAwEAAhEDEQA/APOsuZciQYoZDEJrBCgUHq8ub5eE4kkwySSXE1KzjnVH1wuzS3CU86T/AG7v3Uv/AAsFY7ALkGpyrmNcLs0tw03KuY1wuzS3DVFspUGhFdtliDFgFpo4UQanKyY1wuzS3DS5VzGuF2aW4ayKJINflXMa4XZpbhp+VcxrhdmluGsdOg1+VcxrhdmluGnGdUfXC7NLcNY6dBrcq4+uF2aW4aXKqY1wuzS3DWQE6DW5VR9cLs0tw0uVcxrhdmluGshNpINjlXH1wuzS3DS5Vx9cLs0tw1kVSog1+VcxrhdmluGmOdkxrhdmluGsgpkGxytj64XZpbhpDOyPrhdmluGsZIFBsnOyY1wuzS3DTcrJjXC7NLcNZFUxQbHK2Y1wuzS3DR5XOaO6tTCFBX+7S3D81XPpwUG4c6o+uF2aW4SjyrmP+V2aW4axU7Bbbdig2TnXH1wuzS3DUeVsxrhdmluGsp4KjooNvlTHpfC7PLcNMc6o+uF2aW4ayGuJU6Y4INYZ0R9cLs0tw1F2dUfXC7NLcNZWPSniBBpcrJjXC7NLcNSh51RyRbCtI/8ArS3DWO4JQfxDePFBp54Qg3KE41oDWtmo4a0AANAivAAAsAAwSU89faU78XMfOekgNnQR6c191L2/6aCspjTZt8haGdf95P7qX/hoKzoZuoK0tP2QXIbTWl191+sbraK26A55FKO0gQBo240N1K39Sqw4gJDb6mwjXSgFltfuugzfygIcVrnMZEALTokkNIxFhrdUV2oMl2buj+LSsAqaUtqKCmumCzJySMN1D9bK1sINoNhXo2cmW/XI+m2GyENENbDYKV0QTaRQuNt+wWWLCn8jmIy0saQdIkDSJJFABQ2i64brrQ42iVFfytk4Qi0B+nVukebo02Wk/RUw1BAJ6Jy1MgjQpIrgK3obigiUycpkCTpk4QJIroMmZqxo8CJGhsJZCFXmho2t1SsKILUAk4ThMECSKSSBkgmSQOpBMApUQIlRTlItQEhu2Yde9SePP26EKlEd7T03Y4b0EdLpGv6Jopw2KbHWnVZ537Unt0jZuvQVypQvxDePFTc03f0UYf4m7x4oNTPX2lO/FzHznpJZ6+0p34uY+c9JAbOzR9NQC30cvU/6aDRoGrGv2tzZTmureKbfFamc8QCO4UtMKXrZcPVoOKyg+zDrQX83Sz1uB6VhfDMaGHttJLTEaHAXW0qpZMiXaROoGtmBI71XyLHDI8NxAcGRYbiMHBsRpIJ+qtQobhpFp0QHWC8GhIqAejzVBrQowc6gIFLjWpJo62lwvrbq3K0w87QFQ611uiARW1uy3WsiRyoWl1jdIgNrSuNh+hViNNaTdO2gqTUkjSqAGkCxtmq+mCDKy2WB9AKbR+GluGuu26izGBWsoZRdFDNIk6IOu0nGlb+q5UqoJlQKWmkCgRF6gEUi/wA7VABA1E1FPRTEIIKTUnhJpog1ZXLsWFCfCa9wa+ge2po6l1Rist5qVYhsYWPJcQ4aOg3Rrp1NHVdWygtFn86pcgSQTVUqIGKYJymQMUykmaEE2hOFIixRagibVNzfPenLUnX0OCCKKHVGqnmvgovh7dg32Wd6hWhvr4IEXX16UWFFBFt/igl6bTobEBhS2vcowvxN3jxUoTqg69ey5Sg0qK6xu370F/PX2lO/FzHznpJZ6+0p34uY+c9JBYzld+sGps9FAw//ADQVjw4NT9lq5zu/WDh/ZS/8NBWQ2NS5Bt5LhQgW1Di4OaQdJoboglxqC2uGtbmUZVgiPcGuaS5/NJ0qULryL9G0bhiuSgZRo4E15t1Dt83LpJLKzXgaeJIrYGhoFecEGPNyjoQcbHNpSuo122hUfWCQRU01Vvpcujy2x7YJDaFjxpONRYBSlBXYNdbaXWcy0IBFRojO3IktAe9wa20mwCl6CrolSYxW5yVfCdoxBoupWlhsNxsKC2lQgWhftH/j3IQCv+sgs0NECymljidW3uWextoQTY1NECK114O7BAJtQO1tVYgyNaGtlbBrtt7vFV3xdSPKxaGuA8089aDSbktnoYlBWICdEl2iKN0dPZZQ361gELcbGc6GSKA2mpuuvGFa1w6SsZ7NtvnFANTYo6KeiBFMkU1UDp6Jk9ED6SbSUU4KAoi2bU4aTf0oYCcv860DONqT20NEiolA4ClSuFKd/wDNM1TDKWm7z9kE4Y6E8N3ObvGwqDSpsdUt3jHbbRBfz19pTvxcx856SWevtKd+LmPnPSQLO0/rJ/dS/wDDQVjLazuH6yf3Mt/CwViIJNWtko1cBol1cCTbQG2gNcdayoYtC1MlzRY8OsuJt51wrYPug0s54vNaGvxIe3Sr+LnNNMW010uuXPNcpzEQucRpFwDiRaaW4ivQoCGgK11nTct7JWW2w3Q61oIei6gtrTDXcFhMgayi+jGtA2U5p0Rxc9xcbQC41IaDYO9BhtqMVc9A0m6thPTUIzYTdQ80QUXD6efBVojqXLYMpUiw4a/NPuseK3nEC0gkdRoglDaXV86/qoltSdpoOuivykqQNt5uoEzcn87SFwNSKOuBrZQWnpQZ7QLa12Upft2JwDd060f1Ei+gGsmncbUUSYNNF4Jusa8j/cAUFqHLMcGsixTCLa6TXMccKig1YUVmRyHAeKNeHOrbpRmS+7RD2uBxtJF1EOFkUuNSLKD/AImjbiTpMK0JHITGv58QhhYQdE8+uFKsII6ig5qalTDiuYf2Tg5rhTCjgdE7xYrYydDLKiIKkVoSKh1tlBU3DvW+7JMi0WmI86zf3UCE9kq0c1jur7lByszKlhoadBBwBtpdegq/lNlHWUANwAIs6TeqICBlKiRCVEDEKTQlRPtQKiiUXRsqhoFoJJ6pwgZoU6VsUW3ea7lNj6CmPQgRh0GP06ClBHOG/wCqd19O+9NC/E3ePug0c9faU78XMfOeklnr7Snfi5j5z0kGtnJkzTfW4mFL02/q0Kldi5SNLOaaOFMF2+U3f2opU/2cCvTLwbjhSw1XO5wuB0bLaut13Y4oMqHjTUrMrHoRU0ABrebcKi42qtDxIwHjYtzNyUYIrHuisF9haxwA2+kOj3FBjMBKsQ5dxuaepe2ZGyPLvYHAwHttqTDl6WCpNWsApSprqCl+ipeI8H1aFoDHQEN7xQ2tDQNFtSDV1pp+Ft5DxxmT3kDmUpfhu87VZg5GefyjeV7RDyDLC6XYOhp+iMcmQ23Q2D/K37IPHoWbzry9t1LLcRv1K7Czb/xu6Afo1enRWAXNaPOxUJibpq7/ALoOIbm2Pyvdvr9SjNzfpczwH1W/Hym7WFnTGU3fm7ggpHIv+EeehBfkcYt/7lKPlJ35vD7KnEnnfmQEOTWD9hvVaq81FbDFXDZYCduFdSE+bdrQRFLiBX64INARD+Wm9DiFxUIzC2lLagGt5tFbiqUaK7Eu8EBIlm3cPqgxpmgNBTqr4IDnb+uqE/zVBQmHlziTahXDaVbfCqhvl6+T1IKwZiVEhWYsOgUGwjtr1oAAKTQpvYdXcma1BIXFDcpFyg5BJtiVEsFJupAKqKylVEMqitHnagZxqbVGF+Ibx4qcQWjv89CTRzm7wgv56+0p34uY+c9JLPX2lO/FzHznpINTLMWsZzSTQQ5c0/00H60WHlMc1taXmmBprotXL1fWHECoEOXru9WgoUvICIA627WTbjeglmxOtghxIGkbiW1s6l1ULOjCjdnNaALVgQ8j7+tGGRCbifP9UHRNzk0g9tlXw3NBsGIdSu2mj/mQYWe7gLiK6lityNRwaXOLnEBoFK1J8L1OPmoTaCRiRSu+gQdLLZ4ucK1sr01RIud5ur3rkZfNx7TY423809GKutzeP7Rce5BozWdTjis2Nlt5xR2ZCpcCp/oE6kGW/KryKYKtEm3FdAM39ifk8dSDl3RnoZiOXWfoHWEN2QtiDluco0cuoOQTq7kxyGfynqKDnRHfia71MRCcab7R3LddkJ35TTcVH9AOP7JG+wdZQYvoa6juvUHQBiKLphmsKf8AyNrqvHiq8TJLm2B7SN4Qc82WB2d6YyO5a75U46J6j4KUOWYbCKHWDZ/1IMMyB1KBlSum/RRwIPnWgxJB4wrut8UHOGWKXoLKUFNwW6YQxbToS9VabvogwRLjFo6qJvVWG8dVVtukgoeon+iDGMi3aOgFRiSQwPdb/Va75U6j1KBljqI6QgyxJOwoQOjuKA+XcDY36gdVy2HwaXhD9EMB3BBm+icDzgRXWEmnnCt9R/JarTvHSmbeMaEavqEFbPX2lO/FzHznpJs9PaM78XMfOekgv5dZpR3tq0Vhyxq6wD9WhD6jWumyDkprYTec19cQCBT/AA1ws6a1WNO5HfMTDmNOiPRy5Lq0APqsG/bdYuyyXkcQobWB5OiKVNTXXrQNDk2atWCsw4A8FZhyGs96tMycLq4IOUbIxnTYL2VhNfzXaV0MuLjRpNnOwA20XTQ4bdX9cRcrXqAHX4ookdp/ogr+qsN3hRWIMBlxANT3or5Go5poTYaAddqi7J9t/QgjFk2C5oCH6Nv5W9VfqrD5clAfLFBAub+Vv+0IZibB/tb9lJ0AoZhIIPmD5oPBBdG2nrRnQUF8ugA+Lt7yq0R6suglCdBKCq94pStPBVYjtyuvlkB8qUFJ70B7ytB0HWOqxV4ktqQUXuQXK86AhPgIKjYrm3Ejcitym8X0O8fZJ0JQcxBYZlUH8TabrVPThOxH/aVnuhhCcxBpfo5uBP8AuqO+qZ8nqWYIhFxpusRG5SeMa70Fl0uccPNiBiQW9JpRTblj8zer+af9JMOsdH2QVIhZjQdIQjCGtXi+G78vcmfBqLKXarkGc6XOsKHoTUb1dMtQYnqB8EAsocRbv8EGbnp7Rnfi5j5z0ks9PaM78XMfOekg7aSgkRy/SGj6OBYDbUS0Ec4avsF0EKILFzT4+jEwFYcvWgAJpLwvxHFX4U/XHZeg6VkZHbG82rChzlhVlk6NYO9Br+m6lIRz0eelZXrY/pT6JCbGtBtwZm2mtW4UbDV4LnPW9XhXxVmHP3GhqLyKXY41QbhehviBZU+x8Sno47oVLTothu0gbq6bTTo1qUGrW0dELz+YhoJ3htAgtviILoiA+OgOjoLLoqG6MqrplBfMoLb4yrxIqrOmkB82gPEjqvEm0CJNKpEmEFqJNKrFmNqqxJhV3zKC2Z0iw0I2hV4syNo7wqr46A+KgO6ZQnRlWfFQjEQWHRTrQ3RihF1bj12IT3UvQGMXaomLtVcvQy9BZL9qgX7VXMRMYiCwXpvSUxVYxExiILrZ5w/arvtRYeUQSKhZRiJMfzhvHigtZ6e0Z34uY+c9JPnr7Snfi5j5z0kGxlKZImCMBDgd8tBRpWbrS0a7aLNy9GpMOH/Kl+v1aCgNmjUUw2/dB1DJrb1BWYWUAa21P+b6Ll4U2aY37PFW2TZB+9EHReu1Atb1USE5TEWedawmzxp0ojpq2/vP1Qbfrltpv1An6ostlGjryK2H6YearnRNd3Uouma6rdYQdpByhboneD4jo8NyOZvauTgzlWg/tDHb04H6o7Z/SCDfiTe1Vok5tWM6bKE6cQaz51AdOrLfNIZmEGk+dQnTiznTCE6MgvvmUF8wqRmEMx0Fp8wgvjKu6KhOioDOiIToqGYiG56ApiobnoTnKBegI56j6YhDL1EuQEdE2KBeoFygXICFyYlDLkgaoJFyiXpnWKBKCRclDdzhvHihkp4X4hvHig1M9faU78XMfOeklnr7Snfi5j5z0kBs5v7wf3Uv/DQVnser2c/95P7qX/hoKzA7egtw4itMi2izqKzA+xGY+5Bo+mNwB3KQjbTXcqQi+QpsiDGqC6yYtv66pnRaY+dipmJYnEW3AoNCXmLampB1kFWHR9E1Fx8VkGIrMKIC22+4oNExq2oL46psj0s8707nIDmMomKqhipvSoLRioboqr+lUDEQHdEUDFQS9RLkBTEUDEQy5R0kBC9RL0MlNpIJlyiXKOkokoHJUdJNVRJQT0lElQqm0kElGqVUyCQeUxcopkDqUL8Q3jxUFKCecN48UGrnr7Snfi5j5z0ks9faU78XMfOekg1srZDdGiiJDjSui6FApWdlGOq2BCa4Frogc0ggihGCpjNSL76T7dJ8VJJA3JWL72T7dJcVS5LRfeyfb5PipJIJDNeJ72TH+vk+KptzaiC6NKdvk+KkkgRzaie9k+3yfFS5NxPeyfbpPipJIHObUT3sn2+T4qeHm7EBsiyfbpLipJICOzfiX+mk+3SY/wDanGQX++lO3SfFSSQRfm6/30n26T4qjycie+k+3SfFSSQNycie9k+3SfFTcm4nvZPt0nxUkkDHNqJ76T7dJ8VMc2YnvZPt0nxUkkDcmInvZPt0nxU3JeJ72T7dJ8VMkgXJaJ72T7fJ8VNyWi+9k+3yfFSSQNyVi+9k+3yfFTclIvvZPt8nxUkkDHNOL72T7fJ8VNySi+9k+3yfFTJIFyRi+9k+3yXFS5Ixfeyfb5PipkkC5Ixfeyfb5LipckIvvZPt8nxUkkC5IRfeyfb5PipckIvvZPt8lxUySA/I93vZU2Cv6/JC3H/ilMc0X1aWxZSw21n5I6tUVJJBRzujtfPzj2ODmvmo7muaQWua6K8hwIsIINapJJI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4100" name="AutoShape 4" descr="data:image/jpeg;base64,/9j/4AAQSkZJRgABAQAAAQABAAD/2wCEAAkGBhQSERQUEhQVFBUUFBcVFRcXFRUUFRQUFRUVFBQUFRcXHCYfFxkkGRQXHy8gJCcpLCwsFR4xNTAqNSYsLCkBCQoKDQwNFAwOFSkYFBwpKSkpKSkpLCkpKSkpKSkpKSkpKSkuKSkpKSkpKSkpKSkpKSkpKSkpKSkpKSkpKSkpKf/AABEIALgBEgMBIgACEQEDEQH/xAAbAAABBQEBAAAAAAAAAAAAAAADAAECBAUGB//EAEsQAAECAwMHCAgCBwYGAwAAAAEAAgMEESExQQUGElFhcdMWIoGRlKGx8BMUNVN0s8HRMlIVJEJztOHxIzRigoSSQ2OissLDM0Rk/8QAFAEBAAAAAAAAAAAAAAAAAAAAAP/EABQRAQAAAAAAAAAAAAAAAAAAAAD/2gAMAwEAAhEDEQA/APOsuZciQYoZDEJrBCgUHq8ub5eE4kkwySSXE1KzjnVH1wuzS3CU86T/AG7v3Uv/AAsFY7ALkGpyrmNcLs0tw03KuY1wuzS3DVFspUGhFdtliDFgFpo4UQanKyY1wuzS3DS5VzGuF2aW4ayKJINflXMa4XZpbhp+VcxrhdmluGsdOg1+VcxrhdmluGnGdUfXC7NLcNY6dBrcq4+uF2aW4aXKqY1wuzS3DWQE6DW5VR9cLs0tw0uVcxrhdmluGshNpINjlXH1wuzS3DS5Vx9cLs0tw1kVSog1+VcxrhdmluGmOdkxrhdmluGsgpkGxytj64XZpbhpDOyPrhdmluGsZIFBsnOyY1wuzS3DTcrJjXC7NLcNZFUxQbHK2Y1wuzS3DR5XOaO6tTCFBX+7S3D81XPpwUG4c6o+uF2aW4SjyrmP+V2aW4axU7Bbbdig2TnXH1wuzS3DUeVsxrhdmluGsp4KjooNvlTHpfC7PLcNMc6o+uF2aW4ayGuJU6Y4INYZ0R9cLs0tw1F2dUfXC7NLcNZWPSniBBpcrJjXC7NLcNSh51RyRbCtI/8ArS3DWO4JQfxDePFBp54Qg3KE41oDWtmo4a0AANAivAAAsAAwSU89faU78XMfOekgNnQR6c191L2/6aCspjTZt8haGdf95P7qX/hoKzoZuoK0tP2QXIbTWl191+sbraK26A55FKO0gQBo240N1K39Sqw4gJDb6mwjXSgFltfuugzfygIcVrnMZEALTokkNIxFhrdUV2oMl2buj+LSsAqaUtqKCmumCzJySMN1D9bK1sINoNhXo2cmW/XI+m2GyENENbDYKV0QTaRQuNt+wWWLCn8jmIy0saQdIkDSJJFABQ2i64brrQ42iVFfytk4Qi0B+nVukebo02Wk/RUw1BAJ6Jy1MgjQpIrgK3obigiUycpkCTpk4QJIroMmZqxo8CJGhsJZCFXmho2t1SsKILUAk4ThMECSKSSBkgmSQOpBMApUQIlRTlItQEhu2Yde9SePP26EKlEd7T03Y4b0EdLpGv6Jopw2KbHWnVZ537Unt0jZuvQVypQvxDePFTc03f0UYf4m7x4oNTPX2lO/FzHznpJZ6+0p34uY+c9JAbOzR9NQC30cvU/6aDRoGrGv2tzZTmureKbfFamc8QCO4UtMKXrZcPVoOKyg+zDrQX83Sz1uB6VhfDMaGHttJLTEaHAXW0qpZMiXaROoGtmBI71XyLHDI8NxAcGRYbiMHBsRpIJ+qtQobhpFp0QHWC8GhIqAejzVBrQowc6gIFLjWpJo62lwvrbq3K0w87QFQ611uiARW1uy3WsiRyoWl1jdIgNrSuNh+hViNNaTdO2gqTUkjSqAGkCxtmq+mCDKy2WB9AKbR+GluGuu26izGBWsoZRdFDNIk6IOu0nGlb+q5UqoJlQKWmkCgRF6gEUi/wA7VABA1E1FPRTEIIKTUnhJpog1ZXLsWFCfCa9wa+ge2po6l1Rist5qVYhsYWPJcQ4aOg3Rrp1NHVdWygtFn86pcgSQTVUqIGKYJymQMUykmaEE2hOFIixRagibVNzfPenLUnX0OCCKKHVGqnmvgovh7dg32Wd6hWhvr4IEXX16UWFFBFt/igl6bTobEBhS2vcowvxN3jxUoTqg69ey5Sg0qK6xu370F/PX2lO/FzHznpJZ6+0p34uY+c9JBYzld+sGps9FAw//ADQVjw4NT9lq5zu/WDh/ZS/8NBWQ2NS5Bt5LhQgW1Di4OaQdJoboglxqC2uGtbmUZVgiPcGuaS5/NJ0qULryL9G0bhiuSgZRo4E15t1Dt83LpJLKzXgaeJIrYGhoFecEGPNyjoQcbHNpSuo122hUfWCQRU01Vvpcujy2x7YJDaFjxpONRYBSlBXYNdbaXWcy0IBFRojO3IktAe9wa20mwCl6CrolSYxW5yVfCdoxBoupWlhsNxsKC2lQgWhftH/j3IQCv+sgs0NECymljidW3uWextoQTY1NECK114O7BAJtQO1tVYgyNaGtlbBrtt7vFV3xdSPKxaGuA8089aDSbktnoYlBWICdEl2iKN0dPZZQ361gELcbGc6GSKA2mpuuvGFa1w6SsZ7NtvnFANTYo6KeiBFMkU1UDp6Jk9ED6SbSUU4KAoi2bU4aTf0oYCcv860DONqT20NEiolA4ClSuFKd/wDNM1TDKWm7z9kE4Y6E8N3ObvGwqDSpsdUt3jHbbRBfz19pTvxcx856SWevtKd+LmPnPSQLO0/rJ/dS/wDDQVjLazuH6yf3Mt/CwViIJNWtko1cBol1cCTbQG2gNcdayoYtC1MlzRY8OsuJt51wrYPug0s54vNaGvxIe3Sr+LnNNMW010uuXPNcpzEQucRpFwDiRaaW4ivQoCGgK11nTct7JWW2w3Q61oIei6gtrTDXcFhMgayi+jGtA2U5p0Rxc9xcbQC41IaDYO9BhtqMVc9A0m6thPTUIzYTdQ80QUXD6efBVojqXLYMpUiw4a/NPuseK3nEC0gkdRoglDaXV86/qoltSdpoOuivykqQNt5uoEzcn87SFwNSKOuBrZQWnpQZ7QLa12Upft2JwDd060f1Ei+gGsmncbUUSYNNF4Jusa8j/cAUFqHLMcGsixTCLa6TXMccKig1YUVmRyHAeKNeHOrbpRmS+7RD2uBxtJF1EOFkUuNSLKD/AImjbiTpMK0JHITGv58QhhYQdE8+uFKsII6ig5qalTDiuYf2Tg5rhTCjgdE7xYrYydDLKiIKkVoSKh1tlBU3DvW+7JMi0WmI86zf3UCE9kq0c1jur7lByszKlhoadBBwBtpdegq/lNlHWUANwAIs6TeqICBlKiRCVEDEKTQlRPtQKiiUXRsqhoFoJJ6pwgZoU6VsUW3ea7lNj6CmPQgRh0GP06ClBHOG/wCqd19O+9NC/E3ePug0c9faU78XMfOeklnr7Snfi5j5z0kGtnJkzTfW4mFL02/q0Kldi5SNLOaaOFMF2+U3f2opU/2cCvTLwbjhSw1XO5wuB0bLaut13Y4oMqHjTUrMrHoRU0ABrebcKi42qtDxIwHjYtzNyUYIrHuisF9haxwA2+kOj3FBjMBKsQ5dxuaepe2ZGyPLvYHAwHttqTDl6WCpNWsApSprqCl+ipeI8H1aFoDHQEN7xQ2tDQNFtSDV1pp+Ft5DxxmT3kDmUpfhu87VZg5GefyjeV7RDyDLC6XYOhp+iMcmQ23Q2D/K37IPHoWbzry9t1LLcRv1K7Czb/xu6Afo1enRWAXNaPOxUJibpq7/ALoOIbm2Pyvdvr9SjNzfpczwH1W/Hym7WFnTGU3fm7ggpHIv+EeehBfkcYt/7lKPlJ35vD7KnEnnfmQEOTWD9hvVaq81FbDFXDZYCduFdSE+bdrQRFLiBX64INARD+Wm9DiFxUIzC2lLagGt5tFbiqUaK7Eu8EBIlm3cPqgxpmgNBTqr4IDnb+uqE/zVBQmHlziTahXDaVbfCqhvl6+T1IKwZiVEhWYsOgUGwjtr1oAAKTQpvYdXcma1BIXFDcpFyg5BJtiVEsFJupAKqKylVEMqitHnagZxqbVGF+Ibx4qcQWjv89CTRzm7wgv56+0p34uY+c9JLPX2lO/FzHznpINTLMWsZzSTQQ5c0/00H60WHlMc1taXmmBprotXL1fWHECoEOXru9WgoUvICIA627WTbjeglmxOtghxIGkbiW1s6l1ULOjCjdnNaALVgQ8j7+tGGRCbifP9UHRNzk0g9tlXw3NBsGIdSu2mj/mQYWe7gLiK6lityNRwaXOLnEBoFK1J8L1OPmoTaCRiRSu+gQdLLZ4ucK1sr01RIud5ur3rkZfNx7TY423809GKutzeP7Rce5BozWdTjis2Nlt5xR2ZCpcCp/oE6kGW/KryKYKtEm3FdAM39ifk8dSDl3RnoZiOXWfoHWEN2QtiDluco0cuoOQTq7kxyGfynqKDnRHfia71MRCcab7R3LddkJ35TTcVH9AOP7JG+wdZQYvoa6juvUHQBiKLphmsKf8AyNrqvHiq8TJLm2B7SN4Qc82WB2d6YyO5a75U46J6j4KUOWYbCKHWDZ/1IMMyB1KBlSum/RRwIPnWgxJB4wrut8UHOGWKXoLKUFNwW6YQxbToS9VabvogwRLjFo6qJvVWG8dVVtukgoeon+iDGMi3aOgFRiSQwPdb/Va75U6j1KBljqI6QgyxJOwoQOjuKA+XcDY36gdVy2HwaXhD9EMB3BBm+icDzgRXWEmnnCt9R/JarTvHSmbeMaEavqEFbPX2lO/FzHznpJs9PaM78XMfOekgv5dZpR3tq0Vhyxq6wD9WhD6jWumyDkprYTec19cQCBT/AA1ws6a1WNO5HfMTDmNOiPRy5Lq0APqsG/bdYuyyXkcQobWB5OiKVNTXXrQNDk2atWCsw4A8FZhyGs96tMycLq4IOUbIxnTYL2VhNfzXaV0MuLjRpNnOwA20XTQ4bdX9cRcrXqAHX4ookdp/ogr+qsN3hRWIMBlxANT3or5Go5poTYaAddqi7J9t/QgjFk2C5oCH6Nv5W9VfqrD5clAfLFBAub+Vv+0IZibB/tb9lJ0AoZhIIPmD5oPBBdG2nrRnQUF8ugA+Lt7yq0R6suglCdBKCq94pStPBVYjtyuvlkB8qUFJ70B7ytB0HWOqxV4ktqQUXuQXK86AhPgIKjYrm3Ejcitym8X0O8fZJ0JQcxBYZlUH8TabrVPThOxH/aVnuhhCcxBpfo5uBP8AuqO+qZ8nqWYIhFxpusRG5SeMa70Fl0uccPNiBiQW9JpRTblj8zer+af9JMOsdH2QVIhZjQdIQjCGtXi+G78vcmfBqLKXarkGc6XOsKHoTUb1dMtQYnqB8EAsocRbv8EGbnp7Rnfi5j5z0ks9PaM78XMfOekg7aSgkRy/SGj6OBYDbUS0Ec4avsF0EKILFzT4+jEwFYcvWgAJpLwvxHFX4U/XHZeg6VkZHbG82rChzlhVlk6NYO9Br+m6lIRz0eelZXrY/pT6JCbGtBtwZm2mtW4UbDV4LnPW9XhXxVmHP3GhqLyKXY41QbhehviBZU+x8Sno47oVLTothu0gbq6bTTo1qUGrW0dELz+YhoJ3htAgtviILoiA+OgOjoLLoqG6MqrplBfMoLb4yrxIqrOmkB82gPEjqvEm0CJNKpEmEFqJNKrFmNqqxJhV3zKC2Z0iw0I2hV4syNo7wqr46A+KgO6ZQnRlWfFQjEQWHRTrQ3RihF1bj12IT3UvQGMXaomLtVcvQy9BZL9qgX7VXMRMYiCwXpvSUxVYxExiILrZ5w/arvtRYeUQSKhZRiJMfzhvHigtZ6e0Z34uY+c9JPnr7Snfi5j5z0kGxlKZImCMBDgd8tBRpWbrS0a7aLNy9GpMOH/Kl+v1aCgNmjUUw2/dB1DJrb1BWYWUAa21P+b6Ll4U2aY37PFW2TZB+9EHReu1Atb1USE5TEWedawmzxp0ojpq2/vP1Qbfrltpv1An6ostlGjryK2H6YearnRNd3Uouma6rdYQdpByhboneD4jo8NyOZvauTgzlWg/tDHb04H6o7Z/SCDfiTe1Vok5tWM6bKE6cQaz51AdOrLfNIZmEGk+dQnTiznTCE6MgvvmUF8wqRmEMx0Fp8wgvjKu6KhOioDOiIToqGYiG56ApiobnoTnKBegI56j6YhDL1EuQEdE2KBeoFygXICFyYlDLkgaoJFyiXpnWKBKCRclDdzhvHihkp4X4hvHig1M9faU78XMfOeklnr7Snfi5j5z0kBs5v7wf3Uv/DQVnser2c/95P7qX/hoKzA7egtw4itMi2izqKzA+xGY+5Bo+mNwB3KQjbTXcqQi+QpsiDGqC6yYtv66pnRaY+dipmJYnEW3AoNCXmLampB1kFWHR9E1Fx8VkGIrMKIC22+4oNExq2oL46psj0s8707nIDmMomKqhipvSoLRioboqr+lUDEQHdEUDFQS9RLkBTEUDEQy5R0kBC9RL0MlNpIJlyiXKOkokoHJUdJNVRJQT0lElQqm0kElGqVUyCQeUxcopkDqUL8Q3jxUFKCecN48UGrnr7Snfi5j5z0ks9faU78XMfOekg1srZDdGiiJDjSui6FApWdlGOq2BCa4Frogc0ggihGCpjNSL76T7dJ8VJJA3JWL72T7dJcVS5LRfeyfb5PipJIJDNeJ72TH+vk+KptzaiC6NKdvk+KkkgRzaie9k+3yfFS5NxPeyfbpPipJIHObUT3sn2+T4qeHm7EBsiyfbpLipJICOzfiX+mk+3SY/wDanGQX++lO3SfFSSQRfm6/30n26T4qjycie+k+3SfFSSQNycie9k+3SfFTcm4nvZPt0nxUkkDHNqJ76T7dJ8VMc2YnvZPt0nxUkkDcmInvZPt0nxU3JeJ72T7dJ8VMkgXJaJ72T7fJ8VNyWi+9k+3yfFSSQNyVi+9k+3yfFTclIvvZPt8nxUkkDHNOL72T7fJ8VNySi+9k+3yfFTJIFyRi+9k+3yXFS5Ixfeyfb5PipkkC5Ixfeyfb5LipckIvvZPt8nxUkkC5IRfeyfb5PipckIvvZPt8lxUySA/I93vZU2Cv6/JC3H/ilMc0X1aWxZSw21n5I6tUVJJBRzujtfPzj2ODmvmo7muaQWua6K8hwIsIINapJJI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4102" name="AutoShape 6" descr="data:image/jpeg;base64,/9j/4AAQSkZJRgABAQAAAQABAAD/2wCEAAkGBhQSERQUEhQVFBUUFBcVFRcXFRUUFRQUFRUVFBQUFRcXHCYfFxkkGRQXHy8gJCcpLCwsFR4xNTAqNSYsLCkBCQoKDQwNFAwOFSkYFBwpKSkpKSkpLCkpKSkpKSkpKSkpKSkuKSkpKSkpKSkpKSkpKSkpKSkpKSkpKSkpKSkpKf/AABEIALgBEgMBIgACEQEDEQH/xAAbAAABBQEBAAAAAAAAAAAAAAADAAECBAUGB//EAEsQAAECAwMHCAgCBwYGAwAAAAEAAgMEESExQQUGElFhcdMWIoGRlKGx8BMUNVN0s8HRMlIVJEJztOHxIzRigoSSQ2OissLDM0Rk/8QAFAEBAAAAAAAAAAAAAAAAAAAAAP/EABQRAQAAAAAAAAAAAAAAAAAAAAD/2gAMAwEAAhEDEQA/APOsuZciQYoZDEJrBCgUHq8ub5eE4kkwySSXE1KzjnVH1wuzS3CU86T/AG7v3Uv/AAsFY7ALkGpyrmNcLs0tw03KuY1wuzS3DVFspUGhFdtliDFgFpo4UQanKyY1wuzS3DS5VzGuF2aW4ayKJINflXMa4XZpbhp+VcxrhdmluGsdOg1+VcxrhdmluGnGdUfXC7NLcNY6dBrcq4+uF2aW4aXKqY1wuzS3DWQE6DW5VR9cLs0tw0uVcxrhdmluGshNpINjlXH1wuzS3DS5Vx9cLs0tw1kVSog1+VcxrhdmluGmOdkxrhdmluGsgpkGxytj64XZpbhpDOyPrhdmluGsZIFBsnOyY1wuzS3DTcrJjXC7NLcNZFUxQbHK2Y1wuzS3DR5XOaO6tTCFBX+7S3D81XPpwUG4c6o+uF2aW4SjyrmP+V2aW4axU7Bbbdig2TnXH1wuzS3DUeVsxrhdmluGsp4KjooNvlTHpfC7PLcNMc6o+uF2aW4ayGuJU6Y4INYZ0R9cLs0tw1F2dUfXC7NLcNZWPSniBBpcrJjXC7NLcNSh51RyRbCtI/8ArS3DWO4JQfxDePFBp54Qg3KE41oDWtmo4a0AANAivAAAsAAwSU89faU78XMfOekgNnQR6c191L2/6aCspjTZt8haGdf95P7qX/hoKzoZuoK0tP2QXIbTWl191+sbraK26A55FKO0gQBo240N1K39Sqw4gJDb6mwjXSgFltfuugzfygIcVrnMZEALTokkNIxFhrdUV2oMl2buj+LSsAqaUtqKCmumCzJySMN1D9bK1sINoNhXo2cmW/XI+m2GyENENbDYKV0QTaRQuNt+wWWLCn8jmIy0saQdIkDSJJFABQ2i64brrQ42iVFfytk4Qi0B+nVukebo02Wk/RUw1BAJ6Jy1MgjQpIrgK3obigiUycpkCTpk4QJIroMmZqxo8CJGhsJZCFXmho2t1SsKILUAk4ThMECSKSSBkgmSQOpBMApUQIlRTlItQEhu2Yde9SePP26EKlEd7T03Y4b0EdLpGv6Jopw2KbHWnVZ537Unt0jZuvQVypQvxDePFTc03f0UYf4m7x4oNTPX2lO/FzHznpJZ6+0p34uY+c9JAbOzR9NQC30cvU/6aDRoGrGv2tzZTmureKbfFamc8QCO4UtMKXrZcPVoOKyg+zDrQX83Sz1uB6VhfDMaGHttJLTEaHAXW0qpZMiXaROoGtmBI71XyLHDI8NxAcGRYbiMHBsRpIJ+qtQobhpFp0QHWC8GhIqAejzVBrQowc6gIFLjWpJo62lwvrbq3K0w87QFQ611uiARW1uy3WsiRyoWl1jdIgNrSuNh+hViNNaTdO2gqTUkjSqAGkCxtmq+mCDKy2WB9AKbR+GluGuu26izGBWsoZRdFDNIk6IOu0nGlb+q5UqoJlQKWmkCgRF6gEUi/wA7VABA1E1FPRTEIIKTUnhJpog1ZXLsWFCfCa9wa+ge2po6l1Rist5qVYhsYWPJcQ4aOg3Rrp1NHVdWygtFn86pcgSQTVUqIGKYJymQMUykmaEE2hOFIixRagibVNzfPenLUnX0OCCKKHVGqnmvgovh7dg32Wd6hWhvr4IEXX16UWFFBFt/igl6bTobEBhS2vcowvxN3jxUoTqg69ey5Sg0qK6xu370F/PX2lO/FzHznpJZ6+0p34uY+c9JBYzld+sGps9FAw//ADQVjw4NT9lq5zu/WDh/ZS/8NBWQ2NS5Bt5LhQgW1Di4OaQdJoboglxqC2uGtbmUZVgiPcGuaS5/NJ0qULryL9G0bhiuSgZRo4E15t1Dt83LpJLKzXgaeJIrYGhoFecEGPNyjoQcbHNpSuo122hUfWCQRU01Vvpcujy2x7YJDaFjxpONRYBSlBXYNdbaXWcy0IBFRojO3IktAe9wa20mwCl6CrolSYxW5yVfCdoxBoupWlhsNxsKC2lQgWhftH/j3IQCv+sgs0NECymljidW3uWextoQTY1NECK114O7BAJtQO1tVYgyNaGtlbBrtt7vFV3xdSPKxaGuA8089aDSbktnoYlBWICdEl2iKN0dPZZQ361gELcbGc6GSKA2mpuuvGFa1w6SsZ7NtvnFANTYo6KeiBFMkU1UDp6Jk9ED6SbSUU4KAoi2bU4aTf0oYCcv860DONqT20NEiolA4ClSuFKd/wDNM1TDKWm7z9kE4Y6E8N3ObvGwqDSpsdUt3jHbbRBfz19pTvxcx856SWevtKd+LmPnPSQLO0/rJ/dS/wDDQVjLazuH6yf3Mt/CwViIJNWtko1cBol1cCTbQG2gNcdayoYtC1MlzRY8OsuJt51wrYPug0s54vNaGvxIe3Sr+LnNNMW010uuXPNcpzEQucRpFwDiRaaW4ivQoCGgK11nTct7JWW2w3Q61oIei6gtrTDXcFhMgayi+jGtA2U5p0Rxc9xcbQC41IaDYO9BhtqMVc9A0m6thPTUIzYTdQ80QUXD6efBVojqXLYMpUiw4a/NPuseK3nEC0gkdRoglDaXV86/qoltSdpoOuivykqQNt5uoEzcn87SFwNSKOuBrZQWnpQZ7QLa12Upft2JwDd060f1Ei+gGsmncbUUSYNNF4Jusa8j/cAUFqHLMcGsixTCLa6TXMccKig1YUVmRyHAeKNeHOrbpRmS+7RD2uBxtJF1EOFkUuNSLKD/AImjbiTpMK0JHITGv58QhhYQdE8+uFKsII6ig5qalTDiuYf2Tg5rhTCjgdE7xYrYydDLKiIKkVoSKh1tlBU3DvW+7JMi0WmI86zf3UCE9kq0c1jur7lByszKlhoadBBwBtpdegq/lNlHWUANwAIs6TeqICBlKiRCVEDEKTQlRPtQKiiUXRsqhoFoJJ6pwgZoU6VsUW3ea7lNj6CmPQgRh0GP06ClBHOG/wCqd19O+9NC/E3ePug0c9faU78XMfOeklnr7Snfi5j5z0kGtnJkzTfW4mFL02/q0Kldi5SNLOaaOFMF2+U3f2opU/2cCvTLwbjhSw1XO5wuB0bLaut13Y4oMqHjTUrMrHoRU0ABrebcKi42qtDxIwHjYtzNyUYIrHuisF9haxwA2+kOj3FBjMBKsQ5dxuaepe2ZGyPLvYHAwHttqTDl6WCpNWsApSprqCl+ipeI8H1aFoDHQEN7xQ2tDQNFtSDV1pp+Ft5DxxmT3kDmUpfhu87VZg5GefyjeV7RDyDLC6XYOhp+iMcmQ23Q2D/K37IPHoWbzry9t1LLcRv1K7Czb/xu6Afo1enRWAXNaPOxUJibpq7/ALoOIbm2Pyvdvr9SjNzfpczwH1W/Hym7WFnTGU3fm7ggpHIv+EeehBfkcYt/7lKPlJ35vD7KnEnnfmQEOTWD9hvVaq81FbDFXDZYCduFdSE+bdrQRFLiBX64INARD+Wm9DiFxUIzC2lLagGt5tFbiqUaK7Eu8EBIlm3cPqgxpmgNBTqr4IDnb+uqE/zVBQmHlziTahXDaVbfCqhvl6+T1IKwZiVEhWYsOgUGwjtr1oAAKTQpvYdXcma1BIXFDcpFyg5BJtiVEsFJupAKqKylVEMqitHnagZxqbVGF+Ibx4qcQWjv89CTRzm7wgv56+0p34uY+c9JLPX2lO/FzHznpINTLMWsZzSTQQ5c0/00H60WHlMc1taXmmBprotXL1fWHECoEOXru9WgoUvICIA627WTbjeglmxOtghxIGkbiW1s6l1ULOjCjdnNaALVgQ8j7+tGGRCbifP9UHRNzk0g9tlXw3NBsGIdSu2mj/mQYWe7gLiK6lityNRwaXOLnEBoFK1J8L1OPmoTaCRiRSu+gQdLLZ4ucK1sr01RIud5ur3rkZfNx7TY423809GKutzeP7Rce5BozWdTjis2Nlt5xR2ZCpcCp/oE6kGW/KryKYKtEm3FdAM39ifk8dSDl3RnoZiOXWfoHWEN2QtiDluco0cuoOQTq7kxyGfynqKDnRHfia71MRCcab7R3LddkJ35TTcVH9AOP7JG+wdZQYvoa6juvUHQBiKLphmsKf8AyNrqvHiq8TJLm2B7SN4Qc82WB2d6YyO5a75U46J6j4KUOWYbCKHWDZ/1IMMyB1KBlSum/RRwIPnWgxJB4wrut8UHOGWKXoLKUFNwW6YQxbToS9VabvogwRLjFo6qJvVWG8dVVtukgoeon+iDGMi3aOgFRiSQwPdb/Va75U6j1KBljqI6QgyxJOwoQOjuKA+XcDY36gdVy2HwaXhD9EMB3BBm+icDzgRXWEmnnCt9R/JarTvHSmbeMaEavqEFbPX2lO/FzHznpJs9PaM78XMfOekgv5dZpR3tq0Vhyxq6wD9WhD6jWumyDkprYTec19cQCBT/AA1ws6a1WNO5HfMTDmNOiPRy5Lq0APqsG/bdYuyyXkcQobWB5OiKVNTXXrQNDk2atWCsw4A8FZhyGs96tMycLq4IOUbIxnTYL2VhNfzXaV0MuLjRpNnOwA20XTQ4bdX9cRcrXqAHX4ookdp/ogr+qsN3hRWIMBlxANT3or5Go5poTYaAddqi7J9t/QgjFk2C5oCH6Nv5W9VfqrD5clAfLFBAub+Vv+0IZibB/tb9lJ0AoZhIIPmD5oPBBdG2nrRnQUF8ugA+Lt7yq0R6suglCdBKCq94pStPBVYjtyuvlkB8qUFJ70B7ytB0HWOqxV4ktqQUXuQXK86AhPgIKjYrm3Ejcitym8X0O8fZJ0JQcxBYZlUH8TabrVPThOxH/aVnuhhCcxBpfo5uBP8AuqO+qZ8nqWYIhFxpusRG5SeMa70Fl0uccPNiBiQW9JpRTblj8zer+af9JMOsdH2QVIhZjQdIQjCGtXi+G78vcmfBqLKXarkGc6XOsKHoTUb1dMtQYnqB8EAsocRbv8EGbnp7Rnfi5j5z0ks9PaM78XMfOekg7aSgkRy/SGj6OBYDbUS0Ec4avsF0EKILFzT4+jEwFYcvWgAJpLwvxHFX4U/XHZeg6VkZHbG82rChzlhVlk6NYO9Br+m6lIRz0eelZXrY/pT6JCbGtBtwZm2mtW4UbDV4LnPW9XhXxVmHP3GhqLyKXY41QbhehviBZU+x8Sno47oVLTothu0gbq6bTTo1qUGrW0dELz+YhoJ3htAgtviILoiA+OgOjoLLoqG6MqrplBfMoLb4yrxIqrOmkB82gPEjqvEm0CJNKpEmEFqJNKrFmNqqxJhV3zKC2Z0iw0I2hV4syNo7wqr46A+KgO6ZQnRlWfFQjEQWHRTrQ3RihF1bj12IT3UvQGMXaomLtVcvQy9BZL9qgX7VXMRMYiCwXpvSUxVYxExiILrZ5w/arvtRYeUQSKhZRiJMfzhvHigtZ6e0Z34uY+c9JPnr7Snfi5j5z0kGxlKZImCMBDgd8tBRpWbrS0a7aLNy9GpMOH/Kl+v1aCgNmjUUw2/dB1DJrb1BWYWUAa21P+b6Ll4U2aY37PFW2TZB+9EHReu1Atb1USE5TEWedawmzxp0ojpq2/vP1Qbfrltpv1An6ostlGjryK2H6YearnRNd3Uouma6rdYQdpByhboneD4jo8NyOZvauTgzlWg/tDHb04H6o7Z/SCDfiTe1Vok5tWM6bKE6cQaz51AdOrLfNIZmEGk+dQnTiznTCE6MgvvmUF8wqRmEMx0Fp8wgvjKu6KhOioDOiIToqGYiG56ApiobnoTnKBegI56j6YhDL1EuQEdE2KBeoFygXICFyYlDLkgaoJFyiXpnWKBKCRclDdzhvHihkp4X4hvHig1M9faU78XMfOeklnr7Snfi5j5z0kBs5v7wf3Uv/DQVnser2c/95P7qX/hoKzA7egtw4itMi2izqKzA+xGY+5Bo+mNwB3KQjbTXcqQi+QpsiDGqC6yYtv66pnRaY+dipmJYnEW3AoNCXmLampB1kFWHR9E1Fx8VkGIrMKIC22+4oNExq2oL46psj0s8707nIDmMomKqhipvSoLRioboqr+lUDEQHdEUDFQS9RLkBTEUDEQy5R0kBC9RL0MlNpIJlyiXKOkokoHJUdJNVRJQT0lElQqm0kElGqVUyCQeUxcopkDqUL8Q3jxUFKCecN48UGrnr7Snfi5j5z0ks9faU78XMfOekg1srZDdGiiJDjSui6FApWdlGOq2BCa4Frogc0ggihGCpjNSL76T7dJ8VJJA3JWL72T7dJcVS5LRfeyfb5PipJIJDNeJ72TH+vk+KptzaiC6NKdvk+KkkgRzaie9k+3yfFS5NxPeyfbpPipJIHObUT3sn2+T4qeHm7EBsiyfbpLipJICOzfiX+mk+3SY/wDanGQX++lO3SfFSSQRfm6/30n26T4qjycie+k+3SfFSSQNycie9k+3SfFTcm4nvZPt0nxUkkDHNqJ76T7dJ8VMc2YnvZPt0nxUkkDcmInvZPt0nxU3JeJ72T7dJ8VMkgXJaJ72T7fJ8VNyWi+9k+3yfFSSQNyVi+9k+3yfFTclIvvZPt8nxUkkDHNOL72T7fJ8VNySi+9k+3yfFTJIFyRi+9k+3yXFS5Ixfeyfb5PipkkC5Ixfeyfb5LipckIvvZPt8nxUkkC5IRfeyfb5PipckIvvZPt8lxUySA/I93vZU2Cv6/JC3H/ilMc0X1aWxZSw21n5I6tUVJJBRzujtfPzj2ODmvmo7muaQWua6K8hwIsIINapJJI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4104" name="AutoShape 8" descr="data:image/jpeg;base64,/9j/4AAQSkZJRgABAQAAAQABAAD/2wCEAAkGBhQSERQUEhQVFBUUFBcVFRcXFRUUFRQUFRUVFBQUFRcXHCYfFxkkGRQXHy8gJCcpLCwsFR4xNTAqNSYsLCkBCQoKDQwNFAwOFSkYFBwpKSkpKSkpLCkpKSkpKSkpKSkpKSkuKSkpKSkpKSkpKSkpKSkpKSkpKSkpKSkpKSkpKf/AABEIALgBEgMBIgACEQEDEQH/xAAbAAABBQEBAAAAAAAAAAAAAAADAAECBAUGB//EAEsQAAECAwMHCAgCBwYGAwAAAAEAAgMEESExQQUGElFhcdMWIoGRlKGx8BMUNVN0s8HRMlIVJEJztOHxIzRigoSSQ2OissLDM0Rk/8QAFAEBAAAAAAAAAAAAAAAAAAAAAP/EABQRAQAAAAAAAAAAAAAAAAAAAAD/2gAMAwEAAhEDEQA/APOsuZciQYoZDEJrBCgUHq8ub5eE4kkwySSXE1KzjnVH1wuzS3CU86T/AG7v3Uv/AAsFY7ALkGpyrmNcLs0tw03KuY1wuzS3DVFspUGhFdtliDFgFpo4UQanKyY1wuzS3DS5VzGuF2aW4ayKJINflXMa4XZpbhp+VcxrhdmluGsdOg1+VcxrhdmluGnGdUfXC7NLcNY6dBrcq4+uF2aW4aXKqY1wuzS3DWQE6DW5VR9cLs0tw0uVcxrhdmluGshNpINjlXH1wuzS3DS5Vx9cLs0tw1kVSog1+VcxrhdmluGmOdkxrhdmluGsgpkGxytj64XZpbhpDOyPrhdmluGsZIFBsnOyY1wuzS3DTcrJjXC7NLcNZFUxQbHK2Y1wuzS3DR5XOaO6tTCFBX+7S3D81XPpwUG4c6o+uF2aW4SjyrmP+V2aW4axU7Bbbdig2TnXH1wuzS3DUeVsxrhdmluGsp4KjooNvlTHpfC7PLcNMc6o+uF2aW4ayGuJU6Y4INYZ0R9cLs0tw1F2dUfXC7NLcNZWPSniBBpcrJjXC7NLcNSh51RyRbCtI/8ArS3DWO4JQfxDePFBp54Qg3KE41oDWtmo4a0AANAivAAAsAAwSU89faU78XMfOekgNnQR6c191L2/6aCspjTZt8haGdf95P7qX/hoKzoZuoK0tP2QXIbTWl191+sbraK26A55FKO0gQBo240N1K39Sqw4gJDb6mwjXSgFltfuugzfygIcVrnMZEALTokkNIxFhrdUV2oMl2buj+LSsAqaUtqKCmumCzJySMN1D9bK1sINoNhXo2cmW/XI+m2GyENENbDYKV0QTaRQuNt+wWWLCn8jmIy0saQdIkDSJJFABQ2i64brrQ42iVFfytk4Qi0B+nVukebo02Wk/RUw1BAJ6Jy1MgjQpIrgK3obigiUycpkCTpk4QJIroMmZqxo8CJGhsJZCFXmho2t1SsKILUAk4ThMECSKSSBkgmSQOpBMApUQIlRTlItQEhu2Yde9SePP26EKlEd7T03Y4b0EdLpGv6Jopw2KbHWnVZ537Unt0jZuvQVypQvxDePFTc03f0UYf4m7x4oNTPX2lO/FzHznpJZ6+0p34uY+c9JAbOzR9NQC30cvU/6aDRoGrGv2tzZTmureKbfFamc8QCO4UtMKXrZcPVoOKyg+zDrQX83Sz1uB6VhfDMaGHttJLTEaHAXW0qpZMiXaROoGtmBI71XyLHDI8NxAcGRYbiMHBsRpIJ+qtQobhpFp0QHWC8GhIqAejzVBrQowc6gIFLjWpJo62lwvrbq3K0w87QFQ611uiARW1uy3WsiRyoWl1jdIgNrSuNh+hViNNaTdO2gqTUkjSqAGkCxtmq+mCDKy2WB9AKbR+GluGuu26izGBWsoZRdFDNIk6IOu0nGlb+q5UqoJlQKWmkCgRF6gEUi/wA7VABA1E1FPRTEIIKTUnhJpog1ZXLsWFCfCa9wa+ge2po6l1Rist5qVYhsYWPJcQ4aOg3Rrp1NHVdWygtFn86pcgSQTVUqIGKYJymQMUykmaEE2hOFIixRagibVNzfPenLUnX0OCCKKHVGqnmvgovh7dg32Wd6hWhvr4IEXX16UWFFBFt/igl6bTobEBhS2vcowvxN3jxUoTqg69ey5Sg0qK6xu370F/PX2lO/FzHznpJZ6+0p34uY+c9JBYzld+sGps9FAw//ADQVjw4NT9lq5zu/WDh/ZS/8NBWQ2NS5Bt5LhQgW1Di4OaQdJoboglxqC2uGtbmUZVgiPcGuaS5/NJ0qULryL9G0bhiuSgZRo4E15t1Dt83LpJLKzXgaeJIrYGhoFecEGPNyjoQcbHNpSuo122hUfWCQRU01Vvpcujy2x7YJDaFjxpONRYBSlBXYNdbaXWcy0IBFRojO3IktAe9wa20mwCl6CrolSYxW5yVfCdoxBoupWlhsNxsKC2lQgWhftH/j3IQCv+sgs0NECymljidW3uWextoQTY1NECK114O7BAJtQO1tVYgyNaGtlbBrtt7vFV3xdSPKxaGuA8089aDSbktnoYlBWICdEl2iKN0dPZZQ361gELcbGc6GSKA2mpuuvGFa1w6SsZ7NtvnFANTYo6KeiBFMkU1UDp6Jk9ED6SbSUU4KAoi2bU4aTf0oYCcv860DONqT20NEiolA4ClSuFKd/wDNM1TDKWm7z9kE4Y6E8N3ObvGwqDSpsdUt3jHbbRBfz19pTvxcx856SWevtKd+LmPnPSQLO0/rJ/dS/wDDQVjLazuH6yf3Mt/CwViIJNWtko1cBol1cCTbQG2gNcdayoYtC1MlzRY8OsuJt51wrYPug0s54vNaGvxIe3Sr+LnNNMW010uuXPNcpzEQucRpFwDiRaaW4ivQoCGgK11nTct7JWW2w3Q61oIei6gtrTDXcFhMgayi+jGtA2U5p0Rxc9xcbQC41IaDYO9BhtqMVc9A0m6thPTUIzYTdQ80QUXD6efBVojqXLYMpUiw4a/NPuseK3nEC0gkdRoglDaXV86/qoltSdpoOuivykqQNt5uoEzcn87SFwNSKOuBrZQWnpQZ7QLa12Upft2JwDd060f1Ei+gGsmncbUUSYNNF4Jusa8j/cAUFqHLMcGsixTCLa6TXMccKig1YUVmRyHAeKNeHOrbpRmS+7RD2uBxtJF1EOFkUuNSLKD/AImjbiTpMK0JHITGv58QhhYQdE8+uFKsII6ig5qalTDiuYf2Tg5rhTCjgdE7xYrYydDLKiIKkVoSKh1tlBU3DvW+7JMi0WmI86zf3UCE9kq0c1jur7lByszKlhoadBBwBtpdegq/lNlHWUANwAIs6TeqICBlKiRCVEDEKTQlRPtQKiiUXRsqhoFoJJ6pwgZoU6VsUW3ea7lNj6CmPQgRh0GP06ClBHOG/wCqd19O+9NC/E3ePug0c9faU78XMfOeklnr7Snfi5j5z0kGtnJkzTfW4mFL02/q0Kldi5SNLOaaOFMF2+U3f2opU/2cCvTLwbjhSw1XO5wuB0bLaut13Y4oMqHjTUrMrHoRU0ABrebcKi42qtDxIwHjYtzNyUYIrHuisF9haxwA2+kOj3FBjMBKsQ5dxuaepe2ZGyPLvYHAwHttqTDl6WCpNWsApSprqCl+ipeI8H1aFoDHQEN7xQ2tDQNFtSDV1pp+Ft5DxxmT3kDmUpfhu87VZg5GefyjeV7RDyDLC6XYOhp+iMcmQ23Q2D/K37IPHoWbzry9t1LLcRv1K7Czb/xu6Afo1enRWAXNaPOxUJibpq7/ALoOIbm2Pyvdvr9SjNzfpczwH1W/Hym7WFnTGU3fm7ggpHIv+EeehBfkcYt/7lKPlJ35vD7KnEnnfmQEOTWD9hvVaq81FbDFXDZYCduFdSE+bdrQRFLiBX64INARD+Wm9DiFxUIzC2lLagGt5tFbiqUaK7Eu8EBIlm3cPqgxpmgNBTqr4IDnb+uqE/zVBQmHlziTahXDaVbfCqhvl6+T1IKwZiVEhWYsOgUGwjtr1oAAKTQpvYdXcma1BIXFDcpFyg5BJtiVEsFJupAKqKylVEMqitHnagZxqbVGF+Ibx4qcQWjv89CTRzm7wgv56+0p34uY+c9JLPX2lO/FzHznpINTLMWsZzSTQQ5c0/00H60WHlMc1taXmmBprotXL1fWHECoEOXru9WgoUvICIA627WTbjeglmxOtghxIGkbiW1s6l1ULOjCjdnNaALVgQ8j7+tGGRCbifP9UHRNzk0g9tlXw3NBsGIdSu2mj/mQYWe7gLiK6lityNRwaXOLnEBoFK1J8L1OPmoTaCRiRSu+gQdLLZ4ucK1sr01RIud5ur3rkZfNx7TY423809GKutzeP7Rce5BozWdTjis2Nlt5xR2ZCpcCp/oE6kGW/KryKYKtEm3FdAM39ifk8dSDl3RnoZiOXWfoHWEN2QtiDluco0cuoOQTq7kxyGfynqKDnRHfia71MRCcab7R3LddkJ35TTcVH9AOP7JG+wdZQYvoa6juvUHQBiKLphmsKf8AyNrqvHiq8TJLm2B7SN4Qc82WB2d6YyO5a75U46J6j4KUOWYbCKHWDZ/1IMMyB1KBlSum/RRwIPnWgxJB4wrut8UHOGWKXoLKUFNwW6YQxbToS9VabvogwRLjFo6qJvVWG8dVVtukgoeon+iDGMi3aOgFRiSQwPdb/Va75U6j1KBljqI6QgyxJOwoQOjuKA+XcDY36gdVy2HwaXhD9EMB3BBm+icDzgRXWEmnnCt9R/JarTvHSmbeMaEavqEFbPX2lO/FzHznpJs9PaM78XMfOekgv5dZpR3tq0Vhyxq6wD9WhD6jWumyDkprYTec19cQCBT/AA1ws6a1WNO5HfMTDmNOiPRy5Lq0APqsG/bdYuyyXkcQobWB5OiKVNTXXrQNDk2atWCsw4A8FZhyGs96tMycLq4IOUbIxnTYL2VhNfzXaV0MuLjRpNnOwA20XTQ4bdX9cRcrXqAHX4ookdp/ogr+qsN3hRWIMBlxANT3or5Go5poTYaAddqi7J9t/QgjFk2C5oCH6Nv5W9VfqrD5clAfLFBAub+Vv+0IZibB/tb9lJ0AoZhIIPmD5oPBBdG2nrRnQUF8ugA+Lt7yq0R6suglCdBKCq94pStPBVYjtyuvlkB8qUFJ70B7ytB0HWOqxV4ktqQUXuQXK86AhPgIKjYrm3Ejcitym8X0O8fZJ0JQcxBYZlUH8TabrVPThOxH/aVnuhhCcxBpfo5uBP8AuqO+qZ8nqWYIhFxpusRG5SeMa70Fl0uccPNiBiQW9JpRTblj8zer+af9JMOsdH2QVIhZjQdIQjCGtXi+G78vcmfBqLKXarkGc6XOsKHoTUb1dMtQYnqB8EAsocRbv8EGbnp7Rnfi5j5z0ks9PaM78XMfOekg7aSgkRy/SGj6OBYDbUS0Ec4avsF0EKILFzT4+jEwFYcvWgAJpLwvxHFX4U/XHZeg6VkZHbG82rChzlhVlk6NYO9Br+m6lIRz0eelZXrY/pT6JCbGtBtwZm2mtW4UbDV4LnPW9XhXxVmHP3GhqLyKXY41QbhehviBZU+x8Sno47oVLTothu0gbq6bTTo1qUGrW0dELz+YhoJ3htAgtviILoiA+OgOjoLLoqG6MqrplBfMoLb4yrxIqrOmkB82gPEjqvEm0CJNKpEmEFqJNKrFmNqqxJhV3zKC2Z0iw0I2hV4syNo7wqr46A+KgO6ZQnRlWfFQjEQWHRTrQ3RihF1bj12IT3UvQGMXaomLtVcvQy9BZL9qgX7VXMRMYiCwXpvSUxVYxExiILrZ5w/arvtRYeUQSKhZRiJMfzhvHigtZ6e0Z34uY+c9JPnr7Snfi5j5z0kGxlKZImCMBDgd8tBRpWbrS0a7aLNy9GpMOH/Kl+v1aCgNmjUUw2/dB1DJrb1BWYWUAa21P+b6Ll4U2aY37PFW2TZB+9EHReu1Atb1USE5TEWedawmzxp0ojpq2/vP1Qbfrltpv1An6ostlGjryK2H6YearnRNd3Uouma6rdYQdpByhboneD4jo8NyOZvauTgzlWg/tDHb04H6o7Z/SCDfiTe1Vok5tWM6bKE6cQaz51AdOrLfNIZmEGk+dQnTiznTCE6MgvvmUF8wqRmEMx0Fp8wgvjKu6KhOioDOiIToqGYiG56ApiobnoTnKBegI56j6YhDL1EuQEdE2KBeoFygXICFyYlDLkgaoJFyiXpnWKBKCRclDdzhvHihkp4X4hvHig1M9faU78XMfOeklnr7Snfi5j5z0kBs5v7wf3Uv/DQVnser2c/95P7qX/hoKzA7egtw4itMi2izqKzA+xGY+5Bo+mNwB3KQjbTXcqQi+QpsiDGqC6yYtv66pnRaY+dipmJYnEW3AoNCXmLampB1kFWHR9E1Fx8VkGIrMKIC22+4oNExq2oL46psj0s8707nIDmMomKqhipvSoLRioboqr+lUDEQHdEUDFQS9RLkBTEUDEQy5R0kBC9RL0MlNpIJlyiXKOkokoHJUdJNVRJQT0lElQqm0kElGqVUyCQeUxcopkDqUL8Q3jxUFKCecN48UGrnr7Snfi5j5z0ks9faU78XMfOekg1srZDdGiiJDjSui6FApWdlGOq2BCa4Frogc0ggihGCpjNSL76T7dJ8VJJA3JWL72T7dJcVS5LRfeyfb5PipJIJDNeJ72TH+vk+KptzaiC6NKdvk+KkkgRzaie9k+3yfFS5NxPeyfbpPipJIHObUT3sn2+T4qeHm7EBsiyfbpLipJICOzfiX+mk+3SY/wDanGQX++lO3SfFSSQRfm6/30n26T4qjycie+k+3SfFSSQNycie9k+3SfFTcm4nvZPt0nxUkkDHNqJ76T7dJ8VMc2YnvZPt0nxUkkDcmInvZPt0nxU3JeJ72T7dJ8VMkgXJaJ72T7fJ8VNyWi+9k+3yfFSSQNyVi+9k+3yfFTclIvvZPt8nxUkkDHNOL72T7fJ8VNySi+9k+3yfFTJIFyRi+9k+3yXFS5Ixfeyfb5PipkkC5Ixfeyfb5LipckIvvZPt8nxUkkC5IRfeyfb5PipckIvvZPt8lxUySA/I93vZU2Cv6/JC3H/ilMc0X1aWxZSw21n5I6tUVJJBRzujtfPzj2ODmvmo7muaQWua6K8hwIsIINapJJI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106" name="Picture 10" descr="http://www.guyshachar.com/blog/nehariya_0834.jpg"/>
          <p:cNvPicPr>
            <a:picLocks noChangeAspect="1" noChangeArrowheads="1"/>
          </p:cNvPicPr>
          <p:nvPr/>
        </p:nvPicPr>
        <p:blipFill>
          <a:blip r:embed="rId2" cstate="print"/>
          <a:srcRect/>
          <a:stretch>
            <a:fillRect/>
          </a:stretch>
        </p:blipFill>
        <p:spPr bwMode="auto">
          <a:xfrm>
            <a:off x="2771800" y="3501008"/>
            <a:ext cx="3600400" cy="2814858"/>
          </a:xfrm>
          <a:prstGeom prst="rect">
            <a:avLst/>
          </a:prstGeom>
          <a:noFill/>
        </p:spPr>
      </p:pic>
    </p:spTree>
    <p:extLst>
      <p:ext uri="{BB962C8B-B14F-4D97-AF65-F5344CB8AC3E}">
        <p14:creationId xmlns:p14="http://schemas.microsoft.com/office/powerpoint/2010/main" val="313456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המקרה שארע </a:t>
            </a:r>
            <a:r>
              <a:rPr lang="he-IL" dirty="0" err="1" smtClean="0"/>
              <a:t>בפומבדיתא</a:t>
            </a:r>
            <a:endParaRPr lang="he-IL" dirty="0"/>
          </a:p>
        </p:txBody>
      </p:sp>
      <p:sp>
        <p:nvSpPr>
          <p:cNvPr id="3" name="מציין מיקום תוכן 2"/>
          <p:cNvSpPr>
            <a:spLocks noGrp="1"/>
          </p:cNvSpPr>
          <p:nvPr>
            <p:ph idx="1"/>
          </p:nvPr>
        </p:nvSpPr>
        <p:spPr/>
        <p:txBody>
          <a:bodyPr/>
          <a:lstStyle/>
          <a:p>
            <a:pPr>
              <a:buNone/>
            </a:pPr>
            <a:r>
              <a:rPr lang="he-IL" sz="4000" b="1" dirty="0" smtClean="0"/>
              <a:t>רבה </a:t>
            </a:r>
            <a:r>
              <a:rPr lang="he-IL" sz="4000" b="1" dirty="0"/>
              <a:t>חייב אדם שנתקל בכד ברשות הרבים בעיר </a:t>
            </a:r>
            <a:r>
              <a:rPr lang="he-IL" sz="4000" b="1" dirty="0" err="1" smtClean="0"/>
              <a:t>פומבדיתא</a:t>
            </a:r>
            <a:r>
              <a:rPr lang="he-IL" sz="4000" b="1" dirty="0" smtClean="0"/>
              <a:t>. </a:t>
            </a:r>
            <a:r>
              <a:rPr lang="he-IL" sz="4000" b="1" dirty="0"/>
              <a:t>למה?</a:t>
            </a:r>
          </a:p>
          <a:p>
            <a:pPr>
              <a:buNone/>
            </a:pPr>
            <a:r>
              <a:rPr lang="he-IL" sz="4000" b="1" dirty="0" smtClean="0"/>
              <a:t>האם גם הוא סובר כמו שמואל?</a:t>
            </a:r>
          </a:p>
          <a:p>
            <a:pPr>
              <a:buNone/>
            </a:pPr>
            <a:endParaRPr lang="he-IL" sz="2000" dirty="0"/>
          </a:p>
          <a:p>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לא! רבה סובר שאין דרכן של בני אדם להתבונן בדרכים</a:t>
            </a:r>
            <a:endParaRPr lang="he-IL" dirty="0"/>
          </a:p>
        </p:txBody>
      </p:sp>
      <p:sp>
        <p:nvSpPr>
          <p:cNvPr id="3" name="מציין מיקום תוכן 2"/>
          <p:cNvSpPr>
            <a:spLocks noGrp="1"/>
          </p:cNvSpPr>
          <p:nvPr>
            <p:ph idx="1"/>
          </p:nvPr>
        </p:nvSpPr>
        <p:spPr/>
        <p:txBody>
          <a:bodyPr>
            <a:normAutofit/>
          </a:bodyPr>
          <a:lstStyle/>
          <a:p>
            <a:pPr>
              <a:buNone/>
            </a:pPr>
            <a:r>
              <a:rPr lang="he-IL" dirty="0"/>
              <a:t>רבה </a:t>
            </a:r>
            <a:r>
              <a:rPr lang="he-IL" dirty="0" smtClean="0"/>
              <a:t>חייב </a:t>
            </a:r>
            <a:r>
              <a:rPr lang="he-IL" dirty="0"/>
              <a:t>אותו אדם לשלם על הכד </a:t>
            </a:r>
            <a:r>
              <a:rPr lang="he-IL" dirty="0" smtClean="0"/>
              <a:t>כי הנסיבות במקרה זה היו מיוחדות. הוא נתקל בכד שעמד ליד </a:t>
            </a:r>
            <a:r>
              <a:rPr lang="he-IL" dirty="0"/>
              <a:t>בית </a:t>
            </a:r>
            <a:r>
              <a:rPr lang="he-IL" dirty="0" smtClean="0"/>
              <a:t>הבד (מקום לעצירת שמן) ושם מותר להניח כדים ברה"ר ולכן היה עליו להיזהר שלא ישבור.</a:t>
            </a:r>
            <a:endParaRPr lang="he-IL" dirty="0"/>
          </a:p>
        </p:txBody>
      </p:sp>
      <p:pic>
        <p:nvPicPr>
          <p:cNvPr id="1026" name="Picture 2" descr="http://upload.wikimedia.org/wikipedia/commons/b/bd/Beit_Guvrin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88651"/>
            <a:ext cx="42484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9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a:buNone/>
            </a:pPr>
            <a:endParaRPr lang="he-IL" dirty="0" smtClean="0"/>
          </a:p>
          <a:p>
            <a:pPr>
              <a:buNone/>
            </a:pPr>
            <a:r>
              <a:rPr lang="he-IL" sz="9600" smtClean="0"/>
              <a:t>         הסוף</a:t>
            </a:r>
            <a:endParaRPr lang="he-IL" sz="9600" dirty="0"/>
          </a:p>
          <a:p>
            <a:pPr>
              <a:buNone/>
            </a:pPr>
            <a:r>
              <a:rPr lang="he-IL" dirty="0" smtClean="0"/>
              <a:t>        </a:t>
            </a:r>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a:bodyPr>
          <a:lstStyle/>
          <a:p>
            <a:r>
              <a:rPr lang="he-IL" sz="2000" b="1" dirty="0" smtClean="0"/>
              <a:t>"המניח את הכד ברה"ר ובא אחר ונתקל בה ושברה- פטור. ואם </a:t>
            </a:r>
            <a:r>
              <a:rPr lang="he-IL" sz="2000" b="1" dirty="0" err="1" smtClean="0"/>
              <a:t>הוזק</a:t>
            </a:r>
            <a:r>
              <a:rPr lang="he-IL" sz="2000" b="1" dirty="0" smtClean="0"/>
              <a:t> בה בעל החבית חייב </a:t>
            </a:r>
            <a:r>
              <a:rPr lang="he-IL" sz="2000" b="1" dirty="0" err="1" smtClean="0"/>
              <a:t>בניזקו</a:t>
            </a:r>
            <a:r>
              <a:rPr lang="he-IL" sz="2000" b="1" dirty="0" smtClean="0"/>
              <a:t>"</a:t>
            </a:r>
          </a:p>
          <a:p>
            <a:endParaRPr lang="he-IL" sz="2000" dirty="0"/>
          </a:p>
          <a:p>
            <a:r>
              <a:rPr lang="he-IL" sz="2000" dirty="0" smtClean="0"/>
              <a:t>במקרה שבו אדם מניח כד ברחוב, מקום ששייך לכולם, ובא אדם אחר ונתקל בכד ושבר אותו, שובר הכד לא חייב לפצות את בעל הכד. </a:t>
            </a:r>
          </a:p>
          <a:p>
            <a:r>
              <a:rPr lang="he-IL" sz="2000" dirty="0" smtClean="0"/>
              <a:t>אם האדם שנתקל בחבית </a:t>
            </a:r>
            <a:r>
              <a:rPr lang="he-IL" sz="2000" dirty="0" err="1" smtClean="0"/>
              <a:t>הוזק</a:t>
            </a:r>
            <a:r>
              <a:rPr lang="he-IL" sz="2000" dirty="0" smtClean="0"/>
              <a:t> ממנה, בעל החבית  חייב לפצותו.</a:t>
            </a:r>
            <a:endParaRPr lang="he-IL" sz="2000" dirty="0"/>
          </a:p>
        </p:txBody>
      </p:sp>
      <p:pic>
        <p:nvPicPr>
          <p:cNvPr id="8194" name="Picture 2" descr="http://www.whalingmuseum.org/sites/default/files/images/07.jpg"/>
          <p:cNvPicPr>
            <a:picLocks noChangeAspect="1" noChangeArrowheads="1"/>
          </p:cNvPicPr>
          <p:nvPr/>
        </p:nvPicPr>
        <p:blipFill>
          <a:blip r:embed="rId2" cstate="print"/>
          <a:srcRect/>
          <a:stretch>
            <a:fillRect/>
          </a:stretch>
        </p:blipFill>
        <p:spPr bwMode="auto">
          <a:xfrm>
            <a:off x="3198604" y="3786190"/>
            <a:ext cx="3587974" cy="292895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sz="2000" b="1" dirty="0" smtClean="0"/>
              <a:t>הגמרא</a:t>
            </a:r>
            <a:r>
              <a:rPr lang="he-IL" sz="4000" dirty="0" smtClean="0"/>
              <a:t> </a:t>
            </a:r>
            <a:r>
              <a:rPr lang="he-IL" sz="2000" b="1" dirty="0" smtClean="0"/>
              <a:t>מקשה: </a:t>
            </a:r>
            <a:r>
              <a:rPr lang="he-IL" sz="2000" b="1" dirty="0" err="1" smtClean="0"/>
              <a:t>אמאי</a:t>
            </a:r>
            <a:r>
              <a:rPr lang="he-IL" sz="2000" b="1" dirty="0" smtClean="0"/>
              <a:t> פטור? </a:t>
            </a:r>
            <a:r>
              <a:rPr lang="he-IL" sz="2000" b="1" dirty="0" err="1" smtClean="0"/>
              <a:t>איבעי</a:t>
            </a:r>
            <a:r>
              <a:rPr lang="he-IL" sz="2000" b="1" dirty="0" smtClean="0"/>
              <a:t> ליה לעיוני </a:t>
            </a:r>
            <a:r>
              <a:rPr lang="he-IL" sz="2000" b="1" dirty="0" err="1" smtClean="0"/>
              <a:t>ומיזל</a:t>
            </a:r>
            <a:r>
              <a:rPr lang="he-IL" sz="2000" b="1" dirty="0" smtClean="0"/>
              <a:t>!</a:t>
            </a:r>
          </a:p>
          <a:p>
            <a:r>
              <a:rPr lang="he-IL" sz="2000" b="1" dirty="0" smtClean="0"/>
              <a:t>למה שובר הכד פטור? היה עליו ללכת בזהירות כדי שלא ייתקל ויזיק!</a:t>
            </a:r>
            <a:endParaRPr lang="he-IL" sz="2000" b="1" dirty="0"/>
          </a:p>
        </p:txBody>
      </p:sp>
      <p:pic>
        <p:nvPicPr>
          <p:cNvPr id="14338" name="Picture 2" descr="http://sr.photos3.fotosearch.com/bthumb/CSP/CSP408/k4083671.jpg"/>
          <p:cNvPicPr>
            <a:picLocks noChangeAspect="1" noChangeArrowheads="1"/>
          </p:cNvPicPr>
          <p:nvPr/>
        </p:nvPicPr>
        <p:blipFill>
          <a:blip r:embed="rId2" cstate="print"/>
          <a:srcRect/>
          <a:stretch>
            <a:fillRect/>
          </a:stretch>
        </p:blipFill>
        <p:spPr bwMode="auto">
          <a:xfrm>
            <a:off x="2771800" y="3429000"/>
            <a:ext cx="4032448" cy="2325078"/>
          </a:xfrm>
          <a:prstGeom prst="rect">
            <a:avLst/>
          </a:prstGeom>
          <a:noFill/>
        </p:spPr>
      </p:pic>
    </p:spTree>
    <p:extLst>
      <p:ext uri="{BB962C8B-B14F-4D97-AF65-F5344CB8AC3E}">
        <p14:creationId xmlns:p14="http://schemas.microsoft.com/office/powerpoint/2010/main" val="416265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a:bodyPr>
          <a:lstStyle/>
          <a:p>
            <a:pPr>
              <a:buNone/>
            </a:pPr>
            <a:r>
              <a:rPr lang="he-IL" sz="2000" b="1" dirty="0" smtClean="0"/>
              <a:t>הגמרא מציעה שלושה הסברים למשנה.</a:t>
            </a:r>
          </a:p>
          <a:p>
            <a:pPr>
              <a:buNone/>
            </a:pPr>
            <a:r>
              <a:rPr lang="he-IL" sz="2000" b="1" dirty="0" smtClean="0"/>
              <a:t>לפי הסברים אלו יש סיבה מיוחדת לפטור מתשלום את האיש שנתקל והזיק.</a:t>
            </a:r>
          </a:p>
        </p:txBody>
      </p:sp>
      <p:pic>
        <p:nvPicPr>
          <p:cNvPr id="2050" name="Picture 2" descr="http://www.channelweb.co.uk/IMG/392/209392/falling-man-370x229.jpg?1328224406"/>
          <p:cNvPicPr>
            <a:picLocks noChangeAspect="1" noChangeArrowheads="1"/>
          </p:cNvPicPr>
          <p:nvPr/>
        </p:nvPicPr>
        <p:blipFill>
          <a:blip r:embed="rId2" cstate="print"/>
          <a:srcRect/>
          <a:stretch>
            <a:fillRect/>
          </a:stretch>
        </p:blipFill>
        <p:spPr bwMode="auto">
          <a:xfrm>
            <a:off x="2714612" y="3643314"/>
            <a:ext cx="3524250" cy="21812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הסבר ראשון (בשם רב)</a:t>
            </a:r>
            <a:endParaRPr lang="he-IL" dirty="0"/>
          </a:p>
        </p:txBody>
      </p:sp>
      <p:sp>
        <p:nvSpPr>
          <p:cNvPr id="3" name="מציין מיקום תוכן 2"/>
          <p:cNvSpPr>
            <a:spLocks noGrp="1"/>
          </p:cNvSpPr>
          <p:nvPr>
            <p:ph idx="1"/>
          </p:nvPr>
        </p:nvSpPr>
        <p:spPr/>
        <p:txBody>
          <a:bodyPr/>
          <a:lstStyle/>
          <a:p>
            <a:r>
              <a:rPr lang="he-IL" sz="2000" dirty="0" smtClean="0"/>
              <a:t>אם אדם הולך ברחוב ויש כדים שחוסמים לו את הדרך לכל רוחבה, והוא נתקל בהם, אין זו אשמתו והוא פטור. ואפילו אם ישבור בכוונה עדיין פטור כי זכותו לעבור בדרך ללא הפרעה.</a:t>
            </a:r>
          </a:p>
          <a:p>
            <a:endParaRPr lang="he-IL" dirty="0"/>
          </a:p>
        </p:txBody>
      </p:sp>
      <p:pic>
        <p:nvPicPr>
          <p:cNvPr id="1026" name="Picture 2" descr="http://www.gilnoy.co.il/admin/gallery/full_rwftim5651.jpg"/>
          <p:cNvPicPr>
            <a:picLocks noChangeAspect="1" noChangeArrowheads="1"/>
          </p:cNvPicPr>
          <p:nvPr/>
        </p:nvPicPr>
        <p:blipFill>
          <a:blip r:embed="rId2" cstate="print"/>
          <a:srcRect/>
          <a:stretch>
            <a:fillRect/>
          </a:stretch>
        </p:blipFill>
        <p:spPr bwMode="auto">
          <a:xfrm>
            <a:off x="3428992" y="3071810"/>
            <a:ext cx="2628085" cy="35242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הסבר שני (שמואל)</a:t>
            </a:r>
            <a:endParaRPr lang="he-IL" dirty="0"/>
          </a:p>
        </p:txBody>
      </p:sp>
      <p:sp>
        <p:nvSpPr>
          <p:cNvPr id="3" name="מציין מיקום תוכן 2"/>
          <p:cNvSpPr>
            <a:spLocks noGrp="1"/>
          </p:cNvSpPr>
          <p:nvPr>
            <p:ph idx="1"/>
          </p:nvPr>
        </p:nvSpPr>
        <p:spPr/>
        <p:txBody>
          <a:bodyPr/>
          <a:lstStyle/>
          <a:p>
            <a:r>
              <a:rPr lang="he-IL" sz="2000" dirty="0" smtClean="0"/>
              <a:t>אם אדם נתקל בכד ברה"ר באפלה אז הוא פטור</a:t>
            </a:r>
          </a:p>
          <a:p>
            <a:endParaRPr lang="he-IL" dirty="0"/>
          </a:p>
        </p:txBody>
      </p:sp>
      <p:pic>
        <p:nvPicPr>
          <p:cNvPr id="3074" name="Picture 2" descr="http://images.nationalgeographic.com/wpf/media-live/photos/000/122/cache/jewish-man-walks-through-door_12219_600x450.jpg"/>
          <p:cNvPicPr>
            <a:picLocks noChangeAspect="1" noChangeArrowheads="1"/>
          </p:cNvPicPr>
          <p:nvPr/>
        </p:nvPicPr>
        <p:blipFill>
          <a:blip r:embed="rId2" cstate="print"/>
          <a:srcRect/>
          <a:stretch>
            <a:fillRect/>
          </a:stretch>
        </p:blipFill>
        <p:spPr bwMode="auto">
          <a:xfrm>
            <a:off x="1928794" y="2357430"/>
            <a:ext cx="5572164" cy="41791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הסבר שלישי (רבי יוחנן)</a:t>
            </a:r>
            <a:endParaRPr lang="he-IL" dirty="0"/>
          </a:p>
        </p:txBody>
      </p:sp>
      <p:sp>
        <p:nvSpPr>
          <p:cNvPr id="3" name="מציין מיקום תוכן 2"/>
          <p:cNvSpPr>
            <a:spLocks noGrp="1"/>
          </p:cNvSpPr>
          <p:nvPr>
            <p:ph idx="1"/>
          </p:nvPr>
        </p:nvSpPr>
        <p:spPr/>
        <p:txBody>
          <a:bodyPr/>
          <a:lstStyle/>
          <a:p>
            <a:r>
              <a:rPr lang="he-IL" sz="2000" dirty="0" smtClean="0"/>
              <a:t>אם אדם נתקל בכד ברה"ר בקרן זווית (הפינה של הרחוב) אז הוא פטור</a:t>
            </a:r>
          </a:p>
          <a:p>
            <a:endParaRPr lang="he-IL" dirty="0"/>
          </a:p>
        </p:txBody>
      </p:sp>
      <p:pic>
        <p:nvPicPr>
          <p:cNvPr id="2050" name="Picture 2" descr="http://fcw.needham.k12.ma.us/~robyn_briggs/fov1-0010be2e/S03580599.2/street_corner.jpg"/>
          <p:cNvPicPr>
            <a:picLocks noChangeAspect="1" noChangeArrowheads="1"/>
          </p:cNvPicPr>
          <p:nvPr/>
        </p:nvPicPr>
        <p:blipFill>
          <a:blip r:embed="rId2" cstate="print"/>
          <a:srcRect/>
          <a:stretch>
            <a:fillRect/>
          </a:stretch>
        </p:blipFill>
        <p:spPr bwMode="auto">
          <a:xfrm>
            <a:off x="2285984" y="2928934"/>
            <a:ext cx="5214974" cy="36681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קושיית רב </a:t>
            </a:r>
            <a:r>
              <a:rPr lang="he-IL" dirty="0" err="1" smtClean="0"/>
              <a:t>פפא</a:t>
            </a:r>
            <a:r>
              <a:rPr lang="he-IL" dirty="0" smtClean="0"/>
              <a:t> על הסבר רב</a:t>
            </a:r>
            <a:endParaRPr lang="he-IL" dirty="0"/>
          </a:p>
        </p:txBody>
      </p:sp>
      <p:sp>
        <p:nvSpPr>
          <p:cNvPr id="3" name="מציין מיקום תוכן 2"/>
          <p:cNvSpPr>
            <a:spLocks noGrp="1"/>
          </p:cNvSpPr>
          <p:nvPr>
            <p:ph idx="1"/>
          </p:nvPr>
        </p:nvSpPr>
        <p:spPr/>
        <p:txBody>
          <a:bodyPr>
            <a:normAutofit/>
          </a:bodyPr>
          <a:lstStyle/>
          <a:p>
            <a:r>
              <a:rPr lang="he-IL" sz="2400" b="1" dirty="0" smtClean="0"/>
              <a:t>רב </a:t>
            </a:r>
            <a:r>
              <a:rPr lang="he-IL" sz="2400" b="1" dirty="0" err="1" smtClean="0"/>
              <a:t>פפא</a:t>
            </a:r>
            <a:r>
              <a:rPr lang="he-IL" sz="2400" b="1" dirty="0" smtClean="0"/>
              <a:t>: "לא </a:t>
            </a:r>
            <a:r>
              <a:rPr lang="he-IL" sz="2400" b="1" dirty="0" err="1" smtClean="0"/>
              <a:t>דיקא</a:t>
            </a:r>
            <a:r>
              <a:rPr lang="he-IL" sz="2400" b="1" dirty="0" smtClean="0"/>
              <a:t> </a:t>
            </a:r>
            <a:r>
              <a:rPr lang="he-IL" sz="2400" b="1" dirty="0" err="1" smtClean="0"/>
              <a:t>מתניתין</a:t>
            </a:r>
            <a:r>
              <a:rPr lang="he-IL" sz="2400" b="1" dirty="0" smtClean="0"/>
              <a:t> אלא או כשמואל או כרבי יוחנן דאי כרב, מאי </a:t>
            </a:r>
            <a:r>
              <a:rPr lang="he-IL" sz="2400" b="1" dirty="0" err="1" smtClean="0"/>
              <a:t>אריא</a:t>
            </a:r>
            <a:r>
              <a:rPr lang="he-IL" sz="2400" b="1" dirty="0" smtClean="0"/>
              <a:t> נתקל? אפילו שבר </a:t>
            </a:r>
            <a:r>
              <a:rPr lang="he-IL" sz="2400" b="1" dirty="0" err="1" smtClean="0"/>
              <a:t>נמי</a:t>
            </a:r>
            <a:r>
              <a:rPr lang="he-IL" sz="2400" b="1" dirty="0" smtClean="0"/>
              <a:t>!" </a:t>
            </a:r>
          </a:p>
          <a:p>
            <a:endParaRPr lang="he-IL" sz="2400" b="1" dirty="0" smtClean="0"/>
          </a:p>
          <a:p>
            <a:r>
              <a:rPr lang="he-IL" sz="2000" dirty="0" smtClean="0"/>
              <a:t>מקשה רב </a:t>
            </a:r>
            <a:r>
              <a:rPr lang="he-IL" sz="2000" dirty="0" err="1" smtClean="0"/>
              <a:t>פפא</a:t>
            </a:r>
            <a:r>
              <a:rPr lang="he-IL" sz="2000" dirty="0" smtClean="0"/>
              <a:t>: לא מתיישבת משנתנו כראוי אלא או כהסברו של שמואל, או כהסברו של רבי יוחנן. אבל לפי הסברו של רב, מדוע משתמש התנא של המשנה במילה 'נתקל', שממנה משמע שאם שבר בכוונה- חייב, והרי לפי הסבר רב גם אם שבר בכוונה, פטור.</a:t>
            </a:r>
            <a:endParaRPr lang="he-IL"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2400" b="1" dirty="0" smtClean="0"/>
              <a:t>רב </a:t>
            </a:r>
            <a:r>
              <a:rPr lang="he-IL" sz="2400" b="1" dirty="0" err="1" smtClean="0"/>
              <a:t>זביד</a:t>
            </a:r>
            <a:r>
              <a:rPr lang="he-IL" sz="2400" b="1" dirty="0" smtClean="0"/>
              <a:t> משמיה </a:t>
            </a:r>
            <a:r>
              <a:rPr lang="he-IL" sz="2400" b="1" dirty="0" err="1" smtClean="0"/>
              <a:t>דרבא</a:t>
            </a:r>
            <a:r>
              <a:rPr lang="he-IL" sz="2400" b="1" dirty="0" smtClean="0"/>
              <a:t>: "הוא הדין </a:t>
            </a:r>
            <a:r>
              <a:rPr lang="he-IL" sz="2400" b="1" dirty="0" err="1" smtClean="0"/>
              <a:t>דאפי</a:t>
            </a:r>
            <a:r>
              <a:rPr lang="he-IL" sz="2400" b="1" dirty="0" smtClean="0"/>
              <a:t>' שבר , והאי </a:t>
            </a:r>
            <a:r>
              <a:rPr lang="he-IL" sz="2400" b="1" dirty="0" err="1" smtClean="0"/>
              <a:t>דקתני</a:t>
            </a:r>
            <a:r>
              <a:rPr lang="he-IL" sz="2400" b="1" dirty="0" smtClean="0"/>
              <a:t> נתקל - איידי דבעי למתני סיפא </a:t>
            </a:r>
            <a:r>
              <a:rPr lang="he-IL" sz="2400" b="1" dirty="0"/>
              <a:t>'</a:t>
            </a:r>
            <a:r>
              <a:rPr lang="he-IL" sz="2400" b="1" dirty="0" smtClean="0"/>
              <a:t>ואם </a:t>
            </a:r>
            <a:r>
              <a:rPr lang="he-IL" sz="2400" b="1" dirty="0" err="1" smtClean="0"/>
              <a:t>הוזק</a:t>
            </a:r>
            <a:r>
              <a:rPr lang="he-IL" sz="2400" b="1" dirty="0" smtClean="0"/>
              <a:t> בה - בעל חבית חייב בנזקו' </a:t>
            </a:r>
            <a:r>
              <a:rPr lang="he-IL" sz="2400" b="1" dirty="0" err="1" smtClean="0"/>
              <a:t>דדווקא</a:t>
            </a:r>
            <a:r>
              <a:rPr lang="he-IL" sz="2400" b="1" dirty="0" smtClean="0"/>
              <a:t> נתקל, אבל שבר לא, מאי טעמא? </a:t>
            </a:r>
          </a:p>
          <a:p>
            <a:pPr>
              <a:buNone/>
            </a:pPr>
            <a:r>
              <a:rPr lang="he-IL" sz="2400" b="1" dirty="0" smtClean="0"/>
              <a:t>    הוא </a:t>
            </a:r>
            <a:r>
              <a:rPr lang="he-IL" sz="2400" b="1" dirty="0" err="1" smtClean="0"/>
              <a:t>דאזיק</a:t>
            </a:r>
            <a:r>
              <a:rPr lang="he-IL" sz="2400" b="1" dirty="0" smtClean="0"/>
              <a:t> </a:t>
            </a:r>
            <a:r>
              <a:rPr lang="he-IL" sz="2400" b="1" dirty="0" err="1" smtClean="0"/>
              <a:t>אנפשיה</a:t>
            </a:r>
            <a:r>
              <a:rPr lang="he-IL" sz="2400" b="1" dirty="0" smtClean="0"/>
              <a:t>, </a:t>
            </a:r>
            <a:r>
              <a:rPr lang="he-IL" sz="2400" b="1" dirty="0" err="1" smtClean="0"/>
              <a:t>קתני</a:t>
            </a:r>
            <a:r>
              <a:rPr lang="he-IL" sz="2400" b="1" dirty="0" smtClean="0"/>
              <a:t> רישא 'נתקל'."</a:t>
            </a:r>
          </a:p>
          <a:p>
            <a:pPr>
              <a:buNone/>
            </a:pPr>
            <a:endParaRPr lang="he-IL" sz="2400" b="1" dirty="0" smtClean="0"/>
          </a:p>
          <a:p>
            <a:r>
              <a:rPr lang="he-IL" sz="2400" dirty="0" smtClean="0"/>
              <a:t>אותו הדין יהיה גם אם שבר בכוונה, והתנא השתמש במילה 'נתקל'  בגלל שרצה לחדש את הסיפא שבה נאמר 'ואם </a:t>
            </a:r>
            <a:r>
              <a:rPr lang="he-IL" sz="2400" dirty="0" err="1" smtClean="0"/>
              <a:t>הוזק</a:t>
            </a:r>
            <a:r>
              <a:rPr lang="he-IL" sz="2400" dirty="0" smtClean="0"/>
              <a:t> בה בעל החבית חייב בנזקו'. דין זה הוא דווקא בנתקל, אבל בשובר בכוונה-לא.</a:t>
            </a:r>
          </a:p>
          <a:p>
            <a:r>
              <a:rPr lang="he-IL" sz="2400" dirty="0" smtClean="0"/>
              <a:t> מדוע לא? משום שמי ששבר הזיק לעצמו- לכן לא יקבל פיצוי.</a:t>
            </a:r>
          </a:p>
          <a:p>
            <a:endParaRPr lang="he-IL" sz="2400" dirty="0" smtClean="0"/>
          </a:p>
          <a:p>
            <a:endParaRPr lang="he-IL"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549</Words>
  <Application>Microsoft Office PowerPoint</Application>
  <PresentationFormat>‫הצגה על המסך (4:3)</PresentationFormat>
  <Paragraphs>43</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המניח כד ברה"ר</vt:lpstr>
      <vt:lpstr>מצגת של PowerPoint</vt:lpstr>
      <vt:lpstr>מצגת של PowerPoint</vt:lpstr>
      <vt:lpstr>מצגת של PowerPoint</vt:lpstr>
      <vt:lpstr>הסבר ראשון (בשם רב)</vt:lpstr>
      <vt:lpstr>הסבר שני (שמואל)</vt:lpstr>
      <vt:lpstr>הסבר שלישי (רבי יוחנן)</vt:lpstr>
      <vt:lpstr>קושיית רב פפא על הסבר רב</vt:lpstr>
      <vt:lpstr>מצגת של PowerPoint</vt:lpstr>
      <vt:lpstr>הסבר חדש מא"י למשנה</vt:lpstr>
      <vt:lpstr>"אין דרכן של בני אדם להתבונן בדרכים"</vt:lpstr>
      <vt:lpstr>המקרה שארע בנהרדעא</vt:lpstr>
      <vt:lpstr>מצגת של PowerPoint</vt:lpstr>
      <vt:lpstr>המקרה שארע בפומבדיתא</vt:lpstr>
      <vt:lpstr>לא! רבה סובר שאין דרכן של בני אדם להתבונן בדרכים</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one</cp:lastModifiedBy>
  <cp:revision>45</cp:revision>
  <dcterms:created xsi:type="dcterms:W3CDTF">2013-11-21T11:32:08Z</dcterms:created>
  <dcterms:modified xsi:type="dcterms:W3CDTF">2014-01-06T09:52:44Z</dcterms:modified>
</cp:coreProperties>
</file>