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1" d="100"/>
          <a:sy n="41" d="100"/>
        </p:scale>
        <p:origin x="3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8251E7-643B-4B69-B7B9-C7AB1AB7309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FE495849-C595-4900-A0C6-E714D80ECF2A}">
      <dgm:prSet/>
      <dgm:spPr/>
      <dgm:t>
        <a:bodyPr/>
        <a:lstStyle/>
        <a:p>
          <a:r>
            <a:rPr lang="he-IL"/>
            <a:t>הקטע לקוח מתוך משנה מסכת ראש השנה פרק ב' משניות ח' וט'. </a:t>
          </a:r>
          <a:endParaRPr lang="en-US"/>
        </a:p>
      </dgm:t>
    </dgm:pt>
    <dgm:pt modelId="{54673FF8-BAA7-4E69-AACB-A6B37906E0CE}" type="parTrans" cxnId="{05408F1D-E23C-4657-A1C7-0B06DC985061}">
      <dgm:prSet/>
      <dgm:spPr/>
      <dgm:t>
        <a:bodyPr/>
        <a:lstStyle/>
        <a:p>
          <a:endParaRPr lang="en-US"/>
        </a:p>
      </dgm:t>
    </dgm:pt>
    <dgm:pt modelId="{B6B850BC-5A0C-42E2-87E9-06E981599F53}" type="sibTrans" cxnId="{05408F1D-E23C-4657-A1C7-0B06DC985061}">
      <dgm:prSet/>
      <dgm:spPr/>
      <dgm:t>
        <a:bodyPr/>
        <a:lstStyle/>
        <a:p>
          <a:endParaRPr lang="en-US"/>
        </a:p>
      </dgm:t>
    </dgm:pt>
    <dgm:pt modelId="{C8E638C5-5A5C-4B2B-BADE-8EC9FB42667B}">
      <dgm:prSet/>
      <dgm:spPr/>
      <dgm:t>
        <a:bodyPr/>
        <a:lstStyle/>
        <a:p>
          <a:r>
            <a:rPr lang="he-IL"/>
            <a:t>מסכת ר"ה עוסקת במשמעויותיהם ודיניהם של ארבעת ראשי השנים המוכרים לנו היום הוא א' בתשרי וטו' בשבט. </a:t>
          </a:r>
          <a:endParaRPr lang="en-US"/>
        </a:p>
      </dgm:t>
    </dgm:pt>
    <dgm:pt modelId="{A0EEE6D6-BDC5-4C02-8032-147699728886}" type="parTrans" cxnId="{981F381F-03B4-400A-817A-898935FF77D0}">
      <dgm:prSet/>
      <dgm:spPr/>
      <dgm:t>
        <a:bodyPr/>
        <a:lstStyle/>
        <a:p>
          <a:endParaRPr lang="en-US"/>
        </a:p>
      </dgm:t>
    </dgm:pt>
    <dgm:pt modelId="{4D55491F-C472-4FD4-8720-A1AC988187A5}" type="sibTrans" cxnId="{981F381F-03B4-400A-817A-898935FF77D0}">
      <dgm:prSet/>
      <dgm:spPr/>
      <dgm:t>
        <a:bodyPr/>
        <a:lstStyle/>
        <a:p>
          <a:endParaRPr lang="en-US"/>
        </a:p>
      </dgm:t>
    </dgm:pt>
    <dgm:pt modelId="{2F8613B9-773D-43F0-AE27-B0756DB5391D}">
      <dgm:prSet/>
      <dgm:spPr/>
      <dgm:t>
        <a:bodyPr/>
        <a:lstStyle/>
        <a:p>
          <a:r>
            <a:rPr lang="he-IL"/>
            <a:t>א' בניסן ראש השנה למלכים ולרגלים בא' באלול ראש השנה למעשר בהמה בא' בתשרי ראש השנה לשנים ולשמיטין וליובלות לנטיעה ולירקות בטו' בשבט ראש השנה לאילן</a:t>
          </a:r>
          <a:endParaRPr lang="en-US"/>
        </a:p>
      </dgm:t>
    </dgm:pt>
    <dgm:pt modelId="{4C08FA01-88DB-4C31-8B26-841B739752FB}" type="parTrans" cxnId="{32897B9A-8EB0-4EF5-B909-C26FF8EE37B3}">
      <dgm:prSet/>
      <dgm:spPr/>
      <dgm:t>
        <a:bodyPr/>
        <a:lstStyle/>
        <a:p>
          <a:endParaRPr lang="en-US"/>
        </a:p>
      </dgm:t>
    </dgm:pt>
    <dgm:pt modelId="{0F9783CE-5785-41BC-A915-C8D66BB82C1F}" type="sibTrans" cxnId="{32897B9A-8EB0-4EF5-B909-C26FF8EE37B3}">
      <dgm:prSet/>
      <dgm:spPr/>
      <dgm:t>
        <a:bodyPr/>
        <a:lstStyle/>
        <a:p>
          <a:endParaRPr lang="en-US"/>
        </a:p>
      </dgm:t>
    </dgm:pt>
    <dgm:pt modelId="{F4CCDE17-8B0B-4638-864F-D2B1B6823332}" type="pres">
      <dgm:prSet presAssocID="{6A8251E7-643B-4B69-B7B9-C7AB1AB7309B}" presName="linear" presStyleCnt="0">
        <dgm:presLayoutVars>
          <dgm:animLvl val="lvl"/>
          <dgm:resizeHandles val="exact"/>
        </dgm:presLayoutVars>
      </dgm:prSet>
      <dgm:spPr/>
    </dgm:pt>
    <dgm:pt modelId="{E70826AD-1A97-4C56-8B84-101DDE9D001F}" type="pres">
      <dgm:prSet presAssocID="{FE495849-C595-4900-A0C6-E714D80ECF2A}" presName="parentText" presStyleLbl="node1" presStyleIdx="0" presStyleCnt="3">
        <dgm:presLayoutVars>
          <dgm:chMax val="0"/>
          <dgm:bulletEnabled val="1"/>
        </dgm:presLayoutVars>
      </dgm:prSet>
      <dgm:spPr/>
    </dgm:pt>
    <dgm:pt modelId="{617B25E5-E54D-48B7-9AAF-13C0DCDFE6BC}" type="pres">
      <dgm:prSet presAssocID="{B6B850BC-5A0C-42E2-87E9-06E981599F53}" presName="spacer" presStyleCnt="0"/>
      <dgm:spPr/>
    </dgm:pt>
    <dgm:pt modelId="{50C8C33E-4A57-463D-9B7B-DFA11CC91A94}" type="pres">
      <dgm:prSet presAssocID="{C8E638C5-5A5C-4B2B-BADE-8EC9FB42667B}" presName="parentText" presStyleLbl="node1" presStyleIdx="1" presStyleCnt="3">
        <dgm:presLayoutVars>
          <dgm:chMax val="0"/>
          <dgm:bulletEnabled val="1"/>
        </dgm:presLayoutVars>
      </dgm:prSet>
      <dgm:spPr/>
    </dgm:pt>
    <dgm:pt modelId="{AD17710F-34FE-453E-AF97-1B86D03164F3}" type="pres">
      <dgm:prSet presAssocID="{4D55491F-C472-4FD4-8720-A1AC988187A5}" presName="spacer" presStyleCnt="0"/>
      <dgm:spPr/>
    </dgm:pt>
    <dgm:pt modelId="{046E2ABB-0383-45B0-8C39-BED46134A91C}" type="pres">
      <dgm:prSet presAssocID="{2F8613B9-773D-43F0-AE27-B0756DB5391D}" presName="parentText" presStyleLbl="node1" presStyleIdx="2" presStyleCnt="3">
        <dgm:presLayoutVars>
          <dgm:chMax val="0"/>
          <dgm:bulletEnabled val="1"/>
        </dgm:presLayoutVars>
      </dgm:prSet>
      <dgm:spPr/>
    </dgm:pt>
  </dgm:ptLst>
  <dgm:cxnLst>
    <dgm:cxn modelId="{05408F1D-E23C-4657-A1C7-0B06DC985061}" srcId="{6A8251E7-643B-4B69-B7B9-C7AB1AB7309B}" destId="{FE495849-C595-4900-A0C6-E714D80ECF2A}" srcOrd="0" destOrd="0" parTransId="{54673FF8-BAA7-4E69-AACB-A6B37906E0CE}" sibTransId="{B6B850BC-5A0C-42E2-87E9-06E981599F53}"/>
    <dgm:cxn modelId="{981F381F-03B4-400A-817A-898935FF77D0}" srcId="{6A8251E7-643B-4B69-B7B9-C7AB1AB7309B}" destId="{C8E638C5-5A5C-4B2B-BADE-8EC9FB42667B}" srcOrd="1" destOrd="0" parTransId="{A0EEE6D6-BDC5-4C02-8032-147699728886}" sibTransId="{4D55491F-C472-4FD4-8720-A1AC988187A5}"/>
    <dgm:cxn modelId="{9D12CF4E-F0D6-443B-BDA2-F9B6F1F7B80E}" type="presOf" srcId="{FE495849-C595-4900-A0C6-E714D80ECF2A}" destId="{E70826AD-1A97-4C56-8B84-101DDE9D001F}" srcOrd="0" destOrd="0" presId="urn:microsoft.com/office/officeart/2005/8/layout/vList2"/>
    <dgm:cxn modelId="{1BC42880-9902-49B4-A497-9F0406A51364}" type="presOf" srcId="{C8E638C5-5A5C-4B2B-BADE-8EC9FB42667B}" destId="{50C8C33E-4A57-463D-9B7B-DFA11CC91A94}" srcOrd="0" destOrd="0" presId="urn:microsoft.com/office/officeart/2005/8/layout/vList2"/>
    <dgm:cxn modelId="{32897B9A-8EB0-4EF5-B909-C26FF8EE37B3}" srcId="{6A8251E7-643B-4B69-B7B9-C7AB1AB7309B}" destId="{2F8613B9-773D-43F0-AE27-B0756DB5391D}" srcOrd="2" destOrd="0" parTransId="{4C08FA01-88DB-4C31-8B26-841B739752FB}" sibTransId="{0F9783CE-5785-41BC-A915-C8D66BB82C1F}"/>
    <dgm:cxn modelId="{23E51EA4-66C0-49C1-8A0F-3AA634A8E190}" type="presOf" srcId="{6A8251E7-643B-4B69-B7B9-C7AB1AB7309B}" destId="{F4CCDE17-8B0B-4638-864F-D2B1B6823332}" srcOrd="0" destOrd="0" presId="urn:microsoft.com/office/officeart/2005/8/layout/vList2"/>
    <dgm:cxn modelId="{1FC933F6-06B1-45EB-ADFA-D018A89E2087}" type="presOf" srcId="{2F8613B9-773D-43F0-AE27-B0756DB5391D}" destId="{046E2ABB-0383-45B0-8C39-BED46134A91C}" srcOrd="0" destOrd="0" presId="urn:microsoft.com/office/officeart/2005/8/layout/vList2"/>
    <dgm:cxn modelId="{39D0580E-D7FE-4CCF-A1ED-BE969D06E080}" type="presParOf" srcId="{F4CCDE17-8B0B-4638-864F-D2B1B6823332}" destId="{E70826AD-1A97-4C56-8B84-101DDE9D001F}" srcOrd="0" destOrd="0" presId="urn:microsoft.com/office/officeart/2005/8/layout/vList2"/>
    <dgm:cxn modelId="{0041B421-C837-48AE-8D8F-02BA6E3267E6}" type="presParOf" srcId="{F4CCDE17-8B0B-4638-864F-D2B1B6823332}" destId="{617B25E5-E54D-48B7-9AAF-13C0DCDFE6BC}" srcOrd="1" destOrd="0" presId="urn:microsoft.com/office/officeart/2005/8/layout/vList2"/>
    <dgm:cxn modelId="{413E7BF3-F000-42B4-812F-990D33E78824}" type="presParOf" srcId="{F4CCDE17-8B0B-4638-864F-D2B1B6823332}" destId="{50C8C33E-4A57-463D-9B7B-DFA11CC91A94}" srcOrd="2" destOrd="0" presId="urn:microsoft.com/office/officeart/2005/8/layout/vList2"/>
    <dgm:cxn modelId="{7AA9BCB4-9728-4EB3-99C6-300896283B3F}" type="presParOf" srcId="{F4CCDE17-8B0B-4638-864F-D2B1B6823332}" destId="{AD17710F-34FE-453E-AF97-1B86D03164F3}" srcOrd="3" destOrd="0" presId="urn:microsoft.com/office/officeart/2005/8/layout/vList2"/>
    <dgm:cxn modelId="{FBED898F-37FC-46B1-8F1D-D54072CAA8CB}" type="presParOf" srcId="{F4CCDE17-8B0B-4638-864F-D2B1B6823332}" destId="{046E2ABB-0383-45B0-8C39-BED46134A91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803AC7-CD38-4C4A-91A3-F5FEC40776F3}" type="doc">
      <dgm:prSet loTypeId="urn:microsoft.com/office/officeart/2005/8/layout/bProcess4" loCatId="process" qsTypeId="urn:microsoft.com/office/officeart/2005/8/quickstyle/simple1" qsCatId="simple" csTypeId="urn:microsoft.com/office/officeart/2005/8/colors/colorful1" csCatId="colorful"/>
      <dgm:spPr/>
      <dgm:t>
        <a:bodyPr/>
        <a:lstStyle/>
        <a:p>
          <a:endParaRPr lang="en-US"/>
        </a:p>
      </dgm:t>
    </dgm:pt>
    <dgm:pt modelId="{D5CE4595-1814-4834-8C0E-0D74AE986859}">
      <dgm:prSet/>
      <dgm:spPr/>
      <dgm:t>
        <a:bodyPr/>
        <a:lstStyle/>
        <a:p>
          <a:r>
            <a:rPr lang="he-IL"/>
            <a:t>רבי יהושע מסכים עם רבי דוסא בן הרכינס </a:t>
          </a:r>
          <a:endParaRPr lang="en-US"/>
        </a:p>
      </dgm:t>
    </dgm:pt>
    <dgm:pt modelId="{37500DC2-A617-43F0-9242-1BBEFE214300}" type="parTrans" cxnId="{8C8A0A5A-47D4-47EF-B773-0F2A06571118}">
      <dgm:prSet/>
      <dgm:spPr/>
      <dgm:t>
        <a:bodyPr/>
        <a:lstStyle/>
        <a:p>
          <a:endParaRPr lang="en-US"/>
        </a:p>
      </dgm:t>
    </dgm:pt>
    <dgm:pt modelId="{71BAB2D9-BC9F-48FA-AA82-5A7E9CD8A550}" type="sibTrans" cxnId="{8C8A0A5A-47D4-47EF-B773-0F2A06571118}">
      <dgm:prSet/>
      <dgm:spPr/>
      <dgm:t>
        <a:bodyPr/>
        <a:lstStyle/>
        <a:p>
          <a:endParaRPr lang="en-US"/>
        </a:p>
      </dgm:t>
    </dgm:pt>
    <dgm:pt modelId="{0087A469-930C-47E5-B206-E6DE8A040C02}">
      <dgm:prSet/>
      <dgm:spPr/>
      <dgm:t>
        <a:bodyPr/>
        <a:lstStyle/>
        <a:p>
          <a:r>
            <a:rPr lang="he-IL"/>
            <a:t>בסיפור הראשון רבי יוחנן בן נורי מביע את דעתו לפני קביעתו של רבן גמליאל, עוד בכלל לפני שהעדים הגיעו ליבנה. ובסיפור השני רבי דוסא בן הרכינם אומר את דבריו רק לאחר שרבן גמליאל קיבל את עדותם. </a:t>
          </a:r>
          <a:endParaRPr lang="en-US"/>
        </a:p>
      </dgm:t>
    </dgm:pt>
    <dgm:pt modelId="{A654A84B-B024-41C9-AE21-385025B5BB2F}" type="parTrans" cxnId="{290D090E-A577-4F14-8585-B1CB6324FEDF}">
      <dgm:prSet/>
      <dgm:spPr/>
      <dgm:t>
        <a:bodyPr/>
        <a:lstStyle/>
        <a:p>
          <a:endParaRPr lang="en-US"/>
        </a:p>
      </dgm:t>
    </dgm:pt>
    <dgm:pt modelId="{1358B41B-9C22-46A2-B581-91EEDC58BBD1}" type="sibTrans" cxnId="{290D090E-A577-4F14-8585-B1CB6324FEDF}">
      <dgm:prSet/>
      <dgm:spPr/>
      <dgm:t>
        <a:bodyPr/>
        <a:lstStyle/>
        <a:p>
          <a:endParaRPr lang="en-US"/>
        </a:p>
      </dgm:t>
    </dgm:pt>
    <dgm:pt modelId="{DB6CFDC6-5A27-45A8-955E-EF7879B6AEFC}">
      <dgm:prSet/>
      <dgm:spPr/>
      <dgm:t>
        <a:bodyPr/>
        <a:lstStyle/>
        <a:p>
          <a:r>
            <a:rPr lang="he-IL"/>
            <a:t>רבי יוחנן בן נורי ורבי דוסא בן הרכינס אינם מתכוונים לעשות שום דבר אחר ממה שפסק רבן גמליאל. אך מהמשך הסיפור </a:t>
          </a:r>
          <a:r>
            <a:rPr lang="he-IL" b="1"/>
            <a:t>ברור שרבי יהושע מתכוון לשנות את התאריכים ולא לנהוג כדברי רבן גמליאל</a:t>
          </a:r>
          <a:r>
            <a:rPr lang="he-IL"/>
            <a:t> . </a:t>
          </a:r>
          <a:endParaRPr lang="en-US"/>
        </a:p>
      </dgm:t>
    </dgm:pt>
    <dgm:pt modelId="{533A9E20-05D6-4D69-B4E4-E8147C43AB67}" type="parTrans" cxnId="{01079EAF-9C4D-4510-B8A9-CCA21860B9D3}">
      <dgm:prSet/>
      <dgm:spPr/>
      <dgm:t>
        <a:bodyPr/>
        <a:lstStyle/>
        <a:p>
          <a:endParaRPr lang="en-US"/>
        </a:p>
      </dgm:t>
    </dgm:pt>
    <dgm:pt modelId="{520312F9-5B44-4A5E-8D45-875A13CD22F0}" type="sibTrans" cxnId="{01079EAF-9C4D-4510-B8A9-CCA21860B9D3}">
      <dgm:prSet/>
      <dgm:spPr/>
      <dgm:t>
        <a:bodyPr/>
        <a:lstStyle/>
        <a:p>
          <a:endParaRPr lang="en-US"/>
        </a:p>
      </dgm:t>
    </dgm:pt>
    <dgm:pt modelId="{0A947B2D-443B-428C-96F0-ED01624A2EE3}" type="pres">
      <dgm:prSet presAssocID="{C1803AC7-CD38-4C4A-91A3-F5FEC40776F3}" presName="Name0" presStyleCnt="0">
        <dgm:presLayoutVars>
          <dgm:dir/>
          <dgm:resizeHandles/>
        </dgm:presLayoutVars>
      </dgm:prSet>
      <dgm:spPr/>
    </dgm:pt>
    <dgm:pt modelId="{99F667D1-0995-4641-8BEF-3B6C236BBDAF}" type="pres">
      <dgm:prSet presAssocID="{D5CE4595-1814-4834-8C0E-0D74AE986859}" presName="compNode" presStyleCnt="0"/>
      <dgm:spPr/>
    </dgm:pt>
    <dgm:pt modelId="{86366E10-2319-4D0C-B5CB-C0377E182ED5}" type="pres">
      <dgm:prSet presAssocID="{D5CE4595-1814-4834-8C0E-0D74AE986859}" presName="dummyConnPt" presStyleCnt="0"/>
      <dgm:spPr/>
    </dgm:pt>
    <dgm:pt modelId="{D3A073D8-C54B-4E88-97D7-3ED795ED74BB}" type="pres">
      <dgm:prSet presAssocID="{D5CE4595-1814-4834-8C0E-0D74AE986859}" presName="node" presStyleLbl="node1" presStyleIdx="0" presStyleCnt="3">
        <dgm:presLayoutVars>
          <dgm:bulletEnabled val="1"/>
        </dgm:presLayoutVars>
      </dgm:prSet>
      <dgm:spPr/>
    </dgm:pt>
    <dgm:pt modelId="{02342BCB-F487-42C1-A63C-59C9E9A4CFD5}" type="pres">
      <dgm:prSet presAssocID="{71BAB2D9-BC9F-48FA-AA82-5A7E9CD8A550}" presName="sibTrans" presStyleLbl="bgSibTrans2D1" presStyleIdx="0" presStyleCnt="2"/>
      <dgm:spPr/>
    </dgm:pt>
    <dgm:pt modelId="{8489F9D2-CA12-46D2-AB60-B99357B0CBA7}" type="pres">
      <dgm:prSet presAssocID="{0087A469-930C-47E5-B206-E6DE8A040C02}" presName="compNode" presStyleCnt="0"/>
      <dgm:spPr/>
    </dgm:pt>
    <dgm:pt modelId="{70D63CFE-5EBF-48DF-B490-BB9CBAD3FDA2}" type="pres">
      <dgm:prSet presAssocID="{0087A469-930C-47E5-B206-E6DE8A040C02}" presName="dummyConnPt" presStyleCnt="0"/>
      <dgm:spPr/>
    </dgm:pt>
    <dgm:pt modelId="{6B820176-967F-4F2E-9661-718AC5995BCE}" type="pres">
      <dgm:prSet presAssocID="{0087A469-930C-47E5-B206-E6DE8A040C02}" presName="node" presStyleLbl="node1" presStyleIdx="1" presStyleCnt="3">
        <dgm:presLayoutVars>
          <dgm:bulletEnabled val="1"/>
        </dgm:presLayoutVars>
      </dgm:prSet>
      <dgm:spPr/>
    </dgm:pt>
    <dgm:pt modelId="{4CFE0FCB-7801-414D-92E1-A9B96F659F63}" type="pres">
      <dgm:prSet presAssocID="{1358B41B-9C22-46A2-B581-91EEDC58BBD1}" presName="sibTrans" presStyleLbl="bgSibTrans2D1" presStyleIdx="1" presStyleCnt="2"/>
      <dgm:spPr/>
    </dgm:pt>
    <dgm:pt modelId="{A613A047-6E51-4E49-90DA-F6230E8B2D5A}" type="pres">
      <dgm:prSet presAssocID="{DB6CFDC6-5A27-45A8-955E-EF7879B6AEFC}" presName="compNode" presStyleCnt="0"/>
      <dgm:spPr/>
    </dgm:pt>
    <dgm:pt modelId="{3F0D3E0A-DCD9-4D35-BFC8-7F24F7EC4F1B}" type="pres">
      <dgm:prSet presAssocID="{DB6CFDC6-5A27-45A8-955E-EF7879B6AEFC}" presName="dummyConnPt" presStyleCnt="0"/>
      <dgm:spPr/>
    </dgm:pt>
    <dgm:pt modelId="{75691094-FB4C-425C-8B05-DD1B0BDB104A}" type="pres">
      <dgm:prSet presAssocID="{DB6CFDC6-5A27-45A8-955E-EF7879B6AEFC}" presName="node" presStyleLbl="node1" presStyleIdx="2" presStyleCnt="3">
        <dgm:presLayoutVars>
          <dgm:bulletEnabled val="1"/>
        </dgm:presLayoutVars>
      </dgm:prSet>
      <dgm:spPr/>
    </dgm:pt>
  </dgm:ptLst>
  <dgm:cxnLst>
    <dgm:cxn modelId="{290D090E-A577-4F14-8585-B1CB6324FEDF}" srcId="{C1803AC7-CD38-4C4A-91A3-F5FEC40776F3}" destId="{0087A469-930C-47E5-B206-E6DE8A040C02}" srcOrd="1" destOrd="0" parTransId="{A654A84B-B024-41C9-AE21-385025B5BB2F}" sibTransId="{1358B41B-9C22-46A2-B581-91EEDC58BBD1}"/>
    <dgm:cxn modelId="{C1670812-4426-43B0-8636-1A379648A7E6}" type="presOf" srcId="{0087A469-930C-47E5-B206-E6DE8A040C02}" destId="{6B820176-967F-4F2E-9661-718AC5995BCE}" srcOrd="0" destOrd="0" presId="urn:microsoft.com/office/officeart/2005/8/layout/bProcess4"/>
    <dgm:cxn modelId="{F7CC7C2A-B398-4C2A-B1EF-2B705AEEB3A3}" type="presOf" srcId="{1358B41B-9C22-46A2-B581-91EEDC58BBD1}" destId="{4CFE0FCB-7801-414D-92E1-A9B96F659F63}" srcOrd="0" destOrd="0" presId="urn:microsoft.com/office/officeart/2005/8/layout/bProcess4"/>
    <dgm:cxn modelId="{D79A2E35-398C-4EE2-8AE4-1DE52619F071}" type="presOf" srcId="{DB6CFDC6-5A27-45A8-955E-EF7879B6AEFC}" destId="{75691094-FB4C-425C-8B05-DD1B0BDB104A}" srcOrd="0" destOrd="0" presId="urn:microsoft.com/office/officeart/2005/8/layout/bProcess4"/>
    <dgm:cxn modelId="{64558354-88A7-4B4A-B9F5-16F73378985D}" type="presOf" srcId="{C1803AC7-CD38-4C4A-91A3-F5FEC40776F3}" destId="{0A947B2D-443B-428C-96F0-ED01624A2EE3}" srcOrd="0" destOrd="0" presId="urn:microsoft.com/office/officeart/2005/8/layout/bProcess4"/>
    <dgm:cxn modelId="{8C8A0A5A-47D4-47EF-B773-0F2A06571118}" srcId="{C1803AC7-CD38-4C4A-91A3-F5FEC40776F3}" destId="{D5CE4595-1814-4834-8C0E-0D74AE986859}" srcOrd="0" destOrd="0" parTransId="{37500DC2-A617-43F0-9242-1BBEFE214300}" sibTransId="{71BAB2D9-BC9F-48FA-AA82-5A7E9CD8A550}"/>
    <dgm:cxn modelId="{89F2BEA1-5111-434A-A077-E97A2893513C}" type="presOf" srcId="{71BAB2D9-BC9F-48FA-AA82-5A7E9CD8A550}" destId="{02342BCB-F487-42C1-A63C-59C9E9A4CFD5}" srcOrd="0" destOrd="0" presId="urn:microsoft.com/office/officeart/2005/8/layout/bProcess4"/>
    <dgm:cxn modelId="{01079EAF-9C4D-4510-B8A9-CCA21860B9D3}" srcId="{C1803AC7-CD38-4C4A-91A3-F5FEC40776F3}" destId="{DB6CFDC6-5A27-45A8-955E-EF7879B6AEFC}" srcOrd="2" destOrd="0" parTransId="{533A9E20-05D6-4D69-B4E4-E8147C43AB67}" sibTransId="{520312F9-5B44-4A5E-8D45-875A13CD22F0}"/>
    <dgm:cxn modelId="{D95292BD-D8BA-4EEA-B00D-C0F5388669BB}" type="presOf" srcId="{D5CE4595-1814-4834-8C0E-0D74AE986859}" destId="{D3A073D8-C54B-4E88-97D7-3ED795ED74BB}" srcOrd="0" destOrd="0" presId="urn:microsoft.com/office/officeart/2005/8/layout/bProcess4"/>
    <dgm:cxn modelId="{69FA82EB-8C92-4DE6-8C1E-4F77A49BCBD1}" type="presParOf" srcId="{0A947B2D-443B-428C-96F0-ED01624A2EE3}" destId="{99F667D1-0995-4641-8BEF-3B6C236BBDAF}" srcOrd="0" destOrd="0" presId="urn:microsoft.com/office/officeart/2005/8/layout/bProcess4"/>
    <dgm:cxn modelId="{EA685EAD-F70E-4557-85B3-D74FA3658466}" type="presParOf" srcId="{99F667D1-0995-4641-8BEF-3B6C236BBDAF}" destId="{86366E10-2319-4D0C-B5CB-C0377E182ED5}" srcOrd="0" destOrd="0" presId="urn:microsoft.com/office/officeart/2005/8/layout/bProcess4"/>
    <dgm:cxn modelId="{64771B5C-A79C-4C2B-A36D-689D0578E243}" type="presParOf" srcId="{99F667D1-0995-4641-8BEF-3B6C236BBDAF}" destId="{D3A073D8-C54B-4E88-97D7-3ED795ED74BB}" srcOrd="1" destOrd="0" presId="urn:microsoft.com/office/officeart/2005/8/layout/bProcess4"/>
    <dgm:cxn modelId="{67798ABD-CB3A-487B-B4CB-B75D66B80C04}" type="presParOf" srcId="{0A947B2D-443B-428C-96F0-ED01624A2EE3}" destId="{02342BCB-F487-42C1-A63C-59C9E9A4CFD5}" srcOrd="1" destOrd="0" presId="urn:microsoft.com/office/officeart/2005/8/layout/bProcess4"/>
    <dgm:cxn modelId="{DC833DA6-25ED-4B5D-8DAC-E2A35AB2E53E}" type="presParOf" srcId="{0A947B2D-443B-428C-96F0-ED01624A2EE3}" destId="{8489F9D2-CA12-46D2-AB60-B99357B0CBA7}" srcOrd="2" destOrd="0" presId="urn:microsoft.com/office/officeart/2005/8/layout/bProcess4"/>
    <dgm:cxn modelId="{037C33FF-18F6-486A-AB57-AC123DAF1451}" type="presParOf" srcId="{8489F9D2-CA12-46D2-AB60-B99357B0CBA7}" destId="{70D63CFE-5EBF-48DF-B490-BB9CBAD3FDA2}" srcOrd="0" destOrd="0" presId="urn:microsoft.com/office/officeart/2005/8/layout/bProcess4"/>
    <dgm:cxn modelId="{18792907-41B9-41BB-999D-68128A14C667}" type="presParOf" srcId="{8489F9D2-CA12-46D2-AB60-B99357B0CBA7}" destId="{6B820176-967F-4F2E-9661-718AC5995BCE}" srcOrd="1" destOrd="0" presId="urn:microsoft.com/office/officeart/2005/8/layout/bProcess4"/>
    <dgm:cxn modelId="{1422C1D1-C477-4071-B307-F7DF8C7221D4}" type="presParOf" srcId="{0A947B2D-443B-428C-96F0-ED01624A2EE3}" destId="{4CFE0FCB-7801-414D-92E1-A9B96F659F63}" srcOrd="3" destOrd="0" presId="urn:microsoft.com/office/officeart/2005/8/layout/bProcess4"/>
    <dgm:cxn modelId="{83692CF6-6BB9-4CFC-8AFC-0A6597EB1CE9}" type="presParOf" srcId="{0A947B2D-443B-428C-96F0-ED01624A2EE3}" destId="{A613A047-6E51-4E49-90DA-F6230E8B2D5A}" srcOrd="4" destOrd="0" presId="urn:microsoft.com/office/officeart/2005/8/layout/bProcess4"/>
    <dgm:cxn modelId="{572331B0-7F4E-4D60-8FEB-B146824F5207}" type="presParOf" srcId="{A613A047-6E51-4E49-90DA-F6230E8B2D5A}" destId="{3F0D3E0A-DCD9-4D35-BFC8-7F24F7EC4F1B}" srcOrd="0" destOrd="0" presId="urn:microsoft.com/office/officeart/2005/8/layout/bProcess4"/>
    <dgm:cxn modelId="{4249D41B-451C-453B-85FD-05661F098306}" type="presParOf" srcId="{A613A047-6E51-4E49-90DA-F6230E8B2D5A}" destId="{75691094-FB4C-425C-8B05-DD1B0BDB104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826AD-1A97-4C56-8B84-101DDE9D001F}">
      <dsp:nvSpPr>
        <dsp:cNvPr id="0" name=""/>
        <dsp:cNvSpPr/>
      </dsp:nvSpPr>
      <dsp:spPr>
        <a:xfrm>
          <a:off x="0" y="5234"/>
          <a:ext cx="6513603" cy="190455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e-IL" sz="2800" kern="1200"/>
            <a:t>הקטע לקוח מתוך משנה מסכת ראש השנה פרק ב' משניות ח' וט'. </a:t>
          </a:r>
          <a:endParaRPr lang="en-US" sz="2800" kern="1200"/>
        </a:p>
      </dsp:txBody>
      <dsp:txXfrm>
        <a:off x="92973" y="98207"/>
        <a:ext cx="6327657" cy="1718612"/>
      </dsp:txXfrm>
    </dsp:sp>
    <dsp:sp modelId="{50C8C33E-4A57-463D-9B7B-DFA11CC91A94}">
      <dsp:nvSpPr>
        <dsp:cNvPr id="0" name=""/>
        <dsp:cNvSpPr/>
      </dsp:nvSpPr>
      <dsp:spPr>
        <a:xfrm>
          <a:off x="0" y="1990433"/>
          <a:ext cx="6513603" cy="190455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e-IL" sz="2800" kern="1200"/>
            <a:t>מסכת ר"ה עוסקת במשמעויותיהם ודיניהם של ארבעת ראשי השנים המוכרים לנו היום הוא א' בתשרי וטו' בשבט. </a:t>
          </a:r>
          <a:endParaRPr lang="en-US" sz="2800" kern="1200"/>
        </a:p>
      </dsp:txBody>
      <dsp:txXfrm>
        <a:off x="92973" y="2083406"/>
        <a:ext cx="6327657" cy="1718612"/>
      </dsp:txXfrm>
    </dsp:sp>
    <dsp:sp modelId="{046E2ABB-0383-45B0-8C39-BED46134A91C}">
      <dsp:nvSpPr>
        <dsp:cNvPr id="0" name=""/>
        <dsp:cNvSpPr/>
      </dsp:nvSpPr>
      <dsp:spPr>
        <a:xfrm>
          <a:off x="0" y="3975632"/>
          <a:ext cx="6513603" cy="190455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he-IL" sz="2800" kern="1200"/>
            <a:t>א' בניסן ראש השנה למלכים ולרגלים בא' באלול ראש השנה למעשר בהמה בא' בתשרי ראש השנה לשנים ולשמיטין וליובלות לנטיעה ולירקות בטו' בשבט ראש השנה לאילן</a:t>
          </a:r>
          <a:endParaRPr lang="en-US" sz="2800" kern="1200"/>
        </a:p>
      </dsp:txBody>
      <dsp:txXfrm>
        <a:off x="92973" y="4068605"/>
        <a:ext cx="6327657" cy="1718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42BCB-F487-42C1-A63C-59C9E9A4CFD5}">
      <dsp:nvSpPr>
        <dsp:cNvPr id="0" name=""/>
        <dsp:cNvSpPr/>
      </dsp:nvSpPr>
      <dsp:spPr>
        <a:xfrm rot="5400000">
          <a:off x="-469651" y="2391939"/>
          <a:ext cx="2078906" cy="25132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A073D8-C54B-4E88-97D7-3ED795ED74BB}">
      <dsp:nvSpPr>
        <dsp:cNvPr id="0" name=""/>
        <dsp:cNvSpPr/>
      </dsp:nvSpPr>
      <dsp:spPr>
        <a:xfrm>
          <a:off x="3593" y="1057807"/>
          <a:ext cx="2792453" cy="16754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a:t>רבי יהושע מסכים עם רבי דוסא בן הרכינס </a:t>
          </a:r>
          <a:endParaRPr lang="en-US" sz="1500" kern="1200"/>
        </a:p>
      </dsp:txBody>
      <dsp:txXfrm>
        <a:off x="52666" y="1106880"/>
        <a:ext cx="2694307" cy="1577325"/>
      </dsp:txXfrm>
    </dsp:sp>
    <dsp:sp modelId="{4CFE0FCB-7801-414D-92E1-A9B96F659F63}">
      <dsp:nvSpPr>
        <dsp:cNvPr id="0" name=""/>
        <dsp:cNvSpPr/>
      </dsp:nvSpPr>
      <dsp:spPr>
        <a:xfrm>
          <a:off x="577518" y="3439109"/>
          <a:ext cx="3698529" cy="251320"/>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820176-967F-4F2E-9661-718AC5995BCE}">
      <dsp:nvSpPr>
        <dsp:cNvPr id="0" name=""/>
        <dsp:cNvSpPr/>
      </dsp:nvSpPr>
      <dsp:spPr>
        <a:xfrm>
          <a:off x="3593" y="3152146"/>
          <a:ext cx="2792453" cy="167547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a:t>בסיפור הראשון רבי יוחנן בן נורי מביע את דעתו לפני קביעתו של רבן גמליאל, עוד בכלל לפני שהעדים הגיעו ליבנה. ובסיפור השני רבי דוסא בן הרכינם אומר את דבריו רק לאחר שרבן גמליאל קיבל את עדותם. </a:t>
          </a:r>
          <a:endParaRPr lang="en-US" sz="1500" kern="1200"/>
        </a:p>
      </dsp:txBody>
      <dsp:txXfrm>
        <a:off x="52666" y="3201219"/>
        <a:ext cx="2694307" cy="1577325"/>
      </dsp:txXfrm>
    </dsp:sp>
    <dsp:sp modelId="{75691094-FB4C-425C-8B05-DD1B0BDB104A}">
      <dsp:nvSpPr>
        <dsp:cNvPr id="0" name=""/>
        <dsp:cNvSpPr/>
      </dsp:nvSpPr>
      <dsp:spPr>
        <a:xfrm>
          <a:off x="3717556" y="3152146"/>
          <a:ext cx="2792453" cy="167547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he-IL" sz="1500" kern="1200"/>
            <a:t>רבי יוחנן בן נורי ורבי דוסא בן הרכינס אינם מתכוונים לעשות שום דבר אחר ממה שפסק רבן גמליאל. אך מהמשך הסיפור </a:t>
          </a:r>
          <a:r>
            <a:rPr lang="he-IL" sz="1500" b="1" kern="1200"/>
            <a:t>ברור שרבי יהושע מתכוון לשנות את התאריכים ולא לנהוג כדברי רבן גמליאל</a:t>
          </a:r>
          <a:r>
            <a:rPr lang="he-IL" sz="1500" kern="1200"/>
            <a:t> . </a:t>
          </a:r>
          <a:endParaRPr lang="en-US" sz="1500" kern="1200"/>
        </a:p>
      </dsp:txBody>
      <dsp:txXfrm>
        <a:off x="3766629" y="3201219"/>
        <a:ext cx="2694307" cy="15773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811094-22B2-49AB-8138-2056C29A2869}"/>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153B1464-BA52-4BB2-8027-D545A7467B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1669D741-EF84-485C-BC35-675A003F007B}"/>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3E710509-2E11-405C-B35A-C745C38892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2F2A389-C42E-4532-BE36-8BF2275198D7}"/>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197949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09DDF6F-8C62-4D51-8D56-C75DEC5C5132}"/>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521C43A-0EAF-41D6-A61B-F07FD2FE1DD1}"/>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8927204-999C-4B75-85FC-61A3CE81A2F4}"/>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55F992C4-5312-40FB-BA3A-5227E1A34E0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2115FF3-BC09-409C-99A4-8E52E1431C62}"/>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262948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660CB080-4AD0-4AF3-9C8F-CDCABCA8F97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C65ADCC-DFD6-4E7D-BA8E-2149B802B4BB}"/>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7D25CE3-6286-4EE3-98B3-84A328AB91D5}"/>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AE0A365A-1673-459B-86C5-E5E1F13AFC5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BB954B7-7429-4E4F-AF8E-EC87032DC7F7}"/>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31663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15675DE-5B88-47C6-B08A-D95D919C6FD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85287A0-AAE0-447B-9AB8-84617E1F995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6FFEF82-BD7F-445A-B22A-69F4F8D61042}"/>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CDC5AA0C-58DC-4769-BF5A-17A397C57C3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19F8FFD-17AB-436F-B2BC-5976C9BD8126}"/>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251497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555010F-81E4-41F0-A0CB-BC9B99986C48}"/>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1B05867-71C0-4A2A-8E04-C5EEC50615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17185933-10BB-4390-808E-8AF17806D125}"/>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55E4A1D5-EF5F-4A11-8BB5-9FB317503C4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237A3B7-3114-4237-A3A7-50F016174C3C}"/>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425217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FB089A7-32C3-457F-870F-C4696BE5914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A69B1DF-0264-4662-B001-D685F46716D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1C108D44-E7FE-45A2-8748-324C41C654AF}"/>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7EA9ADE-27C4-4590-BD47-786F157852B1}"/>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6" name="מציין מיקום של כותרת תחתונה 5">
            <a:extLst>
              <a:ext uri="{FF2B5EF4-FFF2-40B4-BE49-F238E27FC236}">
                <a16:creationId xmlns:a16="http://schemas.microsoft.com/office/drawing/2014/main" id="{EA633059-B750-4C9F-A383-FB8110574BA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250918A-F549-46E8-8080-F5E03A77A6E0}"/>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1377858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3D32864-1708-4541-AA31-E5F34ED3A21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DE63E22-8565-4734-95D5-695520F25C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7EBA9398-B145-4073-995B-6BB2B76FDF2D}"/>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0DE7478C-7B4E-49DC-9140-5B3C601E9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DAD4323E-1E45-4DDC-897D-65E49B86F67B}"/>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5172C06-CE7E-499A-B5B7-8255E428B5D2}"/>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8" name="מציין מיקום של כותרת תחתונה 7">
            <a:extLst>
              <a:ext uri="{FF2B5EF4-FFF2-40B4-BE49-F238E27FC236}">
                <a16:creationId xmlns:a16="http://schemas.microsoft.com/office/drawing/2014/main" id="{839EBC3B-761C-4378-961C-3A89E45984E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2A73AD13-0CD9-4DAA-B99D-C4741CFC21E4}"/>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21470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B4157AD-8EC8-4395-9AB4-104C2561181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E3D5713-3C87-4DF2-BBE7-FBCAF877583F}"/>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4" name="מציין מיקום של כותרת תחתונה 3">
            <a:extLst>
              <a:ext uri="{FF2B5EF4-FFF2-40B4-BE49-F238E27FC236}">
                <a16:creationId xmlns:a16="http://schemas.microsoft.com/office/drawing/2014/main" id="{984C1A86-AA09-4601-834A-1A4D4FE8075B}"/>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7EFC4D8-4B01-4403-A1BC-63ED71033790}"/>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1233867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5AE5E453-98AB-4067-BD23-992D00CF09DF}"/>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3" name="מציין מיקום של כותרת תחתונה 2">
            <a:extLst>
              <a:ext uri="{FF2B5EF4-FFF2-40B4-BE49-F238E27FC236}">
                <a16:creationId xmlns:a16="http://schemas.microsoft.com/office/drawing/2014/main" id="{CA7EBBBB-E348-40E3-B09A-E17F11BD5B0B}"/>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0ADE00C1-FDE0-4F62-83F2-3B8F3A0FEE11}"/>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141476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26EF223-BD24-4790-BBFA-E9409F59BE08}"/>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68AA85AF-5D8A-478A-AFC7-7CB8319FC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DCB9B69F-6577-47FE-8FEC-F3CFA1FC67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499F80B-BD8E-43DC-B861-EAE37FC12689}"/>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6" name="מציין מיקום של כותרת תחתונה 5">
            <a:extLst>
              <a:ext uri="{FF2B5EF4-FFF2-40B4-BE49-F238E27FC236}">
                <a16:creationId xmlns:a16="http://schemas.microsoft.com/office/drawing/2014/main" id="{26A96048-9CB0-41AC-9547-C1BC314291B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895A076-9AB3-4475-8F68-F54722315F95}"/>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8201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31B55DD-8629-48D6-B6DD-CDE2ED6A414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90325C6C-4A40-43A9-8CBB-AE93615B9C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A6460FF1-CBBB-4837-8FB3-E017989985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AF5B6E4-E586-4988-8465-7B1401E40DBE}"/>
              </a:ext>
            </a:extLst>
          </p:cNvPr>
          <p:cNvSpPr>
            <a:spLocks noGrp="1"/>
          </p:cNvSpPr>
          <p:nvPr>
            <p:ph type="dt" sz="half" idx="10"/>
          </p:nvPr>
        </p:nvSpPr>
        <p:spPr/>
        <p:txBody>
          <a:bodyPr/>
          <a:lstStyle/>
          <a:p>
            <a:fld id="{2A3AD224-2A59-4C18-8482-87F20DB60398}" type="datetimeFigureOut">
              <a:rPr lang="he-IL" smtClean="0"/>
              <a:t>ו'/אלול/תשפ"ג</a:t>
            </a:fld>
            <a:endParaRPr lang="he-IL"/>
          </a:p>
        </p:txBody>
      </p:sp>
      <p:sp>
        <p:nvSpPr>
          <p:cNvPr id="6" name="מציין מיקום של כותרת תחתונה 5">
            <a:extLst>
              <a:ext uri="{FF2B5EF4-FFF2-40B4-BE49-F238E27FC236}">
                <a16:creationId xmlns:a16="http://schemas.microsoft.com/office/drawing/2014/main" id="{83D96A33-D45A-412C-9174-14C187B6C5F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829C1CA-3F63-4B00-BDAE-480DCFFD1BA9}"/>
              </a:ext>
            </a:extLst>
          </p:cNvPr>
          <p:cNvSpPr>
            <a:spLocks noGrp="1"/>
          </p:cNvSpPr>
          <p:nvPr>
            <p:ph type="sldNum" sz="quarter" idx="12"/>
          </p:nvPr>
        </p:nvSpPr>
        <p:spPr/>
        <p:txBody>
          <a:bodyPr/>
          <a:lstStyle/>
          <a:p>
            <a:fld id="{223C2C50-DA5E-45C8-8EAB-6BE30471F8DC}" type="slidenum">
              <a:rPr lang="he-IL" smtClean="0"/>
              <a:t>‹#›</a:t>
            </a:fld>
            <a:endParaRPr lang="he-IL"/>
          </a:p>
        </p:txBody>
      </p:sp>
    </p:spTree>
    <p:extLst>
      <p:ext uri="{BB962C8B-B14F-4D97-AF65-F5344CB8AC3E}">
        <p14:creationId xmlns:p14="http://schemas.microsoft.com/office/powerpoint/2010/main" val="104745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04531B85-0D3C-4612-9F35-59F354EA7BB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65A5CD63-A6FB-4B04-9650-03E641787A0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96ACA62-EB13-4C2A-A8BE-7DFA81B75DA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3AD224-2A59-4C18-8482-87F20DB60398}" type="datetimeFigureOut">
              <a:rPr lang="he-IL" smtClean="0"/>
              <a:t>ו'/אלול/תשפ"ג</a:t>
            </a:fld>
            <a:endParaRPr lang="he-IL"/>
          </a:p>
        </p:txBody>
      </p:sp>
      <p:sp>
        <p:nvSpPr>
          <p:cNvPr id="5" name="מציין מיקום של כותרת תחתונה 4">
            <a:extLst>
              <a:ext uri="{FF2B5EF4-FFF2-40B4-BE49-F238E27FC236}">
                <a16:creationId xmlns:a16="http://schemas.microsoft.com/office/drawing/2014/main" id="{DD8C86E2-C79A-46A8-8FB5-A9DA8148ED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B0C2C6F7-218E-4CA2-A4DC-347FB73162E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3C2C50-DA5E-45C8-8EAB-6BE30471F8DC}" type="slidenum">
              <a:rPr lang="he-IL" smtClean="0"/>
              <a:t>‹#›</a:t>
            </a:fld>
            <a:endParaRPr lang="he-IL"/>
          </a:p>
        </p:txBody>
      </p:sp>
    </p:spTree>
    <p:extLst>
      <p:ext uri="{BB962C8B-B14F-4D97-AF65-F5344CB8AC3E}">
        <p14:creationId xmlns:p14="http://schemas.microsoft.com/office/powerpoint/2010/main" val="3732328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9DDC5168-65A2-4D35-BB95-753848AE5199}"/>
              </a:ext>
            </a:extLst>
          </p:cNvPr>
          <p:cNvSpPr>
            <a:spLocks noGrp="1"/>
          </p:cNvSpPr>
          <p:nvPr>
            <p:ph type="ctrTitle"/>
          </p:nvPr>
        </p:nvSpPr>
        <p:spPr>
          <a:xfrm>
            <a:off x="6746628" y="1783959"/>
            <a:ext cx="4645250" cy="2889114"/>
          </a:xfrm>
        </p:spPr>
        <p:txBody>
          <a:bodyPr anchor="b">
            <a:normAutofit/>
          </a:bodyPr>
          <a:lstStyle/>
          <a:p>
            <a:pPr algn="l"/>
            <a:r>
              <a:rPr lang="he-IL">
                <a:solidFill>
                  <a:schemeClr val="bg1"/>
                </a:solidFill>
              </a:rPr>
              <a:t>המחלוקת על קביעת החודש</a:t>
            </a:r>
          </a:p>
        </p:txBody>
      </p:sp>
      <p:sp>
        <p:nvSpPr>
          <p:cNvPr id="3" name="כותרת משנה 2">
            <a:extLst>
              <a:ext uri="{FF2B5EF4-FFF2-40B4-BE49-F238E27FC236}">
                <a16:creationId xmlns:a16="http://schemas.microsoft.com/office/drawing/2014/main" id="{3B751E1C-E1AD-496E-A754-45C28B4AC3BF}"/>
              </a:ext>
            </a:extLst>
          </p:cNvPr>
          <p:cNvSpPr>
            <a:spLocks noGrp="1"/>
          </p:cNvSpPr>
          <p:nvPr>
            <p:ph type="subTitle" idx="1"/>
          </p:nvPr>
        </p:nvSpPr>
        <p:spPr>
          <a:xfrm>
            <a:off x="6746627" y="4750893"/>
            <a:ext cx="4645250" cy="1147863"/>
          </a:xfrm>
        </p:spPr>
        <p:txBody>
          <a:bodyPr anchor="t">
            <a:normAutofit/>
          </a:bodyPr>
          <a:lstStyle/>
          <a:p>
            <a:pPr algn="l"/>
            <a:r>
              <a:rPr lang="he-IL" sz="2000">
                <a:solidFill>
                  <a:schemeClr val="bg1"/>
                </a:solidFill>
              </a:rPr>
              <a:t>מגישים:</a:t>
            </a:r>
          </a:p>
          <a:p>
            <a:pPr algn="l"/>
            <a:r>
              <a:rPr lang="he-IL" sz="2000">
                <a:solidFill>
                  <a:schemeClr val="bg1"/>
                </a:solidFill>
              </a:rPr>
              <a:t>יואב נחום ונטע רוזנבאום</a:t>
            </a:r>
          </a:p>
        </p:txBody>
      </p:sp>
      <p:sp>
        <p:nvSpPr>
          <p:cNvPr id="16"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תמונה 3">
            <a:extLst>
              <a:ext uri="{FF2B5EF4-FFF2-40B4-BE49-F238E27FC236}">
                <a16:creationId xmlns:a16="http://schemas.microsoft.com/office/drawing/2014/main" id="{25FB0E80-92A7-46C4-B8A1-A8CCE68B5F94}"/>
              </a:ext>
            </a:extLst>
          </p:cNvPr>
          <p:cNvPicPr>
            <a:picLocks noChangeAspect="1"/>
          </p:cNvPicPr>
          <p:nvPr/>
        </p:nvPicPr>
        <p:blipFill>
          <a:blip r:embed="rId2"/>
          <a:stretch>
            <a:fillRect/>
          </a:stretch>
        </p:blipFill>
        <p:spPr>
          <a:xfrm>
            <a:off x="419382" y="1215206"/>
            <a:ext cx="4047843" cy="3059416"/>
          </a:xfrm>
          <a:prstGeom prst="rect">
            <a:avLst/>
          </a:prstGeom>
        </p:spPr>
      </p:pic>
    </p:spTree>
    <p:extLst>
      <p:ext uri="{BB962C8B-B14F-4D97-AF65-F5344CB8AC3E}">
        <p14:creationId xmlns:p14="http://schemas.microsoft.com/office/powerpoint/2010/main" val="322800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9030F37-EB7A-41EF-BF85-177229EE5385}"/>
              </a:ext>
            </a:extLst>
          </p:cNvPr>
          <p:cNvSpPr>
            <a:spLocks noGrp="1"/>
          </p:cNvSpPr>
          <p:nvPr>
            <p:ph type="title"/>
          </p:nvPr>
        </p:nvSpPr>
        <p:spPr/>
        <p:txBody>
          <a:bodyPr/>
          <a:lstStyle/>
          <a:p>
            <a:r>
              <a:rPr lang="he-IL" dirty="0"/>
              <a:t>דרישת רבן גמליאל מרבי יהושע</a:t>
            </a:r>
          </a:p>
        </p:txBody>
      </p:sp>
      <p:sp>
        <p:nvSpPr>
          <p:cNvPr id="3" name="מציין מיקום תוכן 2">
            <a:extLst>
              <a:ext uri="{FF2B5EF4-FFF2-40B4-BE49-F238E27FC236}">
                <a16:creationId xmlns:a16="http://schemas.microsoft.com/office/drawing/2014/main" id="{C382CEEA-B91D-42CA-865C-412F63209D47}"/>
              </a:ext>
            </a:extLst>
          </p:cNvPr>
          <p:cNvSpPr>
            <a:spLocks noGrp="1"/>
          </p:cNvSpPr>
          <p:nvPr>
            <p:ph idx="1"/>
          </p:nvPr>
        </p:nvSpPr>
        <p:spPr>
          <a:xfrm>
            <a:off x="588169" y="2332037"/>
            <a:ext cx="10515600" cy="4351338"/>
          </a:xfrm>
        </p:spPr>
        <p:txBody>
          <a:bodyPr/>
          <a:lstStyle/>
          <a:p>
            <a:pPr marL="0" indent="0" rtl="1">
              <a:buNone/>
            </a:pPr>
            <a:r>
              <a:rPr lang="he-IL" sz="1800">
                <a:solidFill>
                  <a:srgbClr val="000000"/>
                </a:solidFill>
                <a:effectLst/>
                <a:latin typeface="Arial" panose="020B0604020202020204" pitchFamily="34" charset="0"/>
                <a:ea typeface="Arial" panose="020B0604020202020204" pitchFamily="34" charset="0"/>
              </a:rPr>
              <a:t>• כאשר נודעת כוונתו של רבי יהושע לרבן גמליאל מצווה רבן גמליאל הנשיא את רבי יהושע לבוא אליו ליבנה, ביום  א' בתשרי בו התכוון רבי יהושע לקיים יוה"כ. </a:t>
            </a:r>
            <a:endParaRPr lang="en-US" sz="1800">
              <a:solidFill>
                <a:srgbClr val="000000"/>
              </a:solidFill>
              <a:effectLst/>
              <a:latin typeface="Arial" panose="020B0604020202020204" pitchFamily="34" charset="0"/>
              <a:ea typeface="Arial" panose="020B0604020202020204" pitchFamily="34" charset="0"/>
            </a:endParaRPr>
          </a:p>
          <a:p>
            <a:pPr marL="0" indent="0" rtl="1">
              <a:buNone/>
            </a:pPr>
            <a:r>
              <a:rPr lang="he-IL" sz="1800">
                <a:solidFill>
                  <a:srgbClr val="000000"/>
                </a:solidFill>
                <a:effectLst/>
                <a:latin typeface="Arial" panose="020B0604020202020204" pitchFamily="34" charset="0"/>
                <a:ea typeface="Arial" panose="020B0604020202020204" pitchFamily="34" charset="0"/>
              </a:rPr>
              <a:t>גזרה זו תחייב את רבי יהושע לחלל את יום הכיפורים אותו התכוון לעשות ביא' בתשרי שכן אין אפשרות למסע ארוך </a:t>
            </a:r>
            <a:endParaRPr lang="en-US" sz="1800">
              <a:solidFill>
                <a:srgbClr val="000000"/>
              </a:solidFill>
              <a:effectLst/>
              <a:latin typeface="Arial" panose="020B0604020202020204" pitchFamily="34" charset="0"/>
              <a:ea typeface="Arial" panose="020B0604020202020204" pitchFamily="34" charset="0"/>
            </a:endParaRPr>
          </a:p>
          <a:p>
            <a:pPr marL="0" indent="0" rtl="1">
              <a:buNone/>
            </a:pPr>
            <a:r>
              <a:rPr lang="he-IL" sz="1800">
                <a:solidFill>
                  <a:srgbClr val="000000"/>
                </a:solidFill>
                <a:effectLst/>
                <a:latin typeface="Arial" panose="020B0604020202020204" pitchFamily="34" charset="0"/>
                <a:ea typeface="Arial" panose="020B0604020202020204" pitchFamily="34" charset="0"/>
              </a:rPr>
              <a:t>ביום צום כמו כן קיים איסור ללכת מרחקים גדולים בשבת וביום הכיפורים. </a:t>
            </a:r>
            <a:endParaRPr lang="en-US" sz="1800">
              <a:solidFill>
                <a:srgbClr val="000000"/>
              </a:solidFill>
              <a:effectLst/>
              <a:latin typeface="Arial" panose="020B0604020202020204" pitchFamily="34" charset="0"/>
              <a:ea typeface="Arial" panose="020B0604020202020204" pitchFamily="34" charset="0"/>
            </a:endParaRPr>
          </a:p>
          <a:p>
            <a:pPr marL="0" indent="0">
              <a:buNone/>
            </a:pPr>
            <a:endParaRPr lang="he-IL"/>
          </a:p>
        </p:txBody>
      </p:sp>
    </p:spTree>
    <p:extLst>
      <p:ext uri="{BB962C8B-B14F-4D97-AF65-F5344CB8AC3E}">
        <p14:creationId xmlns:p14="http://schemas.microsoft.com/office/powerpoint/2010/main" val="1220740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CCAE39-CA05-4D7D-A7AB-FFAB908D78F9}"/>
              </a:ext>
            </a:extLst>
          </p:cNvPr>
          <p:cNvSpPr>
            <a:spLocks noGrp="1"/>
          </p:cNvSpPr>
          <p:nvPr>
            <p:ph type="title"/>
          </p:nvPr>
        </p:nvSpPr>
        <p:spPr/>
        <p:txBody>
          <a:bodyPr/>
          <a:lstStyle/>
          <a:p>
            <a:r>
              <a:rPr lang="he-IL" dirty="0"/>
              <a:t>הסיבה לדרישה זאת</a:t>
            </a:r>
          </a:p>
        </p:txBody>
      </p:sp>
      <p:sp>
        <p:nvSpPr>
          <p:cNvPr id="3" name="מציין מיקום תוכן 2">
            <a:extLst>
              <a:ext uri="{FF2B5EF4-FFF2-40B4-BE49-F238E27FC236}">
                <a16:creationId xmlns:a16="http://schemas.microsoft.com/office/drawing/2014/main" id="{15B71B92-2E40-4BBD-979D-2F904219798E}"/>
              </a:ext>
            </a:extLst>
          </p:cNvPr>
          <p:cNvSpPr>
            <a:spLocks noGrp="1"/>
          </p:cNvSpPr>
          <p:nvPr>
            <p:ph idx="1"/>
          </p:nvPr>
        </p:nvSpPr>
        <p:spPr/>
        <p:txBody>
          <a:bodyPr/>
          <a:lstStyle/>
          <a:p>
            <a:pPr marL="0" indent="0" rtl="1">
              <a:buNone/>
            </a:pPr>
            <a:r>
              <a:rPr lang="he-IL" sz="1800">
                <a:solidFill>
                  <a:srgbClr val="000000"/>
                </a:solidFill>
                <a:effectLst/>
                <a:latin typeface="Arial" panose="020B0604020202020204" pitchFamily="34" charset="0"/>
                <a:ea typeface="Arial" panose="020B0604020202020204" pitchFamily="34" charset="0"/>
              </a:rPr>
              <a:t> הסיבה לרצונו של רבן גמליאל לכפוף את רבי יהושע להכרעתו נעוצה כנראה בעובדה שהם נמצאים בדור שלאחר חורבן בית המקדש. כל זמן שהיה מקדש מרכזי בירושלים היה מה שאיחד את עם ישראל. אך כשאין יותר מקדש החשש מפילוג הוא גדול. אם לוח השנה לא יהיה משותף מה יאחד את העם? והרי ברור שרבי יהושע איננו רק אדם בודד אם רבי יהושע ינהג אחרת הרי שגם תלמידיו ינהגו אחרת וזה פותח פתח לאנשים אחרים גם הם לשנות. </a:t>
            </a:r>
            <a:endParaRPr lang="en-US" sz="1800">
              <a:solidFill>
                <a:srgbClr val="000000"/>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2599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F3ADB59-D8CB-E640-BF64-B10B6EA5ACB0}"/>
              </a:ext>
            </a:extLst>
          </p:cNvPr>
          <p:cNvSpPr>
            <a:spLocks noGrp="1"/>
          </p:cNvSpPr>
          <p:nvPr>
            <p:ph type="title"/>
          </p:nvPr>
        </p:nvSpPr>
        <p:spPr/>
        <p:txBody>
          <a:bodyPr/>
          <a:lstStyle/>
          <a:p>
            <a:r>
              <a:rPr lang="he-IL"/>
              <a:t>רבי יהושע מתלונן מול רבי עקיבא</a:t>
            </a:r>
          </a:p>
        </p:txBody>
      </p:sp>
      <p:sp>
        <p:nvSpPr>
          <p:cNvPr id="3" name="מציין מיקום תוכן 2">
            <a:extLst>
              <a:ext uri="{FF2B5EF4-FFF2-40B4-BE49-F238E27FC236}">
                <a16:creationId xmlns:a16="http://schemas.microsoft.com/office/drawing/2014/main" id="{51954D41-9627-C541-9F5F-7AADB2787B17}"/>
              </a:ext>
            </a:extLst>
          </p:cNvPr>
          <p:cNvSpPr>
            <a:spLocks noGrp="1"/>
          </p:cNvSpPr>
          <p:nvPr>
            <p:ph idx="1"/>
          </p:nvPr>
        </p:nvSpPr>
        <p:spPr>
          <a:xfrm>
            <a:off x="1676400" y="2141537"/>
            <a:ext cx="10515600" cy="4351338"/>
          </a:xfrm>
        </p:spPr>
        <p:txBody>
          <a:bodyPr/>
          <a:lstStyle/>
          <a:p>
            <a:pPr marL="0" indent="0">
              <a:buNone/>
            </a:pPr>
            <a:r>
              <a:rPr lang="he-IL"/>
              <a:t>רבי עקיבא נפגש עם רבי יהושוע והוא עצוב מנסה ללמוד בעזרת מדרש פסוקים שרבי יהשוע יוכל לקבל את רבן גמליאל הוא מצטט ואומר שעל פי פסוק זה האל לא קובע מועדים מוחלטים לחגים אלא העם ובית דינו קובעים זאת לסיכום במועד המצוין זה שנקבע על ידי בין הדין הוא זה שמתקבל אפילו עם בית הדין טעה החלטתן היא זאת שקובעת</a:t>
            </a:r>
          </a:p>
        </p:txBody>
      </p:sp>
    </p:spTree>
    <p:extLst>
      <p:ext uri="{BB962C8B-B14F-4D97-AF65-F5344CB8AC3E}">
        <p14:creationId xmlns:p14="http://schemas.microsoft.com/office/powerpoint/2010/main" val="1778120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DC4BC33-2C16-0745-A86B-7F22FDC48F57}"/>
              </a:ext>
            </a:extLst>
          </p:cNvPr>
          <p:cNvSpPr>
            <a:spLocks noGrp="1"/>
          </p:cNvSpPr>
          <p:nvPr>
            <p:ph type="title"/>
          </p:nvPr>
        </p:nvSpPr>
        <p:spPr/>
        <p:txBody>
          <a:bodyPr/>
          <a:lstStyle/>
          <a:p>
            <a:r>
              <a:rPr lang="he-IL"/>
              <a:t>הסבר רבי דוסא לרבי יהושע על התלוננותו</a:t>
            </a:r>
          </a:p>
        </p:txBody>
      </p:sp>
      <p:sp>
        <p:nvSpPr>
          <p:cNvPr id="3" name="מציין מיקום תוכן 2">
            <a:extLst>
              <a:ext uri="{FF2B5EF4-FFF2-40B4-BE49-F238E27FC236}">
                <a16:creationId xmlns:a16="http://schemas.microsoft.com/office/drawing/2014/main" id="{5FE3D4D2-B83D-2244-9C41-EE901238E724}"/>
              </a:ext>
            </a:extLst>
          </p:cNvPr>
          <p:cNvSpPr>
            <a:spLocks noGrp="1"/>
          </p:cNvSpPr>
          <p:nvPr>
            <p:ph idx="1"/>
          </p:nvPr>
        </p:nvSpPr>
        <p:spPr/>
        <p:txBody>
          <a:bodyPr/>
          <a:lstStyle/>
          <a:p>
            <a:r>
              <a:rPr lang="he-IL"/>
              <a:t>נימוקו של רבי דוסא הם שאין לערער על סמכות בית דינו של רבן גמליאל משום שזה יקח אותם למקום שאין ממנו דרך חזרה שמותיהם של הזקנים אינם מפורטים משום שהן מייצגים את בית הדין של כל הדורות ולכן שמותיהם מאוד חשובים</a:t>
            </a:r>
          </a:p>
        </p:txBody>
      </p:sp>
    </p:spTree>
    <p:extLst>
      <p:ext uri="{BB962C8B-B14F-4D97-AF65-F5344CB8AC3E}">
        <p14:creationId xmlns:p14="http://schemas.microsoft.com/office/powerpoint/2010/main" val="247186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D8C31A-5EEF-A74C-8A6E-00F4B2359D81}"/>
              </a:ext>
            </a:extLst>
          </p:cNvPr>
          <p:cNvSpPr>
            <a:spLocks noGrp="1"/>
          </p:cNvSpPr>
          <p:nvPr>
            <p:ph type="title"/>
          </p:nvPr>
        </p:nvSpPr>
        <p:spPr/>
        <p:txBody>
          <a:bodyPr/>
          <a:lstStyle/>
          <a:p>
            <a:r>
              <a:rPr lang="he-IL"/>
              <a:t>רבי יהושע מגיע ליבנה ותגובת רבן גמליאל</a:t>
            </a:r>
          </a:p>
        </p:txBody>
      </p:sp>
      <p:sp>
        <p:nvSpPr>
          <p:cNvPr id="3" name="מציין מיקום תוכן 2">
            <a:extLst>
              <a:ext uri="{FF2B5EF4-FFF2-40B4-BE49-F238E27FC236}">
                <a16:creationId xmlns:a16="http://schemas.microsoft.com/office/drawing/2014/main" id="{56B0F8B4-A271-D14C-B5FE-2EB10D6C24BB}"/>
              </a:ext>
            </a:extLst>
          </p:cNvPr>
          <p:cNvSpPr>
            <a:spLocks noGrp="1"/>
          </p:cNvSpPr>
          <p:nvPr>
            <p:ph idx="1"/>
          </p:nvPr>
        </p:nvSpPr>
        <p:spPr/>
        <p:txBody>
          <a:bodyPr/>
          <a:lstStyle/>
          <a:p>
            <a:r>
              <a:rPr lang="he-IL"/>
              <a:t>רבי יהושע מקבל את הטענות של רבי עקיבא ורבי דוסא ומגיע ליבנה מקום מגורם של רבן גמליאל והסנהדרין הוא מגיע לשם ביום שהתחיל יום הכיפורים ולהיות חשוב עבורו</a:t>
            </a:r>
          </a:p>
          <a:p>
            <a:r>
              <a:rPr lang="he-IL"/>
              <a:t>רבן גמליאל מחכה ליהושע ביבנה נותן לו נשיקה בראש כסימן של כבוד ואומר לו ״רבי ותלמידי״ ומסביר את דבריו יתכן שהוא מודע שרבי יהשוע יותר חכם ממנו ואפילו מודה שטעה ולא היה צריך לקבל את העדים למרות גדולתו של רבי הרי הוא גם תלמידו של רבן גמליאל משום כך קיבל את דבריו</a:t>
            </a:r>
          </a:p>
        </p:txBody>
      </p:sp>
    </p:spTree>
    <p:extLst>
      <p:ext uri="{BB962C8B-B14F-4D97-AF65-F5344CB8AC3E}">
        <p14:creationId xmlns:p14="http://schemas.microsoft.com/office/powerpoint/2010/main" val="3962103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כותרת 1">
            <a:extLst>
              <a:ext uri="{FF2B5EF4-FFF2-40B4-BE49-F238E27FC236}">
                <a16:creationId xmlns:a16="http://schemas.microsoft.com/office/drawing/2014/main" id="{B307076E-BD8F-4F9F-AE82-B78BAD6BA5CD}"/>
              </a:ext>
            </a:extLst>
          </p:cNvPr>
          <p:cNvSpPr>
            <a:spLocks noGrp="1"/>
          </p:cNvSpPr>
          <p:nvPr>
            <p:ph type="title"/>
          </p:nvPr>
        </p:nvSpPr>
        <p:spPr>
          <a:xfrm>
            <a:off x="863029" y="1012004"/>
            <a:ext cx="3416158" cy="4795408"/>
          </a:xfrm>
        </p:spPr>
        <p:txBody>
          <a:bodyPr>
            <a:normAutofit/>
          </a:bodyPr>
          <a:lstStyle/>
          <a:p>
            <a:r>
              <a:rPr lang="he-IL">
                <a:solidFill>
                  <a:srgbClr val="FFFFFF"/>
                </a:solidFill>
              </a:rPr>
              <a:t>רקע כללי:</a:t>
            </a:r>
          </a:p>
        </p:txBody>
      </p:sp>
      <p:graphicFrame>
        <p:nvGraphicFramePr>
          <p:cNvPr id="5" name="מציין מיקום תוכן 2">
            <a:extLst>
              <a:ext uri="{FF2B5EF4-FFF2-40B4-BE49-F238E27FC236}">
                <a16:creationId xmlns:a16="http://schemas.microsoft.com/office/drawing/2014/main" id="{376B9739-D023-45C7-A412-7499352F07F1}"/>
              </a:ext>
            </a:extLst>
          </p:cNvPr>
          <p:cNvGraphicFramePr>
            <a:graphicFrameLocks noGrp="1"/>
          </p:cNvGraphicFramePr>
          <p:nvPr>
            <p:ph idx="1"/>
            <p:extLst>
              <p:ext uri="{D42A27DB-BD31-4B8C-83A1-F6EECF244321}">
                <p14:modId xmlns:p14="http://schemas.microsoft.com/office/powerpoint/2010/main" val="189396543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797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מציין מיקום תוכן 2">
            <a:extLst>
              <a:ext uri="{FF2B5EF4-FFF2-40B4-BE49-F238E27FC236}">
                <a16:creationId xmlns:a16="http://schemas.microsoft.com/office/drawing/2014/main" id="{A42BD6A8-D656-4708-B71C-A9A3FDBE79FF}"/>
              </a:ext>
            </a:extLst>
          </p:cNvPr>
          <p:cNvSpPr>
            <a:spLocks noGrp="1"/>
          </p:cNvSpPr>
          <p:nvPr>
            <p:ph idx="1"/>
          </p:nvPr>
        </p:nvSpPr>
        <p:spPr>
          <a:xfrm>
            <a:off x="5356927" y="365125"/>
            <a:ext cx="5996871" cy="5811837"/>
          </a:xfrm>
        </p:spPr>
        <p:txBody>
          <a:bodyPr anchor="ctr">
            <a:normAutofit/>
          </a:bodyPr>
          <a:lstStyle/>
          <a:p>
            <a:r>
              <a:rPr lang="he-IL" sz="2000" b="1" dirty="0">
                <a:solidFill>
                  <a:srgbClr val="FFFFFF"/>
                </a:solidFill>
              </a:rPr>
              <a:t>הקדמה- הירח והחודש העברי בחדש העברי קיימים חודשים חסרים ובהם 29= </a:t>
            </a:r>
            <a:r>
              <a:rPr lang="he-IL" sz="2000" b="1" dirty="0" err="1">
                <a:solidFill>
                  <a:srgbClr val="FFFFFF"/>
                </a:solidFill>
              </a:rPr>
              <a:t>כט</a:t>
            </a:r>
            <a:r>
              <a:rPr lang="he-IL" sz="2000" b="1" dirty="0">
                <a:solidFill>
                  <a:srgbClr val="FFFFFF"/>
                </a:solidFill>
              </a:rPr>
              <a:t> ימים וחודשים מלאים של ל'=30 ימים</a:t>
            </a:r>
            <a:r>
              <a:rPr lang="he-IL" sz="2000" dirty="0">
                <a:solidFill>
                  <a:srgbClr val="FFFFFF"/>
                </a:solidFill>
              </a:rPr>
              <a:t>. </a:t>
            </a:r>
          </a:p>
          <a:p>
            <a:pPr marL="0" indent="0">
              <a:buNone/>
            </a:pPr>
            <a:r>
              <a:rPr lang="he-IL" sz="2000" dirty="0">
                <a:solidFill>
                  <a:srgbClr val="FFFFFF"/>
                </a:solidFill>
              </a:rPr>
              <a:t>עד לתקופה מאוחרת יחסית נקבע הלוח העברי על פי הירח כאשר היום הראשון של החודש נקבע בהתאם למולד הירח. בסוף החדש העברי לא ניתן כלל לראות ירח בלילה ואם בלילה שאחרי יום כט' יהיה ניתן לראות את הירח הרי שהיום למחרת הוא א'. האנשים הרואים את הירח מכונים '</a:t>
            </a:r>
            <a:r>
              <a:rPr lang="he-IL" sz="2000" b="1" dirty="0">
                <a:solidFill>
                  <a:srgbClr val="FFFFFF"/>
                </a:solidFill>
              </a:rPr>
              <a:t>עדים</a:t>
            </a:r>
            <a:r>
              <a:rPr lang="he-IL" sz="2000" dirty="0">
                <a:solidFill>
                  <a:srgbClr val="FFFFFF"/>
                </a:solidFill>
              </a:rPr>
              <a:t>' ותפקידם לבוא ולהעיד ופני בית הדין שהם ראו את מולד הירח ובמידה ובית הדין מוצא אותם דוברי אמת הרי שאז קובעים שהיום למחרת הוא א' של החודש הבא. אך אם לא הגיעו עדים שהם ראו את המולד הרי יום המחרת הוא ל' של החדש הקודם ורק היום שאחריו א'. </a:t>
            </a:r>
          </a:p>
        </p:txBody>
      </p:sp>
    </p:spTree>
    <p:extLst>
      <p:ext uri="{BB962C8B-B14F-4D97-AF65-F5344CB8AC3E}">
        <p14:creationId xmlns:p14="http://schemas.microsoft.com/office/powerpoint/2010/main" val="332654343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9DCA24-7453-45DF-AE43-7BAAC7C6C899}"/>
              </a:ext>
            </a:extLst>
          </p:cNvPr>
          <p:cNvSpPr>
            <a:spLocks noGrp="1"/>
          </p:cNvSpPr>
          <p:nvPr>
            <p:ph type="title"/>
          </p:nvPr>
        </p:nvSpPr>
        <p:spPr>
          <a:xfrm>
            <a:off x="4965430" y="629268"/>
            <a:ext cx="6586491" cy="1286160"/>
          </a:xfrm>
        </p:spPr>
        <p:txBody>
          <a:bodyPr anchor="b">
            <a:normAutofit/>
          </a:bodyPr>
          <a:lstStyle/>
          <a:p>
            <a:r>
              <a:rPr lang="he-IL"/>
              <a:t>רבן גמליאל</a:t>
            </a:r>
          </a:p>
        </p:txBody>
      </p:sp>
      <p:sp>
        <p:nvSpPr>
          <p:cNvPr id="3" name="מציין מיקום תוכן 2">
            <a:extLst>
              <a:ext uri="{FF2B5EF4-FFF2-40B4-BE49-F238E27FC236}">
                <a16:creationId xmlns:a16="http://schemas.microsoft.com/office/drawing/2014/main" id="{F0A1F195-69CD-47DB-A10B-A850F7B6BDDD}"/>
              </a:ext>
            </a:extLst>
          </p:cNvPr>
          <p:cNvSpPr>
            <a:spLocks noGrp="1"/>
          </p:cNvSpPr>
          <p:nvPr>
            <p:ph idx="1"/>
          </p:nvPr>
        </p:nvSpPr>
        <p:spPr>
          <a:xfrm>
            <a:off x="4965431" y="2438400"/>
            <a:ext cx="6586489" cy="3785419"/>
          </a:xfrm>
        </p:spPr>
        <p:txBody>
          <a:bodyPr>
            <a:normAutofit/>
          </a:bodyPr>
          <a:lstStyle/>
          <a:p>
            <a:r>
              <a:rPr lang="he-IL" sz="2000"/>
              <a:t>רבן גמליאל השני =רבן גמליאל דיבנה: נשיא הסנהדרין תנא בדור השלישי.</a:t>
            </a:r>
          </a:p>
        </p:txBody>
      </p:sp>
      <p:pic>
        <p:nvPicPr>
          <p:cNvPr id="4" name="תמונה 3">
            <a:extLst>
              <a:ext uri="{FF2B5EF4-FFF2-40B4-BE49-F238E27FC236}">
                <a16:creationId xmlns:a16="http://schemas.microsoft.com/office/drawing/2014/main" id="{02B094C3-11FA-4C46-B558-F20BF966235C}"/>
              </a:ext>
            </a:extLst>
          </p:cNvPr>
          <p:cNvPicPr>
            <a:picLocks noChangeAspect="1"/>
          </p:cNvPicPr>
          <p:nvPr/>
        </p:nvPicPr>
        <p:blipFill rotWithShape="1">
          <a:blip r:embed="rId2"/>
          <a:srcRect l="12414" r="874"/>
          <a:stretch/>
        </p:blipFill>
        <p:spPr>
          <a:xfrm>
            <a:off x="20" y="10"/>
            <a:ext cx="4635571" cy="6857990"/>
          </a:xfrm>
          <a:prstGeom prst="rect">
            <a:avLst/>
          </a:prstGeom>
          <a:effectLst/>
        </p:spPr>
      </p:pic>
      <p:cxnSp>
        <p:nvCxnSpPr>
          <p:cNvPr id="38" name="Straight Connector 17">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5C06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65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כותרת 1">
            <a:extLst>
              <a:ext uri="{FF2B5EF4-FFF2-40B4-BE49-F238E27FC236}">
                <a16:creationId xmlns:a16="http://schemas.microsoft.com/office/drawing/2014/main" id="{571DE9B5-0957-4AB4-B7C1-AACCA818CFD5}"/>
              </a:ext>
            </a:extLst>
          </p:cNvPr>
          <p:cNvSpPr>
            <a:spLocks noGrp="1"/>
          </p:cNvSpPr>
          <p:nvPr>
            <p:ph type="title"/>
          </p:nvPr>
        </p:nvSpPr>
        <p:spPr>
          <a:xfrm>
            <a:off x="804671" y="640263"/>
            <a:ext cx="3284331" cy="5254510"/>
          </a:xfrm>
        </p:spPr>
        <p:txBody>
          <a:bodyPr>
            <a:normAutofit/>
          </a:bodyPr>
          <a:lstStyle/>
          <a:p>
            <a:r>
              <a:rPr lang="he-IL" dirty="0"/>
              <a:t>תיאור רבן גמליאל כלפי קביעת החודש</a:t>
            </a:r>
          </a:p>
        </p:txBody>
      </p:sp>
      <p:sp>
        <p:nvSpPr>
          <p:cNvPr id="3" name="מציין מיקום תוכן 2">
            <a:extLst>
              <a:ext uri="{FF2B5EF4-FFF2-40B4-BE49-F238E27FC236}">
                <a16:creationId xmlns:a16="http://schemas.microsoft.com/office/drawing/2014/main" id="{FEE0963A-1456-4503-977F-886870AA0233}"/>
              </a:ext>
            </a:extLst>
          </p:cNvPr>
          <p:cNvSpPr>
            <a:spLocks noGrp="1"/>
          </p:cNvSpPr>
          <p:nvPr>
            <p:ph idx="1"/>
          </p:nvPr>
        </p:nvSpPr>
        <p:spPr>
          <a:xfrm>
            <a:off x="5358384" y="640263"/>
            <a:ext cx="6028944" cy="5254510"/>
          </a:xfrm>
        </p:spPr>
        <p:txBody>
          <a:bodyPr anchor="ctr">
            <a:normAutofit/>
          </a:bodyPr>
          <a:lstStyle/>
          <a:p>
            <a:r>
              <a:rPr lang="he-IL" sz="2200">
                <a:solidFill>
                  <a:schemeClr val="bg1"/>
                </a:solidFill>
              </a:rPr>
              <a:t>הוא החזיק מעין ציורים גדולים ועליהם צורות שונות של הירח כאשר היו מגיעים האנשים הפשוטים= הדיוטות להעיד שהם ראו את מולד הירח, הוא היה מראה להם את הציורים והעד היה מצביע על הציור וכך מעיד על הצורה שהוא ראה הוא ראה וכך היו יודעים את קביעת החודש. </a:t>
            </a:r>
          </a:p>
        </p:txBody>
      </p:sp>
    </p:spTree>
    <p:extLst>
      <p:ext uri="{BB962C8B-B14F-4D97-AF65-F5344CB8AC3E}">
        <p14:creationId xmlns:p14="http://schemas.microsoft.com/office/powerpoint/2010/main" val="389937382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67EFA1F1-2419-48C2-9740-D5F37E21015E}"/>
              </a:ext>
            </a:extLst>
          </p:cNvPr>
          <p:cNvSpPr>
            <a:spLocks noGrp="1"/>
          </p:cNvSpPr>
          <p:nvPr>
            <p:ph type="title"/>
          </p:nvPr>
        </p:nvSpPr>
        <p:spPr>
          <a:xfrm>
            <a:off x="429768" y="411480"/>
            <a:ext cx="11201400" cy="1106424"/>
          </a:xfrm>
        </p:spPr>
        <p:txBody>
          <a:bodyPr>
            <a:normAutofit/>
          </a:bodyPr>
          <a:lstStyle/>
          <a:p>
            <a:r>
              <a:rPr lang="he-IL" sz="3600"/>
              <a:t>מקרה 1</a:t>
            </a:r>
          </a:p>
        </p:txBody>
      </p:sp>
      <p:sp>
        <p:nvSpPr>
          <p:cNvPr id="15" name="Rectangle 14">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תמונה 3">
            <a:extLst>
              <a:ext uri="{FF2B5EF4-FFF2-40B4-BE49-F238E27FC236}">
                <a16:creationId xmlns:a16="http://schemas.microsoft.com/office/drawing/2014/main" id="{08B71E89-137E-4596-8190-6606D2450806}"/>
              </a:ext>
            </a:extLst>
          </p:cNvPr>
          <p:cNvPicPr>
            <a:picLocks noChangeAspect="1"/>
          </p:cNvPicPr>
          <p:nvPr/>
        </p:nvPicPr>
        <p:blipFill>
          <a:blip r:embed="rId2"/>
          <a:stretch>
            <a:fillRect/>
          </a:stretch>
        </p:blipFill>
        <p:spPr>
          <a:xfrm>
            <a:off x="429768" y="2637130"/>
            <a:ext cx="6702552" cy="2681020"/>
          </a:xfrm>
          <a:prstGeom prst="rect">
            <a:avLst/>
          </a:prstGeom>
        </p:spPr>
      </p:pic>
      <p:sp useBgFill="1">
        <p:nvSpPr>
          <p:cNvPr id="17" name="Rectangle 16">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מציין מיקום תוכן 2">
            <a:extLst>
              <a:ext uri="{FF2B5EF4-FFF2-40B4-BE49-F238E27FC236}">
                <a16:creationId xmlns:a16="http://schemas.microsoft.com/office/drawing/2014/main" id="{845D7043-055B-4A4E-B6F1-62991BCE91DA}"/>
              </a:ext>
            </a:extLst>
          </p:cNvPr>
          <p:cNvSpPr>
            <a:spLocks noGrp="1"/>
          </p:cNvSpPr>
          <p:nvPr>
            <p:ph idx="1"/>
          </p:nvPr>
        </p:nvSpPr>
        <p:spPr>
          <a:xfrm>
            <a:off x="7938752" y="2020824"/>
            <a:ext cx="3455097" cy="3959352"/>
          </a:xfrm>
        </p:spPr>
        <p:txBody>
          <a:bodyPr anchor="ctr">
            <a:normAutofit/>
          </a:bodyPr>
          <a:lstStyle/>
          <a:p>
            <a:r>
              <a:rPr lang="he-IL" sz="1800"/>
              <a:t>שני עדים מעידים שהם ראו את הירח בבוקר במזרח ובערב במערב מה שלא הגיוני מבחינה אסטרונומית ולכן חשב רבי יוחנן בן נורי שהם עדי שקר. אבל כשהגיעו ליבנה קיבל רבן גמליאל את עדותם והכריז על היום כעל ראש חדש. </a:t>
            </a:r>
          </a:p>
        </p:txBody>
      </p:sp>
    </p:spTree>
    <p:extLst>
      <p:ext uri="{BB962C8B-B14F-4D97-AF65-F5344CB8AC3E}">
        <p14:creationId xmlns:p14="http://schemas.microsoft.com/office/powerpoint/2010/main" val="723946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B37DAA8D-8C84-4165-9BD9-26C19552510B}"/>
              </a:ext>
            </a:extLst>
          </p:cNvPr>
          <p:cNvSpPr>
            <a:spLocks noGrp="1"/>
          </p:cNvSpPr>
          <p:nvPr>
            <p:ph type="title"/>
          </p:nvPr>
        </p:nvSpPr>
        <p:spPr>
          <a:xfrm>
            <a:off x="838200" y="585216"/>
            <a:ext cx="10515600" cy="1325563"/>
          </a:xfrm>
        </p:spPr>
        <p:txBody>
          <a:bodyPr>
            <a:normAutofit/>
          </a:bodyPr>
          <a:lstStyle/>
          <a:p>
            <a:r>
              <a:rPr lang="he-IL">
                <a:solidFill>
                  <a:schemeClr val="bg1"/>
                </a:solidFill>
              </a:rPr>
              <a:t>מקרה 2</a:t>
            </a:r>
          </a:p>
        </p:txBody>
      </p:sp>
      <p:sp>
        <p:nvSpPr>
          <p:cNvPr id="8" name="Content Placeholder 7">
            <a:extLst>
              <a:ext uri="{FF2B5EF4-FFF2-40B4-BE49-F238E27FC236}">
                <a16:creationId xmlns:a16="http://schemas.microsoft.com/office/drawing/2014/main" id="{6D301159-C697-48D2-9587-635BE6DE9EEF}"/>
              </a:ext>
            </a:extLst>
          </p:cNvPr>
          <p:cNvSpPr>
            <a:spLocks noGrp="1"/>
          </p:cNvSpPr>
          <p:nvPr>
            <p:ph idx="1"/>
          </p:nvPr>
        </p:nvSpPr>
        <p:spPr>
          <a:xfrm>
            <a:off x="838200" y="2516777"/>
            <a:ext cx="5015484" cy="3660185"/>
          </a:xfrm>
        </p:spPr>
        <p:txBody>
          <a:bodyPr>
            <a:normAutofit/>
          </a:bodyPr>
          <a:lstStyle/>
          <a:p>
            <a:pPr marL="0" indent="0">
              <a:buNone/>
            </a:pPr>
            <a:r>
              <a:rPr lang="he-IL" sz="2400" dirty="0"/>
              <a:t> במעשה השני באים שני עדים בסוף חודש אלול ומעידים שהם ראו את הירח בלילה שאחרי כט' אך הלילה שלמחרת יש לילה בהיר ולא ניתן לראות ירח. </a:t>
            </a:r>
          </a:p>
          <a:p>
            <a:pPr marL="0" indent="0">
              <a:buNone/>
            </a:pPr>
            <a:r>
              <a:rPr lang="he-IL" sz="2400" b="1" dirty="0"/>
              <a:t>שוב דבר זה איננו הגיוני מבחינה אסטרונומית </a:t>
            </a:r>
            <a:r>
              <a:rPr lang="he-IL" sz="2400" dirty="0"/>
              <a:t>שהרי מהרגע שהיה מולד הירח רק יגדל עד אשר יגיע לשיא גודלו באמצע החדש. </a:t>
            </a:r>
          </a:p>
        </p:txBody>
      </p:sp>
      <p:pic>
        <p:nvPicPr>
          <p:cNvPr id="4" name="מציין מיקום תוכן 3">
            <a:extLst>
              <a:ext uri="{FF2B5EF4-FFF2-40B4-BE49-F238E27FC236}">
                <a16:creationId xmlns:a16="http://schemas.microsoft.com/office/drawing/2014/main" id="{8F3B61D0-1BDC-48D2-8B20-5EA05AC1DAF1}"/>
              </a:ext>
            </a:extLst>
          </p:cNvPr>
          <p:cNvPicPr>
            <a:picLocks noChangeAspect="1"/>
          </p:cNvPicPr>
          <p:nvPr/>
        </p:nvPicPr>
        <p:blipFill rotWithShape="1">
          <a:blip r:embed="rId2"/>
          <a:srcRect l="20" r="2" b="2"/>
          <a:stretch/>
        </p:blipFill>
        <p:spPr>
          <a:xfrm>
            <a:off x="6338316" y="2516777"/>
            <a:ext cx="5015484" cy="3660185"/>
          </a:xfrm>
          <a:prstGeom prst="rect">
            <a:avLst/>
          </a:prstGeom>
        </p:spPr>
      </p:pic>
    </p:spTree>
    <p:extLst>
      <p:ext uri="{BB962C8B-B14F-4D97-AF65-F5344CB8AC3E}">
        <p14:creationId xmlns:p14="http://schemas.microsoft.com/office/powerpoint/2010/main" val="202636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כותרת 1">
            <a:extLst>
              <a:ext uri="{FF2B5EF4-FFF2-40B4-BE49-F238E27FC236}">
                <a16:creationId xmlns:a16="http://schemas.microsoft.com/office/drawing/2014/main" id="{20E172B8-8005-4198-B18D-20D15D252900}"/>
              </a:ext>
            </a:extLst>
          </p:cNvPr>
          <p:cNvSpPr>
            <a:spLocks noGrp="1"/>
          </p:cNvSpPr>
          <p:nvPr>
            <p:ph type="title"/>
          </p:nvPr>
        </p:nvSpPr>
        <p:spPr>
          <a:xfrm>
            <a:off x="2311147" y="365760"/>
            <a:ext cx="7569706" cy="1288238"/>
          </a:xfrm>
        </p:spPr>
        <p:txBody>
          <a:bodyPr anchor="ctr">
            <a:normAutofit/>
          </a:bodyPr>
          <a:lstStyle/>
          <a:p>
            <a:pPr algn="ctr"/>
            <a:r>
              <a:rPr lang="he-IL" sz="4100" dirty="0"/>
              <a:t>מה תגובת רבן גמליאל ורבי </a:t>
            </a:r>
            <a:r>
              <a:rPr lang="he-IL" sz="4100" dirty="0" err="1"/>
              <a:t>דוסא</a:t>
            </a:r>
            <a:r>
              <a:rPr lang="he-IL" sz="4100" dirty="0"/>
              <a:t> בן </a:t>
            </a:r>
            <a:r>
              <a:rPr lang="he-IL" sz="4100" dirty="0" err="1"/>
              <a:t>הרכינס</a:t>
            </a:r>
            <a:r>
              <a:rPr lang="he-IL" sz="4100" dirty="0"/>
              <a:t>?</a:t>
            </a:r>
          </a:p>
        </p:txBody>
      </p:sp>
      <p:sp>
        <p:nvSpPr>
          <p:cNvPr id="3" name="מציין מיקום תוכן 2">
            <a:extLst>
              <a:ext uri="{FF2B5EF4-FFF2-40B4-BE49-F238E27FC236}">
                <a16:creationId xmlns:a16="http://schemas.microsoft.com/office/drawing/2014/main" id="{8750E264-AF5C-41E4-BAF7-76EB2C00BA72}"/>
              </a:ext>
            </a:extLst>
          </p:cNvPr>
          <p:cNvSpPr>
            <a:spLocks noGrp="1"/>
          </p:cNvSpPr>
          <p:nvPr>
            <p:ph idx="1"/>
          </p:nvPr>
        </p:nvSpPr>
        <p:spPr>
          <a:xfrm>
            <a:off x="2165569" y="1956816"/>
            <a:ext cx="7860863" cy="4024884"/>
          </a:xfrm>
        </p:spPr>
        <p:txBody>
          <a:bodyPr anchor="t">
            <a:normAutofit/>
          </a:bodyPr>
          <a:lstStyle/>
          <a:p>
            <a:pPr algn="l"/>
            <a:r>
              <a:rPr lang="he-IL" sz="2400" b="1"/>
              <a:t>רבן גמליאל מקבל את עדותם </a:t>
            </a:r>
            <a:r>
              <a:rPr lang="he-IL" sz="2400"/>
              <a:t>ומכריז על ראש חודש.</a:t>
            </a:r>
          </a:p>
          <a:p>
            <a:pPr algn="l"/>
            <a:r>
              <a:rPr lang="he-IL" sz="2400"/>
              <a:t> </a:t>
            </a:r>
            <a:r>
              <a:rPr lang="he-IL" sz="2400" b="1"/>
              <a:t>רבי דוסא בן הרכינס קובע שהעדים עדי שקר</a:t>
            </a:r>
            <a:r>
              <a:rPr lang="he-IL" sz="2400"/>
              <a:t>. הוא ממשיל את דבריהם לאדם שמעיד על מישהי שהיא ילדה ולמחרת היא בהריון מתקדם. הרי גם זה לא יכול להיות ביולוגית. </a:t>
            </a:r>
            <a:endParaRPr lang="en-US" sz="2400"/>
          </a:p>
          <a:p>
            <a:pPr algn="l"/>
            <a:endParaRPr lang="he-IL" sz="2400"/>
          </a:p>
        </p:txBody>
      </p:sp>
    </p:spTree>
    <p:extLst>
      <p:ext uri="{BB962C8B-B14F-4D97-AF65-F5344CB8AC3E}">
        <p14:creationId xmlns:p14="http://schemas.microsoft.com/office/powerpoint/2010/main" val="93746022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כותרת 1">
            <a:extLst>
              <a:ext uri="{FF2B5EF4-FFF2-40B4-BE49-F238E27FC236}">
                <a16:creationId xmlns:a16="http://schemas.microsoft.com/office/drawing/2014/main" id="{3899653A-6833-4058-B925-435659B79132}"/>
              </a:ext>
            </a:extLst>
          </p:cNvPr>
          <p:cNvSpPr>
            <a:spLocks noGrp="1"/>
          </p:cNvSpPr>
          <p:nvPr>
            <p:ph type="title"/>
          </p:nvPr>
        </p:nvSpPr>
        <p:spPr>
          <a:xfrm>
            <a:off x="863029" y="1012004"/>
            <a:ext cx="3416158" cy="4795408"/>
          </a:xfrm>
        </p:spPr>
        <p:txBody>
          <a:bodyPr>
            <a:normAutofit/>
          </a:bodyPr>
          <a:lstStyle/>
          <a:p>
            <a:r>
              <a:rPr lang="he-IL">
                <a:solidFill>
                  <a:srgbClr val="FFFFFF"/>
                </a:solidFill>
              </a:rPr>
              <a:t>ההבדל ביו המקרים</a:t>
            </a:r>
          </a:p>
        </p:txBody>
      </p:sp>
      <p:graphicFrame>
        <p:nvGraphicFramePr>
          <p:cNvPr id="5" name="מציין מיקום תוכן 2">
            <a:extLst>
              <a:ext uri="{FF2B5EF4-FFF2-40B4-BE49-F238E27FC236}">
                <a16:creationId xmlns:a16="http://schemas.microsoft.com/office/drawing/2014/main" id="{61EC31A3-0E8A-417E-A77E-EA9EF00D8701}"/>
              </a:ext>
            </a:extLst>
          </p:cNvPr>
          <p:cNvGraphicFramePr>
            <a:graphicFrameLocks noGrp="1"/>
          </p:cNvGraphicFramePr>
          <p:nvPr>
            <p:ph idx="1"/>
            <p:extLst>
              <p:ext uri="{D42A27DB-BD31-4B8C-83A1-F6EECF244321}">
                <p14:modId xmlns:p14="http://schemas.microsoft.com/office/powerpoint/2010/main" val="45338532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601146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869</Words>
  <Application>Microsoft Office PowerPoint</Application>
  <PresentationFormat>מסך רחב</PresentationFormat>
  <Paragraphs>38</Paragraphs>
  <Slides>14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ערכת נושא Office</vt:lpstr>
      <vt:lpstr>המחלוקת על קביעת החודש</vt:lpstr>
      <vt:lpstr>רקע כללי:</vt:lpstr>
      <vt:lpstr>מצגת של PowerPoint‏</vt:lpstr>
      <vt:lpstr>רבן גמליאל</vt:lpstr>
      <vt:lpstr>תיאור רבן גמליאל כלפי קביעת החודש</vt:lpstr>
      <vt:lpstr>מקרה 1</vt:lpstr>
      <vt:lpstr>מקרה 2</vt:lpstr>
      <vt:lpstr>מה תגובת רבן גמליאל ורבי דוסא בן הרכינס?</vt:lpstr>
      <vt:lpstr>ההבדל ביו המקרים</vt:lpstr>
      <vt:lpstr>דרישת רבן גמליאל מרבי יהושע</vt:lpstr>
      <vt:lpstr>הסיבה לדרישה זאת</vt:lpstr>
      <vt:lpstr>רבי יהושע מתלונן מול רבי עקיבא</vt:lpstr>
      <vt:lpstr>הסבר רבי דוסא לרבי יהושע על התלוננותו</vt:lpstr>
      <vt:lpstr>רבי יהושע מגיע ליבנה ותגובת רבן גמליאל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המחלוקת על קביעת החודש</dc:title>
  <dc:creator>Yoav Nahum</dc:creator>
  <cp:lastModifiedBy>Avraham</cp:lastModifiedBy>
  <cp:revision>6</cp:revision>
  <dcterms:created xsi:type="dcterms:W3CDTF">2020-02-16T18:11:19Z</dcterms:created>
  <dcterms:modified xsi:type="dcterms:W3CDTF">2023-08-23T07:05:39Z</dcterms:modified>
</cp:coreProperties>
</file>