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5" r:id="rId19"/>
    <p:sldId id="272" r:id="rId20"/>
    <p:sldId id="276" r:id="rId21"/>
    <p:sldId id="273" r:id="rId22"/>
    <p:sldId id="281" r:id="rId23"/>
    <p:sldId id="277" r:id="rId24"/>
    <p:sldId id="282" r:id="rId25"/>
    <p:sldId id="278" r:id="rId26"/>
    <p:sldId id="283" r:id="rId27"/>
    <p:sldId id="279" r:id="rId28"/>
    <p:sldId id="284" r:id="rId29"/>
    <p:sldId id="280" r:id="rId30"/>
    <p:sldId id="287" r:id="rId31"/>
    <p:sldId id="286" r:id="rId32"/>
    <p:sldId id="285" r:id="rId33"/>
    <p:sldId id="288" r:id="rId3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37" d="100"/>
          <a:sy n="37" d="100"/>
        </p:scale>
        <p:origin x="8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FC71113-23E6-4E65-86D8-5CD8BAB8FF2D}" type="datetimeFigureOut">
              <a:rPr lang="he-IL" smtClean="0"/>
              <a:pPr/>
              <a:t>ו'/אלול/תשפ"ג</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01D7BDF5-8E80-47AB-B6E9-67CDAE022ED6}" type="slidenum">
              <a:rPr lang="he-IL" smtClean="0"/>
              <a:pPr/>
              <a:t>‹#›</a:t>
            </a:fld>
            <a:endParaRPr lang="he-I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38CC291-F052-4049-B397-692EA7B3BF8B}" type="datetimeFigureOut">
              <a:rPr lang="he-IL" smtClean="0"/>
              <a:pPr/>
              <a:t>ו'/אלול/תשפ"ג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511FDC1-CDBC-49A1-B02A-062A1854257C}"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D511FDC1-CDBC-49A1-B02A-062A1854257C}" type="slidenum">
              <a:rPr lang="he-IL" smtClean="0"/>
              <a:pPr/>
              <a:t>1</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511FDC1-CDBC-49A1-B02A-062A1854257C}" type="slidenum">
              <a:rPr lang="he-IL" smtClean="0"/>
              <a:pPr/>
              <a:t>2</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511FDC1-CDBC-49A1-B02A-062A1854257C}" type="slidenum">
              <a:rPr lang="he-IL" smtClean="0"/>
              <a:pPr/>
              <a:t>6</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BD1DBC-FB3D-4BEE-A65A-B5251031E7A7}" type="datetimeFigureOut">
              <a:rPr lang="he-IL" smtClean="0"/>
              <a:pPr/>
              <a:t>ו'/אלול/תשפ"ג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5678FD5-D64B-458C-8BAD-9E71121CEEA5}"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3BD1DBC-FB3D-4BEE-A65A-B5251031E7A7}" type="datetimeFigureOut">
              <a:rPr lang="he-IL" smtClean="0"/>
              <a:pPr/>
              <a:t>ו'/אלול/תשפ"ג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678FD5-D64B-458C-8BAD-9E71121CEEA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11.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2420888"/>
            <a:ext cx="7772400" cy="1470025"/>
          </a:xfrm>
        </p:spPr>
        <p:txBody>
          <a:bodyPr>
            <a:noAutofit/>
          </a:bodyPr>
          <a:lstStyle/>
          <a:p>
            <a:r>
              <a:rPr lang="he-IL" sz="7200" dirty="0">
                <a:latin typeface="Guttman Stam" pitchFamily="2" charset="-79"/>
                <a:cs typeface="Guttman Stam" pitchFamily="2" charset="-79"/>
              </a:rPr>
              <a:t>הטוב הרע והמכוער</a:t>
            </a:r>
          </a:p>
        </p:txBody>
      </p:sp>
      <p:sp>
        <p:nvSpPr>
          <p:cNvPr id="3" name="כותרת משנה 2"/>
          <p:cNvSpPr>
            <a:spLocks noGrp="1"/>
          </p:cNvSpPr>
          <p:nvPr>
            <p:ph type="subTitle" idx="1"/>
          </p:nvPr>
        </p:nvSpPr>
        <p:spPr>
          <a:xfrm>
            <a:off x="1331640" y="2132856"/>
            <a:ext cx="6372200" cy="1800200"/>
          </a:xfrm>
        </p:spPr>
        <p:txBody>
          <a:bodyPr>
            <a:noAutofit/>
          </a:bodyPr>
          <a:lstStyle/>
          <a:p>
            <a:r>
              <a:rPr lang="he-IL" sz="7200" dirty="0">
                <a:latin typeface="Guttman Stam" pitchFamily="2" charset="-79"/>
                <a:cs typeface="Guttman Stam" pitchFamily="2" charset="-79"/>
              </a:rPr>
              <a:t>הטוב הרע והמכוער</a:t>
            </a:r>
          </a:p>
        </p:txBody>
      </p:sp>
      <p:sp>
        <p:nvSpPr>
          <p:cNvPr id="6" name="TextBox 5"/>
          <p:cNvSpPr txBox="1"/>
          <p:nvPr/>
        </p:nvSpPr>
        <p:spPr>
          <a:xfrm>
            <a:off x="6372200" y="5949280"/>
            <a:ext cx="2520280" cy="646331"/>
          </a:xfrm>
          <a:prstGeom prst="rect">
            <a:avLst/>
          </a:prstGeom>
          <a:noFill/>
        </p:spPr>
        <p:txBody>
          <a:bodyPr wrap="square" rtlCol="1">
            <a:spAutoFit/>
          </a:bodyPr>
          <a:lstStyle/>
          <a:p>
            <a:r>
              <a:rPr lang="he-IL" dirty="0">
                <a:latin typeface="Guttman Stam" pitchFamily="2" charset="-79"/>
                <a:cs typeface="Guttman Stam" pitchFamily="2" charset="-79"/>
              </a:rPr>
              <a:t>מגישה: אביב </a:t>
            </a:r>
            <a:r>
              <a:rPr lang="he-IL" dirty="0" err="1">
                <a:latin typeface="Guttman Stam" pitchFamily="2" charset="-79"/>
                <a:cs typeface="Guttman Stam" pitchFamily="2" charset="-79"/>
              </a:rPr>
              <a:t>קביליו</a:t>
            </a:r>
            <a:endParaRPr lang="he-IL" dirty="0">
              <a:latin typeface="Guttman Stam" pitchFamily="2" charset="-79"/>
              <a:cs typeface="Guttman Stam" pitchFamily="2" charset="-79"/>
            </a:endParaRPr>
          </a:p>
          <a:p>
            <a:r>
              <a:rPr lang="he-IL" dirty="0">
                <a:latin typeface="Guttman Stam" pitchFamily="2" charset="-79"/>
                <a:cs typeface="Guttman Stam" pitchFamily="2" charset="-79"/>
              </a:rPr>
              <a:t>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336075.wmf"/>
          <p:cNvPicPr>
            <a:picLocks noChangeAspect="1" noChangeArrowheads="1"/>
          </p:cNvPicPr>
          <p:nvPr/>
        </p:nvPicPr>
        <p:blipFill>
          <a:blip r:embed="rId2" cstate="print"/>
          <a:srcRect/>
          <a:stretch>
            <a:fillRect/>
          </a:stretch>
        </p:blipFill>
        <p:spPr bwMode="auto">
          <a:xfrm>
            <a:off x="3779912" y="692696"/>
            <a:ext cx="1872208" cy="1896272"/>
          </a:xfrm>
          <a:prstGeom prst="rect">
            <a:avLst/>
          </a:prstGeom>
          <a:noFill/>
        </p:spPr>
      </p:pic>
      <p:sp>
        <p:nvSpPr>
          <p:cNvPr id="2" name="כותרת 1"/>
          <p:cNvSpPr>
            <a:spLocks noGrp="1"/>
          </p:cNvSpPr>
          <p:nvPr>
            <p:ph type="title"/>
          </p:nvPr>
        </p:nvSpPr>
        <p:spPr>
          <a:xfrm>
            <a:off x="0" y="2852936"/>
            <a:ext cx="9144000" cy="1584176"/>
          </a:xfrm>
        </p:spPr>
        <p:txBody>
          <a:bodyPr>
            <a:normAutofit/>
          </a:bodyPr>
          <a:lstStyle/>
          <a:p>
            <a:r>
              <a:rPr lang="he-IL" sz="8800" dirty="0">
                <a:latin typeface="Guttman Mantova-Decor" pitchFamily="2" charset="-79"/>
                <a:cs typeface="Guttman Mantova-Decor" pitchFamily="2" charset="-79"/>
              </a:rPr>
              <a:t>היכון חידון הופ!</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er\AppData\Local\Microsoft\Windows\INetCache\IE\5GW5E3Z0\5-Free-Summer-Clipart-Illustration-Of-A-Happy-Smiling-Sun[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48264" y="0"/>
            <a:ext cx="2195736" cy="1855397"/>
          </a:xfrm>
          <a:prstGeom prst="rect">
            <a:avLst/>
          </a:prstGeom>
          <a:noFill/>
        </p:spPr>
      </p:pic>
      <p:sp>
        <p:nvSpPr>
          <p:cNvPr id="3" name="מציין מיקום תוכן 2"/>
          <p:cNvSpPr>
            <a:spLocks noGrp="1"/>
          </p:cNvSpPr>
          <p:nvPr>
            <p:ph idx="1"/>
          </p:nvPr>
        </p:nvSpPr>
        <p:spPr>
          <a:xfrm>
            <a:off x="683568" y="1772816"/>
            <a:ext cx="8229600" cy="4525963"/>
          </a:xfrm>
        </p:spPr>
        <p:txBody>
          <a:bodyPr/>
          <a:lstStyle/>
          <a:p>
            <a:pPr lvl="1">
              <a:buNone/>
            </a:pPr>
            <a:r>
              <a:rPr lang="he-IL" dirty="0"/>
              <a:t>   </a:t>
            </a:r>
            <a:r>
              <a:rPr lang="he-IL" sz="3200" dirty="0">
                <a:cs typeface="+mj-cs"/>
              </a:rPr>
              <a:t>לפניך מספר שאלות על הסוגיה בכדי יותר להבין אותה.</a:t>
            </a:r>
          </a:p>
          <a:p>
            <a:pPr lvl="1">
              <a:buNone/>
            </a:pPr>
            <a:r>
              <a:rPr lang="he-IL" sz="3200" dirty="0">
                <a:cs typeface="+mj-cs"/>
              </a:rPr>
              <a:t>   כדי לבדוק אם ענית נכון את התשובה, לחצו על המקש </a:t>
            </a:r>
            <a:r>
              <a:rPr lang="en-US" sz="3200" dirty="0">
                <a:cs typeface="+mj-cs"/>
              </a:rPr>
              <a:t>Enter</a:t>
            </a:r>
            <a:r>
              <a:rPr lang="he-IL" sz="3200" dirty="0">
                <a:cs typeface="+mj-cs"/>
              </a:rPr>
              <a:t> במקלדת או על מקש הרווח.</a:t>
            </a:r>
          </a:p>
          <a:p>
            <a:pPr>
              <a:buNone/>
            </a:pPr>
            <a:endParaRPr lang="he-IL" dirty="0">
              <a:cs typeface="+mj-cs"/>
            </a:endParaRPr>
          </a:p>
          <a:p>
            <a:pPr>
              <a:buNone/>
            </a:pPr>
            <a:endParaRPr lang="he-IL" dirty="0"/>
          </a:p>
        </p:txBody>
      </p:sp>
      <p:pic>
        <p:nvPicPr>
          <p:cNvPr id="2051" name="Picture 3" descr="C:\Users\User\AppData\Local\Microsoft\Windows\INetCache\IE\5GW5E3Z0\Good-Luck-Transparent[1].png"/>
          <p:cNvPicPr>
            <a:picLocks noChangeAspect="1" noChangeArrowheads="1"/>
          </p:cNvPicPr>
          <p:nvPr/>
        </p:nvPicPr>
        <p:blipFill>
          <a:blip r:embed="rId3" cstate="print"/>
          <a:srcRect/>
          <a:stretch>
            <a:fillRect/>
          </a:stretch>
        </p:blipFill>
        <p:spPr bwMode="auto">
          <a:xfrm>
            <a:off x="251520" y="3789040"/>
            <a:ext cx="3435738" cy="278092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Guttman Mantova-Decor" pitchFamily="2" charset="-79"/>
                <a:cs typeface="Guttman Mantova-Decor" pitchFamily="2" charset="-79"/>
              </a:rPr>
              <a:t>באיזו שנה נערך התלמוד הבבלי?</a:t>
            </a:r>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1900</a:t>
            </a:r>
          </a:p>
          <a:p>
            <a:pPr marL="571500" indent="-571500">
              <a:buFont typeface="+mj-lt"/>
              <a:buAutoNum type="romanUcPeriod"/>
            </a:pPr>
            <a:r>
              <a:rPr lang="he-IL" dirty="0"/>
              <a:t>400 לפנה"ס</a:t>
            </a:r>
          </a:p>
          <a:p>
            <a:pPr marL="571500" indent="-571500">
              <a:buFont typeface="+mj-lt"/>
              <a:buAutoNum type="romanUcPeriod"/>
            </a:pPr>
            <a:r>
              <a:rPr lang="he-IL" dirty="0"/>
              <a:t>400 לספירה</a:t>
            </a:r>
          </a:p>
          <a:p>
            <a:pPr marL="571500" indent="-571500">
              <a:buFont typeface="+mj-lt"/>
              <a:buAutoNum type="romanUcPeriod"/>
            </a:pPr>
            <a:r>
              <a:rPr lang="he-IL" dirty="0"/>
              <a:t>500 לספירה</a:t>
            </a:r>
          </a:p>
          <a:p>
            <a:pPr marL="571500" indent="-571500">
              <a:buFont typeface="+mj-lt"/>
              <a:buAutoNum type="romanUcPeriod"/>
            </a:pPr>
            <a:endParaRPr lang="he-IL" dirty="0"/>
          </a:p>
          <a:p>
            <a:pPr marL="571500" indent="-571500">
              <a:buFont typeface="+mj-lt"/>
              <a:buAutoNum type="romanUcPeriod"/>
            </a:pPr>
            <a:endParaRPr lang="he-I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ctr">
              <a:buNone/>
            </a:pPr>
            <a:r>
              <a:rPr lang="he-IL" sz="4800" dirty="0"/>
              <a:t>והתשובה הנכונה היא:</a:t>
            </a:r>
          </a:p>
          <a:p>
            <a:pPr algn="ctr">
              <a:buNone/>
            </a:pPr>
            <a:r>
              <a:rPr lang="he-IL" sz="5400" dirty="0">
                <a:solidFill>
                  <a:srgbClr val="00B050"/>
                </a:solidFill>
                <a:latin typeface="FrankRuehl" pitchFamily="34" charset="-79"/>
                <a:cs typeface="FrankRuehl" pitchFamily="34" charset="-79"/>
              </a:rPr>
              <a:t>500 לספירה</a:t>
            </a:r>
          </a:p>
          <a:p>
            <a:pPr algn="ctr">
              <a:buNone/>
            </a:pPr>
            <a:endParaRPr lang="he-IL" dirty="0"/>
          </a:p>
          <a:p>
            <a:pPr algn="ctr">
              <a:buNone/>
            </a:pPr>
            <a:endParaRPr lang="he-IL" dirty="0"/>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latin typeface="Guttman Mantova-Decor" pitchFamily="2" charset="-79"/>
                <a:cs typeface="Guttman Mantova-Decor" pitchFamily="2" charset="-79"/>
              </a:rPr>
              <a:t>היכן נערך התלמוד הבבלי?</a:t>
            </a:r>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מרסיי</a:t>
            </a:r>
          </a:p>
          <a:p>
            <a:pPr marL="571500" indent="-571500">
              <a:buFont typeface="+mj-lt"/>
              <a:buAutoNum type="romanUcPeriod"/>
            </a:pPr>
            <a:r>
              <a:rPr lang="he-IL" dirty="0"/>
              <a:t>בבל</a:t>
            </a:r>
          </a:p>
          <a:p>
            <a:pPr marL="571500" indent="-571500">
              <a:buFont typeface="+mj-lt"/>
              <a:buAutoNum type="romanUcPeriod"/>
            </a:pPr>
            <a:r>
              <a:rPr lang="he-IL" dirty="0"/>
              <a:t>בגליל התחתון</a:t>
            </a:r>
          </a:p>
          <a:p>
            <a:pPr marL="571500" indent="-571500">
              <a:buFont typeface="+mj-lt"/>
              <a:buAutoNum type="romanUcPeriod"/>
            </a:pPr>
            <a:r>
              <a:rPr lang="he-IL" dirty="0"/>
              <a:t>ירושלים</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4800" dirty="0">
                <a:solidFill>
                  <a:srgbClr val="00B050"/>
                </a:solidFill>
              </a:rPr>
              <a:t> </a:t>
            </a:r>
            <a:r>
              <a:rPr lang="he-IL" sz="5400" dirty="0">
                <a:solidFill>
                  <a:srgbClr val="00B050"/>
                </a:solidFill>
                <a:latin typeface="FrankRuehl" pitchFamily="34" charset="-79"/>
                <a:cs typeface="FrankRuehl" pitchFamily="34" charset="-79"/>
              </a:rPr>
              <a:t>בבל</a:t>
            </a:r>
          </a:p>
          <a:p>
            <a:pPr algn="ctr">
              <a:buNone/>
            </a:pPr>
            <a:endParaRPr lang="he-IL" sz="4800" dirty="0"/>
          </a:p>
          <a:p>
            <a:pPr algn="ctr">
              <a:buNone/>
            </a:pPr>
            <a:endParaRPr lang="he-IL" sz="4800" dirty="0"/>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Guttman Mantova-Decor" pitchFamily="2" charset="-79"/>
                <a:cs typeface="Guttman Mantova-Decor" pitchFamily="2" charset="-79"/>
              </a:rPr>
              <a:t>באיזה סדר נמצאת מסכת תענית?</a:t>
            </a:r>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מועד</a:t>
            </a:r>
          </a:p>
          <a:p>
            <a:pPr marL="571500" indent="-571500">
              <a:buFont typeface="+mj-lt"/>
              <a:buAutoNum type="romanUcPeriod"/>
            </a:pPr>
            <a:r>
              <a:rPr lang="he-IL" dirty="0"/>
              <a:t>נזיקין</a:t>
            </a:r>
          </a:p>
          <a:p>
            <a:pPr marL="571500" indent="-571500">
              <a:buFont typeface="+mj-lt"/>
              <a:buAutoNum type="romanUcPeriod"/>
            </a:pPr>
            <a:r>
              <a:rPr lang="he-IL" dirty="0"/>
              <a:t>זרעים</a:t>
            </a:r>
          </a:p>
          <a:p>
            <a:pPr marL="571500" indent="-571500">
              <a:buFont typeface="+mj-lt"/>
              <a:buAutoNum type="romanUcPeriod"/>
            </a:pPr>
            <a:r>
              <a:rPr lang="he-IL" dirty="0"/>
              <a:t>נשים</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4800" dirty="0">
                <a:solidFill>
                  <a:srgbClr val="00B050"/>
                </a:solidFill>
              </a:rPr>
              <a:t>מועד</a:t>
            </a:r>
          </a:p>
          <a:p>
            <a:pPr algn="ctr">
              <a:buNone/>
            </a:pPr>
            <a:endParaRPr lang="he-IL" sz="4800" dirty="0"/>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latin typeface="Guttman Mantova-Decor" pitchFamily="2" charset="-79"/>
                <a:cs typeface="Guttman Mantova-Decor" pitchFamily="2" charset="-79"/>
              </a:rPr>
              <a:t>מאיפה הגיע רבי אלעזר?</a:t>
            </a:r>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בני ברק</a:t>
            </a:r>
          </a:p>
          <a:p>
            <a:pPr marL="571500" indent="-571500">
              <a:buFont typeface="+mj-lt"/>
              <a:buAutoNum type="romanUcPeriod"/>
            </a:pPr>
            <a:r>
              <a:rPr lang="he-IL" dirty="0"/>
              <a:t>מגדל גדור</a:t>
            </a:r>
          </a:p>
          <a:p>
            <a:pPr marL="571500" indent="-571500">
              <a:buFont typeface="+mj-lt"/>
              <a:buAutoNum type="romanUcPeriod"/>
            </a:pPr>
            <a:r>
              <a:rPr lang="he-IL" dirty="0"/>
              <a:t>חולון</a:t>
            </a:r>
          </a:p>
          <a:p>
            <a:pPr marL="571500" indent="-571500">
              <a:buFont typeface="+mj-lt"/>
              <a:buAutoNum type="romanUcPeriod"/>
            </a:pPr>
            <a:r>
              <a:rPr lang="he-IL" dirty="0"/>
              <a:t>בבל</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5400" dirty="0">
                <a:solidFill>
                  <a:srgbClr val="00B050"/>
                </a:solidFill>
                <a:latin typeface="FrankRuehl" pitchFamily="34" charset="-79"/>
                <a:cs typeface="FrankRuehl" pitchFamily="34" charset="-79"/>
              </a:rPr>
              <a:t>מבית רבו במגדל גדור</a:t>
            </a:r>
          </a:p>
          <a:p>
            <a:pPr algn="ctr">
              <a:buNone/>
            </a:pPr>
            <a:endParaRPr lang="he-IL" sz="4800" dirty="0"/>
          </a:p>
          <a:p>
            <a:pPr algn="ctr">
              <a:buNone/>
            </a:pPr>
            <a:endParaRPr lang="he-IL" sz="4800" dirty="0"/>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692696"/>
            <a:ext cx="8229600" cy="1143000"/>
          </a:xfrm>
        </p:spPr>
        <p:txBody>
          <a:bodyPr/>
          <a:lstStyle/>
          <a:p>
            <a:r>
              <a:rPr lang="he-IL" dirty="0">
                <a:latin typeface="Guttman Stam" pitchFamily="2" charset="-79"/>
                <a:cs typeface="Guttman Stam" pitchFamily="2" charset="-79"/>
              </a:rPr>
              <a:t>קצת רקע לא יזיק...</a:t>
            </a:r>
          </a:p>
        </p:txBody>
      </p:sp>
      <p:sp>
        <p:nvSpPr>
          <p:cNvPr id="3" name="מציין מיקום תוכן 2"/>
          <p:cNvSpPr>
            <a:spLocks noGrp="1"/>
          </p:cNvSpPr>
          <p:nvPr>
            <p:ph idx="1"/>
          </p:nvPr>
        </p:nvSpPr>
        <p:spPr>
          <a:xfrm>
            <a:off x="755576" y="2204864"/>
            <a:ext cx="9144000" cy="6840760"/>
          </a:xfrm>
        </p:spPr>
        <p:txBody>
          <a:bodyPr>
            <a:normAutofit/>
          </a:bodyPr>
          <a:lstStyle/>
          <a:p>
            <a:pPr lvl="3">
              <a:buNone/>
            </a:pPr>
            <a:r>
              <a:rPr lang="he-IL" dirty="0"/>
              <a:t>   סוגית "הטוב הרע והמכוער" נמצאת במסכת תענית מסדר מועד.</a:t>
            </a:r>
          </a:p>
          <a:p>
            <a:pPr lvl="3">
              <a:buNone/>
            </a:pPr>
            <a:r>
              <a:rPr lang="he-IL" dirty="0"/>
              <a:t>   מסכת זו עוסקת במקרים בהם מעורב עינוי הגוף כגון, צומות: צום  תשעה באב, י"ז בתמוז ועוד.</a:t>
            </a:r>
          </a:p>
          <a:p>
            <a:pPr lvl="3">
              <a:buNone/>
            </a:pPr>
            <a:r>
              <a:rPr lang="he-IL" dirty="0"/>
              <a:t>   במקרה של הטוב הרע והמכוער, עוסקים במשפט "לעולם יהא אדם רך כקנה ואל יהא קשה כארז".</a:t>
            </a:r>
          </a:p>
          <a:p>
            <a:pPr lvl="3">
              <a:buNone/>
            </a:pPr>
            <a:r>
              <a:rPr lang="he-IL" dirty="0"/>
              <a:t>   לפי משפט זה על האדם להיות גמיש ורך, בדיוק כמו הקנה ולא להיות עקשן וקשה כמו הארז.</a:t>
            </a:r>
          </a:p>
          <a:p>
            <a:pPr lvl="3">
              <a:buNone/>
            </a:pPr>
            <a:r>
              <a:rPr lang="he-IL" dirty="0"/>
              <a:t>   במקרה שלפנינו די קשה לדעת מי מבין שתי הדמויות הוא הארז ומי הוא הקנה, היות ושניהם בשלב כלשהו בסיפור מתפקדים הן כארז והן כקנה.</a:t>
            </a:r>
          </a:p>
        </p:txBody>
      </p:sp>
      <p:pic>
        <p:nvPicPr>
          <p:cNvPr id="5" name="1צליל מוקלט">
            <a:hlinkClick r:id="" action="ppaction://media"/>
          </p:cNvPr>
          <p:cNvPicPr>
            <a:picLocks noRot="1" noChangeAspect="1"/>
          </p:cNvPicPr>
          <p:nvPr>
            <a:wavAudioFile r:embed="rId1" name="1צליל מוקלט"/>
          </p:nvPr>
        </p:nvPicPr>
        <p:blipFill>
          <a:blip r:embed="rId4" cstate="print"/>
          <a:stretch>
            <a:fillRect/>
          </a:stretch>
        </p:blipFill>
        <p:spPr>
          <a:xfrm>
            <a:off x="467544" y="33265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3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latin typeface="Guttman Mantova-Decor" pitchFamily="2" charset="-79"/>
                <a:cs typeface="Guttman Mantova-Decor" pitchFamily="2" charset="-79"/>
              </a:rPr>
              <a:t>לפי הכתוב, למה חשב רבי אלעזר שהוא יותר טוב מן האחר?</a:t>
            </a:r>
            <a:endParaRPr lang="he-IL" dirty="0"/>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כי הוא למד תורה הרבה</a:t>
            </a:r>
          </a:p>
          <a:p>
            <a:pPr marL="571500" indent="-571500">
              <a:buFont typeface="+mj-lt"/>
              <a:buAutoNum type="romanUcPeriod"/>
            </a:pPr>
            <a:r>
              <a:rPr lang="he-IL" dirty="0"/>
              <a:t>כי צפה בהצגות מבוקשות</a:t>
            </a:r>
          </a:p>
          <a:p>
            <a:pPr marL="571500" indent="-571500">
              <a:buFont typeface="+mj-lt"/>
              <a:buAutoNum type="romanUcPeriod"/>
            </a:pPr>
            <a:r>
              <a:rPr lang="he-IL" dirty="0"/>
              <a:t>כי היה לו חמור</a:t>
            </a:r>
          </a:p>
          <a:p>
            <a:pPr marL="571500" indent="-571500">
              <a:buFont typeface="+mj-lt"/>
              <a:buAutoNum type="romanUcPeriod"/>
            </a:pPr>
            <a:r>
              <a:rPr lang="he-IL" dirty="0"/>
              <a:t>כי הוא איש חשוב</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5400" dirty="0">
                <a:solidFill>
                  <a:srgbClr val="00B050"/>
                </a:solidFill>
                <a:latin typeface="FrankRuehl" pitchFamily="34" charset="-79"/>
                <a:cs typeface="FrankRuehl" pitchFamily="34" charset="-79"/>
              </a:rPr>
              <a:t>כי למד תורה הרבה</a:t>
            </a:r>
          </a:p>
          <a:p>
            <a:pPr algn="ctr">
              <a:buNone/>
            </a:pPr>
            <a:endParaRPr lang="he-IL" sz="4800" dirty="0"/>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latin typeface="Guttman Mantova-Decor" pitchFamily="2" charset="-79"/>
                <a:cs typeface="Guttman Mantova-Decor" pitchFamily="2" charset="-79"/>
              </a:rPr>
              <a:t>למה האיש המכוער נעלב? </a:t>
            </a:r>
            <a:endParaRPr lang="he-IL" dirty="0"/>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כי לרבי יש חמור ולו אין</a:t>
            </a:r>
          </a:p>
          <a:p>
            <a:pPr marL="571500" indent="-571500">
              <a:buFont typeface="+mj-lt"/>
              <a:buAutoNum type="romanUcPeriod"/>
            </a:pPr>
            <a:r>
              <a:rPr lang="he-IL" dirty="0"/>
              <a:t>כי הרבי התעלם ממנו</a:t>
            </a:r>
          </a:p>
          <a:p>
            <a:pPr marL="571500" indent="-571500">
              <a:buFont typeface="+mj-lt"/>
              <a:buAutoNum type="romanUcPeriod"/>
            </a:pPr>
            <a:r>
              <a:rPr lang="he-IL" dirty="0"/>
              <a:t>כיוון שהרבי קרא לו ולבני עירו מכוער</a:t>
            </a:r>
          </a:p>
          <a:p>
            <a:pPr marL="571500" indent="-571500">
              <a:buFont typeface="+mj-lt"/>
              <a:buAutoNum type="romanUcPeriod"/>
            </a:pPr>
            <a:r>
              <a:rPr lang="he-IL" dirty="0"/>
              <a:t>תשובות 2 ו3 נכונות</a:t>
            </a:r>
          </a:p>
          <a:p>
            <a:pPr marL="571500" indent="-571500">
              <a:buFont typeface="+mj-lt"/>
              <a:buAutoNum type="romanUcPeriod"/>
            </a:pPr>
            <a:endParaRPr lang="he-I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5400" dirty="0">
                <a:solidFill>
                  <a:srgbClr val="00B050"/>
                </a:solidFill>
                <a:latin typeface="FrankRuehl" pitchFamily="34" charset="-79"/>
                <a:cs typeface="FrankRuehl" pitchFamily="34" charset="-79"/>
              </a:rPr>
              <a:t>תשובות 2 ו3 נכונות</a:t>
            </a:r>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latin typeface="Guttman Mantova-Decor" pitchFamily="2" charset="-79"/>
                <a:cs typeface="Guttman Mantova-Decor" pitchFamily="2" charset="-79"/>
              </a:rPr>
              <a:t>כתוב שרבי אלעזר פגע גם יוצרו של האיש המכוער, מה הכוונה ב"יוצרו"?</a:t>
            </a:r>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פיקאסו</a:t>
            </a:r>
          </a:p>
          <a:p>
            <a:pPr marL="571500" indent="-571500">
              <a:buFont typeface="+mj-lt"/>
              <a:buAutoNum type="romanUcPeriod"/>
            </a:pPr>
            <a:r>
              <a:rPr lang="he-IL" dirty="0" err="1"/>
              <a:t>אמא</a:t>
            </a:r>
            <a:r>
              <a:rPr lang="he-IL" dirty="0"/>
              <a:t> שלו</a:t>
            </a:r>
          </a:p>
          <a:p>
            <a:pPr marL="571500" indent="-571500">
              <a:buFont typeface="+mj-lt"/>
              <a:buAutoNum type="romanUcPeriod"/>
            </a:pPr>
            <a:r>
              <a:rPr lang="he-IL" dirty="0"/>
              <a:t>ה'</a:t>
            </a:r>
          </a:p>
          <a:p>
            <a:pPr marL="571500" indent="-571500">
              <a:buFont typeface="+mj-lt"/>
              <a:buAutoNum type="romanUcPeriod"/>
            </a:pPr>
            <a:r>
              <a:rPr lang="he-IL" dirty="0"/>
              <a:t>אבא שלו</a:t>
            </a:r>
          </a:p>
          <a:p>
            <a:pPr marL="571500" indent="-571500">
              <a:buFont typeface="+mj-lt"/>
              <a:buAutoNum type="romanUcPeriod"/>
            </a:pPr>
            <a:endParaRPr lang="he-IL" dirty="0"/>
          </a:p>
          <a:p>
            <a:pPr marL="571500" indent="-571500">
              <a:buFont typeface="+mj-lt"/>
              <a:buAutoNum type="romanUcPeriod"/>
            </a:pPr>
            <a:endParaRPr lang="he-I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5400" dirty="0">
                <a:solidFill>
                  <a:srgbClr val="00B050"/>
                </a:solidFill>
                <a:latin typeface="FrankRuehl" pitchFamily="34" charset="-79"/>
                <a:cs typeface="FrankRuehl" pitchFamily="34" charset="-79"/>
              </a:rPr>
              <a:t>ה'</a:t>
            </a:r>
          </a:p>
          <a:p>
            <a:pPr algn="ctr">
              <a:buNone/>
            </a:pPr>
            <a:endParaRPr lang="he-IL" sz="4800" dirty="0"/>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latin typeface="Guttman Mantova-Decor" pitchFamily="2" charset="-79"/>
                <a:cs typeface="Guttman Mantova-Decor" pitchFamily="2" charset="-79"/>
              </a:rPr>
              <a:t>למה לבסוף האיש המכוער הסכים לסלוח לרבי אלעזר?</a:t>
            </a:r>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כי התחיל לרחם עליו</a:t>
            </a:r>
          </a:p>
          <a:p>
            <a:pPr marL="571500" indent="-571500">
              <a:buFont typeface="+mj-lt"/>
              <a:buAutoNum type="romanUcPeriod"/>
            </a:pPr>
            <a:r>
              <a:rPr lang="he-IL" dirty="0"/>
              <a:t>הבין שהיה קשוח מדי</a:t>
            </a:r>
          </a:p>
          <a:p>
            <a:pPr marL="571500" indent="-571500">
              <a:buFont typeface="+mj-lt"/>
              <a:buAutoNum type="romanUcPeriod"/>
            </a:pPr>
            <a:r>
              <a:rPr lang="he-IL" dirty="0"/>
              <a:t>רבי אלעזר הביא לו שוחד</a:t>
            </a:r>
          </a:p>
          <a:p>
            <a:pPr marL="571500" indent="-571500">
              <a:buFont typeface="+mj-lt"/>
              <a:buAutoNum type="romanUcPeriod"/>
            </a:pPr>
            <a:r>
              <a:rPr lang="he-IL" dirty="0"/>
              <a:t>בני עירו אמרו לו כך</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5400" dirty="0">
                <a:solidFill>
                  <a:srgbClr val="00B050"/>
                </a:solidFill>
                <a:latin typeface="FrankRuehl" pitchFamily="34" charset="-79"/>
                <a:cs typeface="FrankRuehl" pitchFamily="34" charset="-79"/>
              </a:rPr>
              <a:t>כי בני עירו אמרו לו שאיש גדול הוא בתורה ויש לסלוח לו</a:t>
            </a:r>
          </a:p>
          <a:p>
            <a:pPr algn="ctr">
              <a:buNone/>
            </a:pPr>
            <a:endParaRPr lang="he-IL" sz="4800" dirty="0"/>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latin typeface="Guttman Mantova-Decor" pitchFamily="2" charset="-79"/>
                <a:cs typeface="Guttman Mantova-Decor" pitchFamily="2" charset="-79"/>
              </a:rPr>
              <a:t>מה המשמעות של רך כקנה?</a:t>
            </a:r>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להיות רך ונוח לנוח עליו</a:t>
            </a:r>
          </a:p>
          <a:p>
            <a:pPr marL="571500" indent="-571500">
              <a:buFont typeface="+mj-lt"/>
              <a:buAutoNum type="romanUcPeriod"/>
            </a:pPr>
            <a:r>
              <a:rPr lang="he-IL" dirty="0"/>
              <a:t>להיות גמיש ולדעת לעשות גלגלונים</a:t>
            </a:r>
          </a:p>
          <a:p>
            <a:pPr marL="571500" indent="-571500">
              <a:buFont typeface="+mj-lt"/>
              <a:buAutoNum type="romanUcPeriod"/>
            </a:pPr>
            <a:r>
              <a:rPr lang="he-IL" dirty="0"/>
              <a:t> להיות סבלני, מתחשב רגיש וגמיש</a:t>
            </a:r>
          </a:p>
          <a:p>
            <a:pPr marL="571500" indent="-571500">
              <a:buFont typeface="+mj-lt"/>
              <a:buAutoNum type="romanUcPeriod"/>
            </a:pPr>
            <a:r>
              <a:rPr lang="he-IL" dirty="0"/>
              <a:t>תשובות 1 ו3 נכונות</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5400" dirty="0">
                <a:solidFill>
                  <a:srgbClr val="00B050"/>
                </a:solidFill>
                <a:latin typeface="FrankRuehl" pitchFamily="34" charset="-79"/>
                <a:cs typeface="FrankRuehl" pitchFamily="34" charset="-79"/>
              </a:rPr>
              <a:t>להיות סבלני, מתחשב רגיש וגמיש</a:t>
            </a:r>
          </a:p>
          <a:p>
            <a:pPr algn="ctr">
              <a:buNone/>
            </a:pPr>
            <a:endParaRPr lang="he-IL" sz="4800" dirty="0"/>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ארז.jpg"/>
          <p:cNvPicPr>
            <a:picLocks noChangeAspect="1"/>
          </p:cNvPicPr>
          <p:nvPr/>
        </p:nvPicPr>
        <p:blipFill>
          <a:blip r:embed="rId3" cstate="print">
            <a:clrChange>
              <a:clrFrom>
                <a:srgbClr val="FFFFFF"/>
              </a:clrFrom>
              <a:clrTo>
                <a:srgbClr val="FFFFFF">
                  <a:alpha val="0"/>
                </a:srgbClr>
              </a:clrTo>
            </a:clrChange>
          </a:blip>
          <a:srcRect b="12002"/>
          <a:stretch>
            <a:fillRect/>
          </a:stretch>
        </p:blipFill>
        <p:spPr>
          <a:xfrm>
            <a:off x="-180528" y="2924944"/>
            <a:ext cx="1981200" cy="3744416"/>
          </a:xfrm>
          <a:prstGeom prst="rect">
            <a:avLst/>
          </a:prstGeom>
          <a:ln>
            <a:noFill/>
          </a:ln>
          <a:effectLst>
            <a:outerShdw blurRad="292100" dist="139700" dir="2700000" algn="tl" rotWithShape="0">
              <a:srgbClr val="333333">
                <a:alpha val="65000"/>
              </a:srgbClr>
            </a:outerShdw>
          </a:effectLst>
        </p:spPr>
      </p:pic>
      <p:sp>
        <p:nvSpPr>
          <p:cNvPr id="2" name="כותרת 1"/>
          <p:cNvSpPr>
            <a:spLocks noGrp="1"/>
          </p:cNvSpPr>
          <p:nvPr>
            <p:ph type="title"/>
          </p:nvPr>
        </p:nvSpPr>
        <p:spPr>
          <a:xfrm>
            <a:off x="467544" y="548680"/>
            <a:ext cx="8229600" cy="1143000"/>
          </a:xfrm>
        </p:spPr>
        <p:txBody>
          <a:bodyPr/>
          <a:lstStyle/>
          <a:p>
            <a:r>
              <a:rPr lang="he-IL" dirty="0">
                <a:latin typeface="Guttman Stam" pitchFamily="2" charset="-79"/>
                <a:cs typeface="Guttman Stam" pitchFamily="2" charset="-79"/>
              </a:rPr>
              <a:t>תקציר</a:t>
            </a:r>
          </a:p>
        </p:txBody>
      </p:sp>
      <p:sp>
        <p:nvSpPr>
          <p:cNvPr id="3" name="מציין מיקום תוכן 2"/>
          <p:cNvSpPr>
            <a:spLocks noGrp="1"/>
          </p:cNvSpPr>
          <p:nvPr>
            <p:ph idx="1"/>
          </p:nvPr>
        </p:nvSpPr>
        <p:spPr>
          <a:xfrm>
            <a:off x="1403648" y="2116013"/>
            <a:ext cx="9217024" cy="4741987"/>
          </a:xfrm>
        </p:spPr>
        <p:txBody>
          <a:bodyPr>
            <a:normAutofit/>
          </a:bodyPr>
          <a:lstStyle/>
          <a:p>
            <a:pPr lvl="3">
              <a:buNone/>
            </a:pPr>
            <a:r>
              <a:rPr lang="he-IL" dirty="0"/>
              <a:t>   מעשה ברבי שהלך בדרכו ופגש באיש "מכוער" שבירך אותו לשלום.</a:t>
            </a:r>
          </a:p>
          <a:p>
            <a:pPr lvl="3">
              <a:buNone/>
            </a:pPr>
            <a:r>
              <a:rPr lang="he-IL" dirty="0"/>
              <a:t>   אותו רבי, שכנראה "דעתו הייתה גסה עליו" התעלם מן האיש והרשה לעצמו להעביר ביקורת גסה על אותו האיש.</a:t>
            </a:r>
          </a:p>
          <a:p>
            <a:pPr lvl="3">
              <a:buNone/>
            </a:pPr>
            <a:r>
              <a:rPr lang="he-IL" dirty="0"/>
              <a:t>   האיש נעלב והתאכזב שאנשים חשובים כמו אותו רבי מתנהגים כך.</a:t>
            </a:r>
          </a:p>
          <a:p>
            <a:pPr lvl="3">
              <a:buNone/>
            </a:pPr>
            <a:r>
              <a:rPr lang="he-IL" dirty="0"/>
              <a:t>   הרבי הבין את טעותו והתחנן לסליחתו.</a:t>
            </a:r>
          </a:p>
          <a:p>
            <a:pPr lvl="3">
              <a:buNone/>
            </a:pPr>
            <a:r>
              <a:rPr lang="he-IL" dirty="0"/>
              <a:t>   האם בסוף סלח האיש לרבי?</a:t>
            </a:r>
          </a:p>
          <a:p>
            <a:pPr lvl="3">
              <a:buNone/>
            </a:pPr>
            <a:r>
              <a:rPr lang="he-IL" dirty="0"/>
              <a:t>   הבא נגלה....</a:t>
            </a:r>
          </a:p>
          <a:p>
            <a:pPr lvl="3">
              <a:buNone/>
            </a:pPr>
            <a:r>
              <a:rPr lang="he-IL" dirty="0"/>
              <a:t>   </a:t>
            </a:r>
          </a:p>
          <a:p>
            <a:pPr lvl="2">
              <a:buNone/>
            </a:pPr>
            <a:endParaRPr lang="he-IL" dirty="0"/>
          </a:p>
        </p:txBody>
      </p:sp>
      <p:pic>
        <p:nvPicPr>
          <p:cNvPr id="6" name="תמונה 5" descr="קנה-סוף-640x360.jpg"/>
          <p:cNvPicPr>
            <a:picLocks noChangeAspect="1"/>
          </p:cNvPicPr>
          <p:nvPr/>
        </p:nvPicPr>
        <p:blipFill>
          <a:blip r:embed="rId4" cstate="print">
            <a:clrChange>
              <a:clrFrom>
                <a:srgbClr val="D3DCDB"/>
              </a:clrFrom>
              <a:clrTo>
                <a:srgbClr val="D3DCDB">
                  <a:alpha val="0"/>
                </a:srgbClr>
              </a:clrTo>
            </a:clrChange>
          </a:blip>
          <a:stretch>
            <a:fillRect/>
          </a:stretch>
        </p:blipFill>
        <p:spPr>
          <a:xfrm>
            <a:off x="6588224" y="332656"/>
            <a:ext cx="2267744" cy="1275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2צליל מוקלט">
            <a:hlinkClick r:id="" action="ppaction://media"/>
          </p:cNvPr>
          <p:cNvPicPr>
            <a:picLocks noRot="1" noChangeAspect="1"/>
          </p:cNvPicPr>
          <p:nvPr>
            <a:wavAudioFile r:embed="rId1" name="2צליל מוקלט"/>
          </p:nvPr>
        </p:nvPicPr>
        <p:blipFill>
          <a:blip r:embed="rId5" cstate="print"/>
          <a:stretch>
            <a:fillRect/>
          </a:stretch>
        </p:blipFill>
        <p:spPr>
          <a:xfrm>
            <a:off x="251520" y="40466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79"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Guttman Mantova-Decor" pitchFamily="2" charset="-79"/>
                <a:cs typeface="Guttman Mantova-Decor" pitchFamily="2" charset="-79"/>
              </a:rPr>
              <a:t>מה המשמעות של קשה כארז?</a:t>
            </a:r>
          </a:p>
        </p:txBody>
      </p:sp>
      <p:sp>
        <p:nvSpPr>
          <p:cNvPr id="3" name="מציין מיקום תוכן 2"/>
          <p:cNvSpPr>
            <a:spLocks noGrp="1"/>
          </p:cNvSpPr>
          <p:nvPr>
            <p:ph idx="1"/>
          </p:nvPr>
        </p:nvSpPr>
        <p:spPr/>
        <p:txBody>
          <a:bodyPr/>
          <a:lstStyle/>
          <a:p>
            <a:pPr marL="571500" indent="-571500">
              <a:buFont typeface="+mj-lt"/>
              <a:buAutoNum type="romanUcPeriod"/>
            </a:pPr>
            <a:r>
              <a:rPr lang="he-IL" dirty="0"/>
              <a:t>מישהו שגופו עשוי מחומר קשה</a:t>
            </a:r>
          </a:p>
          <a:p>
            <a:pPr marL="571500" indent="-571500">
              <a:buFont typeface="+mj-lt"/>
              <a:buAutoNum type="romanUcPeriod"/>
            </a:pPr>
            <a:r>
              <a:rPr lang="he-IL" dirty="0"/>
              <a:t>מישהו עקשן וקשוח</a:t>
            </a:r>
          </a:p>
          <a:p>
            <a:pPr marL="571500" indent="-571500">
              <a:buFont typeface="+mj-lt"/>
              <a:buAutoNum type="romanUcPeriod"/>
            </a:pPr>
            <a:r>
              <a:rPr lang="he-IL" dirty="0"/>
              <a:t>קש לשתיה </a:t>
            </a:r>
          </a:p>
          <a:p>
            <a:pPr marL="571500" indent="-571500">
              <a:buFont typeface="+mj-lt"/>
              <a:buAutoNum type="romanUcPeriod"/>
            </a:pPr>
            <a:r>
              <a:rPr lang="he-IL" dirty="0"/>
              <a:t>איש קשיש ושמו ארז</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lgn="ctr">
              <a:buNone/>
            </a:pPr>
            <a:r>
              <a:rPr lang="he-IL" sz="4800" dirty="0"/>
              <a:t>והתשובה הנכונה היא:</a:t>
            </a:r>
          </a:p>
          <a:p>
            <a:pPr algn="ctr">
              <a:buNone/>
            </a:pPr>
            <a:r>
              <a:rPr lang="he-IL" sz="5400" dirty="0">
                <a:solidFill>
                  <a:srgbClr val="00B050"/>
                </a:solidFill>
                <a:latin typeface="FrankRuehl" pitchFamily="34" charset="-79"/>
                <a:cs typeface="FrankRuehl" pitchFamily="34" charset="-79"/>
              </a:rPr>
              <a:t>מישהו עקשן וקשוח</a:t>
            </a:r>
          </a:p>
        </p:txBody>
      </p:sp>
      <p:pic>
        <p:nvPicPr>
          <p:cNvPr id="4" name="תמונה 3" descr="rabbi.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59832" y="4149080"/>
            <a:ext cx="2952328" cy="17552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solidFill>
                  <a:srgbClr val="002060"/>
                </a:solidFill>
                <a:latin typeface="Guttman Mantova-Decor" pitchFamily="2" charset="-79"/>
                <a:cs typeface="Guttman Mantova-Decor" pitchFamily="2" charset="-79"/>
              </a:rPr>
              <a:t>שאלות למחשבה אישית</a:t>
            </a:r>
            <a:r>
              <a:rPr lang="he-IL" dirty="0">
                <a:solidFill>
                  <a:srgbClr val="002060"/>
                </a:solidFill>
              </a:rPr>
              <a:t> </a:t>
            </a:r>
          </a:p>
        </p:txBody>
      </p:sp>
      <p:sp>
        <p:nvSpPr>
          <p:cNvPr id="3" name="מציין מיקום תוכן 2"/>
          <p:cNvSpPr>
            <a:spLocks noGrp="1"/>
          </p:cNvSpPr>
          <p:nvPr>
            <p:ph idx="1"/>
          </p:nvPr>
        </p:nvSpPr>
        <p:spPr>
          <a:xfrm>
            <a:off x="539552" y="2060848"/>
            <a:ext cx="8229600" cy="4525963"/>
          </a:xfrm>
        </p:spPr>
        <p:txBody>
          <a:bodyPr/>
          <a:lstStyle/>
          <a:p>
            <a:pPr algn="ctr">
              <a:buNone/>
            </a:pPr>
            <a:r>
              <a:rPr lang="he-IL" dirty="0">
                <a:latin typeface="Guttman Mantova-Decor" pitchFamily="2" charset="-79"/>
                <a:cs typeface="Guttman Mantova-Decor" pitchFamily="2" charset="-79"/>
              </a:rPr>
              <a:t>לפי דעתך, האם האיש המכוער עשה נכון שסלח לרבי אלעזר? למה?</a:t>
            </a:r>
          </a:p>
          <a:p>
            <a:pPr algn="ctr">
              <a:buNone/>
            </a:pPr>
            <a:endParaRPr lang="he-IL" dirty="0">
              <a:latin typeface="Guttman Mantova-Decor" pitchFamily="2" charset="-79"/>
              <a:cs typeface="Guttman Mantova-Decor" pitchFamily="2" charset="-79"/>
            </a:endParaRPr>
          </a:p>
          <a:p>
            <a:pPr algn="ctr">
              <a:buNone/>
            </a:pPr>
            <a:endParaRPr lang="he-IL" dirty="0">
              <a:latin typeface="Guttman Mantova-Decor" pitchFamily="2" charset="-79"/>
              <a:cs typeface="Guttman Mantova-Decor" pitchFamily="2" charset="-79"/>
            </a:endParaRPr>
          </a:p>
          <a:p>
            <a:pPr algn="ctr">
              <a:buNone/>
            </a:pPr>
            <a:endParaRPr lang="he-IL" dirty="0">
              <a:latin typeface="Guttman Mantova-Decor" pitchFamily="2" charset="-79"/>
              <a:cs typeface="Guttman Mantova-Decor" pitchFamily="2" charset="-79"/>
            </a:endParaRPr>
          </a:p>
          <a:p>
            <a:pPr algn="ctr">
              <a:buNone/>
            </a:pPr>
            <a:r>
              <a:rPr lang="he-IL" dirty="0">
                <a:latin typeface="Guttman Mantova-Decor" pitchFamily="2" charset="-79"/>
                <a:cs typeface="Guttman Mantova-Decor" pitchFamily="2" charset="-79"/>
              </a:rPr>
              <a:t> לפי דעתך, מי יותר קנה ומי יותר ארז?</a:t>
            </a:r>
          </a:p>
        </p:txBody>
      </p:sp>
      <p:sp>
        <p:nvSpPr>
          <p:cNvPr id="5" name="ענן 4"/>
          <p:cNvSpPr/>
          <p:nvPr/>
        </p:nvSpPr>
        <p:spPr>
          <a:xfrm rot="285838">
            <a:off x="3965034" y="3547483"/>
            <a:ext cx="1152128" cy="7920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1052736"/>
            <a:ext cx="8229600" cy="4525963"/>
          </a:xfrm>
        </p:spPr>
        <p:txBody>
          <a:bodyPr/>
          <a:lstStyle/>
          <a:p>
            <a:pPr algn="ctr">
              <a:buNone/>
            </a:pPr>
            <a:r>
              <a:rPr lang="he-IL" sz="4400" dirty="0">
                <a:latin typeface="Guttman Mantova-Decor" pitchFamily="2" charset="-79"/>
                <a:cs typeface="Guttman Mantova-Decor" pitchFamily="2" charset="-79"/>
              </a:rPr>
              <a:t>תודה רבה לכם ומקווה שהצלחתם להבין יותר את הסיפור</a:t>
            </a:r>
          </a:p>
          <a:p>
            <a:pPr algn="ctr">
              <a:buNone/>
            </a:pPr>
            <a:endParaRPr lang="he-IL" dirty="0">
              <a:latin typeface="Guttman Mantova-Decor" pitchFamily="2" charset="-79"/>
              <a:cs typeface="Guttman Mantova-Decor" pitchFamily="2" charset="-79"/>
            </a:endParaRPr>
          </a:p>
          <a:p>
            <a:pPr algn="ctr">
              <a:buNone/>
            </a:pPr>
            <a:endParaRPr lang="he-IL" dirty="0">
              <a:latin typeface="Guttman Mantova-Decor" pitchFamily="2" charset="-79"/>
              <a:cs typeface="Guttman Mantova-Decor" pitchFamily="2" charset="-79"/>
            </a:endParaRPr>
          </a:p>
          <a:p>
            <a:pPr algn="ctr">
              <a:buNone/>
            </a:pPr>
            <a:r>
              <a:rPr lang="he-IL" sz="8000" dirty="0">
                <a:solidFill>
                  <a:srgbClr val="FFC000"/>
                </a:solidFill>
                <a:latin typeface="Guttman Mantova-Decor" pitchFamily="2" charset="-79"/>
                <a:cs typeface="Guttman Mantova-Decor" pitchFamily="2" charset="-79"/>
              </a:rPr>
              <a:t>ב</a:t>
            </a:r>
            <a:r>
              <a:rPr lang="he-IL" sz="8000" dirty="0">
                <a:solidFill>
                  <a:srgbClr val="00B050"/>
                </a:solidFill>
                <a:latin typeface="Guttman Mantova-Decor" pitchFamily="2" charset="-79"/>
                <a:cs typeface="Guttman Mantova-Decor" pitchFamily="2" charset="-79"/>
              </a:rPr>
              <a:t>ה</a:t>
            </a:r>
            <a:r>
              <a:rPr lang="he-IL" sz="8000" dirty="0">
                <a:solidFill>
                  <a:srgbClr val="7030A0"/>
                </a:solidFill>
                <a:latin typeface="Guttman Mantova-Decor" pitchFamily="2" charset="-79"/>
                <a:cs typeface="Guttman Mantova-Decor" pitchFamily="2" charset="-79"/>
              </a:rPr>
              <a:t>צ</a:t>
            </a:r>
            <a:r>
              <a:rPr lang="he-IL" sz="8000" dirty="0">
                <a:solidFill>
                  <a:srgbClr val="FF99CC"/>
                </a:solidFill>
                <a:latin typeface="Guttman Mantova-Decor" pitchFamily="2" charset="-79"/>
                <a:cs typeface="Guttman Mantova-Decor" pitchFamily="2" charset="-79"/>
              </a:rPr>
              <a:t>ל</a:t>
            </a:r>
            <a:r>
              <a:rPr lang="he-IL" sz="8000" dirty="0">
                <a:solidFill>
                  <a:srgbClr val="0070C0"/>
                </a:solidFill>
                <a:latin typeface="Guttman Mantova-Decor" pitchFamily="2" charset="-79"/>
                <a:cs typeface="Guttman Mantova-Decor" pitchFamily="2" charset="-79"/>
              </a:rPr>
              <a:t>ח</a:t>
            </a:r>
            <a:r>
              <a:rPr lang="he-IL" sz="8000" dirty="0">
                <a:solidFill>
                  <a:schemeClr val="accent6">
                    <a:lumMod val="50000"/>
                  </a:schemeClr>
                </a:solidFill>
                <a:latin typeface="Guttman Mantova-Decor" pitchFamily="2" charset="-79"/>
                <a:cs typeface="Guttman Mantova-Decor" pitchFamily="2" charset="-79"/>
              </a:rPr>
              <a:t>ה</a:t>
            </a:r>
            <a:r>
              <a:rPr lang="he-IL" sz="8000" dirty="0">
                <a:solidFill>
                  <a:schemeClr val="accent5">
                    <a:lumMod val="50000"/>
                  </a:schemeClr>
                </a:solidFill>
                <a:latin typeface="Guttman Mantova-Decor" pitchFamily="2" charset="-79"/>
                <a:cs typeface="Guttman Mantova-Decor" pitchFamily="2" charset="-79"/>
              </a:rPr>
              <a:t>!</a:t>
            </a:r>
          </a:p>
        </p:txBody>
      </p:sp>
      <p:sp>
        <p:nvSpPr>
          <p:cNvPr id="4" name="פרצוף מחייך 3"/>
          <p:cNvSpPr/>
          <p:nvPr/>
        </p:nvSpPr>
        <p:spPr>
          <a:xfrm>
            <a:off x="1331640" y="1916832"/>
            <a:ext cx="432048" cy="36004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0"/>
            <a:ext cx="8229600" cy="6597351"/>
          </a:xfrm>
        </p:spPr>
        <p:txBody>
          <a:bodyPr>
            <a:normAutofit/>
          </a:bodyPr>
          <a:lstStyle/>
          <a:p>
            <a:pPr algn="ctr">
              <a:buNone/>
            </a:pPr>
            <a:endParaRPr lang="he-IL" sz="2000" dirty="0">
              <a:latin typeface="Guttman Stam" pitchFamily="2" charset="-79"/>
              <a:cs typeface="Guttman Stam" pitchFamily="2" charset="-79"/>
            </a:endParaRPr>
          </a:p>
          <a:p>
            <a:pPr algn="ctr">
              <a:buNone/>
            </a:pPr>
            <a:r>
              <a:rPr lang="he-IL" sz="2000" dirty="0">
                <a:latin typeface="Guttman Stam" pitchFamily="2" charset="-79"/>
                <a:cs typeface="Guttman Stam" pitchFamily="2" charset="-79"/>
              </a:rPr>
              <a:t>תנו רבנן לעולם יהא אדם רך כקנה ואל יהא קשה כארז.</a:t>
            </a:r>
          </a:p>
          <a:p>
            <a:pPr algn="ctr">
              <a:buNone/>
            </a:pPr>
            <a:r>
              <a:rPr lang="he-IL" sz="2000" dirty="0">
                <a:latin typeface="Guttman Stam" pitchFamily="2" charset="-79"/>
                <a:cs typeface="Guttman Stam" pitchFamily="2" charset="-79"/>
              </a:rPr>
              <a:t>מעשה שבא רבי אלעזר בן רבי שמעון ממגדל גדור מבית רבו,</a:t>
            </a:r>
          </a:p>
          <a:p>
            <a:pPr algn="ctr">
              <a:buNone/>
            </a:pPr>
            <a:r>
              <a:rPr lang="he-IL" sz="2000" dirty="0">
                <a:latin typeface="Guttman Stam" pitchFamily="2" charset="-79"/>
                <a:cs typeface="Guttman Stam" pitchFamily="2" charset="-79"/>
              </a:rPr>
              <a:t>והיה רכוב על החמור ומטייל על שפת נהר ושמח שמחה גדולה.</a:t>
            </a:r>
          </a:p>
          <a:p>
            <a:pPr algn="ctr">
              <a:buNone/>
            </a:pPr>
            <a:r>
              <a:rPr lang="he-IL" sz="2000" dirty="0" err="1">
                <a:latin typeface="Guttman Stam" pitchFamily="2" charset="-79"/>
                <a:cs typeface="Guttman Stam" pitchFamily="2" charset="-79"/>
              </a:rPr>
              <a:t>והיתה</a:t>
            </a:r>
            <a:r>
              <a:rPr lang="he-IL" sz="2000" dirty="0">
                <a:latin typeface="Guttman Stam" pitchFamily="2" charset="-79"/>
                <a:cs typeface="Guttman Stam" pitchFamily="2" charset="-79"/>
              </a:rPr>
              <a:t> דעתו גסה עליו מפני שלמד תורה הרבה.</a:t>
            </a:r>
            <a:endParaRPr lang="he-IL" sz="2400" dirty="0"/>
          </a:p>
          <a:p>
            <a:pPr>
              <a:buNone/>
            </a:pPr>
            <a:endParaRPr lang="he-IL" sz="2000" dirty="0"/>
          </a:p>
          <a:p>
            <a:pPr>
              <a:buNone/>
            </a:pPr>
            <a:endParaRPr lang="he-IL" sz="2000" dirty="0"/>
          </a:p>
          <a:p>
            <a:pPr algn="ctr">
              <a:buNone/>
            </a:pPr>
            <a:r>
              <a:rPr lang="he-IL" sz="2000" dirty="0"/>
              <a:t>נזדמן לו אדם אחד שהיה מכוער ביותר.</a:t>
            </a:r>
          </a:p>
          <a:p>
            <a:pPr algn="ctr">
              <a:buNone/>
            </a:pPr>
            <a:r>
              <a:rPr lang="he-IL" sz="2000" dirty="0"/>
              <a:t>אמר לו "שלום עליך רבי",</a:t>
            </a:r>
          </a:p>
          <a:p>
            <a:pPr algn="ctr">
              <a:buNone/>
            </a:pPr>
            <a:r>
              <a:rPr lang="he-IL" sz="2000" dirty="0"/>
              <a:t>ולא החזיר לו.</a:t>
            </a:r>
          </a:p>
          <a:p>
            <a:pPr algn="ctr">
              <a:buNone/>
            </a:pPr>
            <a:r>
              <a:rPr lang="he-IL" sz="2000" dirty="0"/>
              <a:t>אמר לו "ריקה כמה מכוער אותו האיש.</a:t>
            </a:r>
          </a:p>
          <a:p>
            <a:pPr algn="ctr">
              <a:buNone/>
            </a:pPr>
            <a:r>
              <a:rPr lang="he-IL" sz="2000" dirty="0"/>
              <a:t>שמא כל בני עירך </a:t>
            </a:r>
            <a:r>
              <a:rPr lang="he-IL" sz="2000" dirty="0" err="1"/>
              <a:t>מכוערין</a:t>
            </a:r>
            <a:r>
              <a:rPr lang="he-IL" sz="2000" dirty="0"/>
              <a:t> כמותך?!"</a:t>
            </a:r>
          </a:p>
          <a:p>
            <a:pPr algn="ctr">
              <a:buNone/>
            </a:pPr>
            <a:r>
              <a:rPr lang="he-IL" sz="2000" dirty="0"/>
              <a:t>אמר לו "איני יודע אלא לך ואמור לאומן </a:t>
            </a:r>
            <a:r>
              <a:rPr lang="he-IL" sz="2000" dirty="0" err="1"/>
              <a:t>שעשאני</a:t>
            </a:r>
            <a:r>
              <a:rPr lang="he-IL" sz="2000" dirty="0"/>
              <a:t> כמה מכוער כלי זה שעשית".</a:t>
            </a:r>
          </a:p>
          <a:p>
            <a:pPr algn="ctr">
              <a:buNone/>
            </a:pPr>
            <a:r>
              <a:rPr lang="he-IL" sz="2000" dirty="0"/>
              <a:t> כיון שידע בעצמו שחטא ירד מן החמור ונשתטח לפניו,</a:t>
            </a:r>
          </a:p>
          <a:p>
            <a:pPr algn="ctr">
              <a:buNone/>
            </a:pPr>
            <a:r>
              <a:rPr lang="he-IL" sz="2000" dirty="0"/>
              <a:t>ואמר לו "נעניתי לך מחול לי"</a:t>
            </a:r>
          </a:p>
          <a:p>
            <a:pPr>
              <a:buNone/>
            </a:pPr>
            <a:endParaRPr lang="he-IL" sz="2400" dirty="0"/>
          </a:p>
          <a:p>
            <a:pPr>
              <a:buNone/>
            </a:pPr>
            <a:endParaRPr lang="he-IL" sz="2400" dirty="0"/>
          </a:p>
          <a:p>
            <a:pPr>
              <a:buNone/>
            </a:pPr>
            <a:endParaRPr lang="he-IL" sz="2400" dirty="0"/>
          </a:p>
          <a:p>
            <a:pPr>
              <a:buNone/>
            </a:pPr>
            <a:endParaRPr lang="he-IL" sz="2400" dirty="0"/>
          </a:p>
        </p:txBody>
      </p:sp>
      <p:pic>
        <p:nvPicPr>
          <p:cNvPr id="4" name="תמונה 3" descr="ugly.jpg"/>
          <p:cNvPicPr>
            <a:picLocks noChangeAspect="1"/>
          </p:cNvPicPr>
          <p:nvPr/>
        </p:nvPicPr>
        <p:blipFill>
          <a:blip r:embed="rId3" cstate="print">
            <a:clrChange>
              <a:clrFrom>
                <a:srgbClr val="C0B47A"/>
              </a:clrFrom>
              <a:clrTo>
                <a:srgbClr val="C0B47A">
                  <a:alpha val="0"/>
                </a:srgbClr>
              </a:clrTo>
            </a:clrChange>
          </a:blip>
          <a:stretch>
            <a:fillRect/>
          </a:stretch>
        </p:blipFill>
        <p:spPr>
          <a:xfrm>
            <a:off x="6948264" y="1628800"/>
            <a:ext cx="1658880" cy="2323361"/>
          </a:xfrm>
          <a:prstGeom prst="rect">
            <a:avLst/>
          </a:prstGeom>
          <a:ln>
            <a:noFill/>
          </a:ln>
          <a:effectLst>
            <a:outerShdw blurRad="292100" dist="139700" dir="2700000" algn="tl" rotWithShape="0">
              <a:srgbClr val="333333">
                <a:alpha val="65000"/>
              </a:srgbClr>
            </a:outerShdw>
          </a:effectLst>
        </p:spPr>
      </p:pic>
      <p:pic>
        <p:nvPicPr>
          <p:cNvPr id="7" name="תמונה 6" descr="rabbi.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40568" y="4653136"/>
            <a:ext cx="3436234" cy="2204864"/>
          </a:xfrm>
          <a:prstGeom prst="rect">
            <a:avLst/>
          </a:prstGeom>
          <a:ln>
            <a:noFill/>
          </a:ln>
          <a:effectLst>
            <a:outerShdw blurRad="292100" dist="139700" dir="2700000" algn="tl" rotWithShape="0">
              <a:srgbClr val="333333">
                <a:alpha val="65000"/>
              </a:srgbClr>
            </a:outerShdw>
          </a:effectLst>
        </p:spPr>
      </p:pic>
      <p:pic>
        <p:nvPicPr>
          <p:cNvPr id="6" name="3צליל מוקלט">
            <a:hlinkClick r:id="" action="ppaction://media"/>
          </p:cNvPr>
          <p:cNvPicPr>
            <a:picLocks noRot="1" noChangeAspect="1"/>
          </p:cNvPicPr>
          <p:nvPr>
            <a:wavAudioFile r:embed="rId1" name="3צליל מוקלט"/>
          </p:nvPr>
        </p:nvPicPr>
        <p:blipFill>
          <a:blip r:embed="rId5" cstate="print"/>
          <a:stretch>
            <a:fillRect/>
          </a:stretch>
        </p:blipFill>
        <p:spPr>
          <a:xfrm>
            <a:off x="179512" y="26064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1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404664"/>
            <a:ext cx="8229600" cy="6081539"/>
          </a:xfrm>
        </p:spPr>
        <p:txBody>
          <a:bodyPr>
            <a:normAutofit/>
          </a:bodyPr>
          <a:lstStyle/>
          <a:p>
            <a:pPr algn="ctr">
              <a:buNone/>
            </a:pPr>
            <a:r>
              <a:rPr lang="he-IL" sz="2000" dirty="0"/>
              <a:t>אמר לו "איני מוחל לך עד שתלך לאומן </a:t>
            </a:r>
            <a:r>
              <a:rPr lang="he-IL" sz="2000" dirty="0" err="1"/>
              <a:t>שעשאני</a:t>
            </a:r>
            <a:r>
              <a:rPr lang="he-IL" sz="2000" dirty="0"/>
              <a:t> ואמור לו כמה מכוער כלי זה שעשית"</a:t>
            </a:r>
          </a:p>
          <a:p>
            <a:pPr algn="ctr">
              <a:buNone/>
            </a:pPr>
            <a:r>
              <a:rPr lang="he-IL" sz="2000" dirty="0"/>
              <a:t>היה מטייל אחריו עד שהגיע לעירו.</a:t>
            </a:r>
          </a:p>
          <a:p>
            <a:pPr algn="ctr">
              <a:buNone/>
            </a:pPr>
            <a:r>
              <a:rPr lang="he-IL" sz="2000" dirty="0"/>
              <a:t>יצאו בני עירו לקראתו והיו אומרים לו "שלום עליך רבי </a:t>
            </a:r>
            <a:r>
              <a:rPr lang="he-IL" sz="2000" dirty="0" err="1"/>
              <a:t>רבי</a:t>
            </a:r>
            <a:r>
              <a:rPr lang="he-IL" sz="2000" dirty="0"/>
              <a:t> מורי </a:t>
            </a:r>
            <a:r>
              <a:rPr lang="he-IL" sz="2000" dirty="0" err="1"/>
              <a:t>מורי</a:t>
            </a:r>
            <a:r>
              <a:rPr lang="he-IL" sz="2000" dirty="0"/>
              <a:t>"</a:t>
            </a:r>
          </a:p>
          <a:p>
            <a:pPr algn="ctr">
              <a:buNone/>
            </a:pPr>
            <a:r>
              <a:rPr lang="he-IL" sz="2000" dirty="0"/>
              <a:t>אמר להם "למי אתם קורין רבי </a:t>
            </a:r>
            <a:r>
              <a:rPr lang="he-IL" sz="2000" dirty="0" err="1"/>
              <a:t>רבי</a:t>
            </a:r>
            <a:r>
              <a:rPr lang="he-IL" sz="2000" dirty="0"/>
              <a:t>"</a:t>
            </a:r>
          </a:p>
          <a:p>
            <a:pPr algn="ctr">
              <a:buNone/>
            </a:pPr>
            <a:r>
              <a:rPr lang="he-IL" sz="2000" dirty="0"/>
              <a:t>אמרו לו "לזה שמטייל אחריך"</a:t>
            </a:r>
          </a:p>
          <a:p>
            <a:pPr algn="ctr">
              <a:buNone/>
            </a:pPr>
            <a:r>
              <a:rPr lang="he-IL" sz="2000" dirty="0"/>
              <a:t>אמר להם "אם זה רבי אל ירבו כמותו בישראל"</a:t>
            </a:r>
          </a:p>
          <a:p>
            <a:pPr algn="ctr">
              <a:buNone/>
            </a:pPr>
            <a:r>
              <a:rPr lang="he-IL" sz="2000" dirty="0"/>
              <a:t>אמרו לו "מפני מה"</a:t>
            </a:r>
          </a:p>
          <a:p>
            <a:pPr algn="ctr">
              <a:buNone/>
            </a:pPr>
            <a:r>
              <a:rPr lang="he-IL" sz="2000" dirty="0"/>
              <a:t>אמר להם כך וכך עשה לי.</a:t>
            </a:r>
          </a:p>
          <a:p>
            <a:pPr algn="ctr">
              <a:buNone/>
            </a:pPr>
            <a:r>
              <a:rPr lang="he-IL" sz="2000" dirty="0"/>
              <a:t>אמרו לו "אף על פי כן, מחול לו שאדם גדול בתורה הוא"</a:t>
            </a:r>
          </a:p>
          <a:p>
            <a:pPr algn="ctr">
              <a:buNone/>
            </a:pPr>
            <a:r>
              <a:rPr lang="he-IL" sz="2000" dirty="0"/>
              <a:t>אמר להם "בשבילכם הריני מוחל לו ובלבד שלא יהא רגיל לעשות כן"</a:t>
            </a:r>
          </a:p>
          <a:p>
            <a:pPr algn="ctr">
              <a:buNone/>
            </a:pPr>
            <a:endParaRPr lang="he-IL" sz="2000" dirty="0"/>
          </a:p>
          <a:p>
            <a:pPr algn="ctr">
              <a:buNone/>
            </a:pPr>
            <a:endParaRPr lang="he-IL" sz="2000" dirty="0"/>
          </a:p>
          <a:p>
            <a:pPr algn="ctr">
              <a:buNone/>
            </a:pPr>
            <a:r>
              <a:rPr lang="he-IL" sz="2400" dirty="0">
                <a:latin typeface="Guttman Stam" pitchFamily="2" charset="-79"/>
                <a:cs typeface="Guttman Stam" pitchFamily="2" charset="-79"/>
              </a:rPr>
              <a:t>מיד נכנס רבי אלעזר בן רבי שמעון ודרש לעולם יהא אדם רך כקנה ואל יהא קשה כארז</a:t>
            </a:r>
          </a:p>
        </p:txBody>
      </p:sp>
      <p:pic>
        <p:nvPicPr>
          <p:cNvPr id="4" name="תמונה 3" descr="ugly.jpg"/>
          <p:cNvPicPr>
            <a:picLocks noChangeAspect="1"/>
          </p:cNvPicPr>
          <p:nvPr/>
        </p:nvPicPr>
        <p:blipFill>
          <a:blip r:embed="rId3" cstate="print">
            <a:clrChange>
              <a:clrFrom>
                <a:srgbClr val="C0B577"/>
              </a:clrFrom>
              <a:clrTo>
                <a:srgbClr val="C0B577">
                  <a:alpha val="0"/>
                </a:srgbClr>
              </a:clrTo>
            </a:clrChange>
          </a:blip>
          <a:stretch>
            <a:fillRect/>
          </a:stretch>
        </p:blipFill>
        <p:spPr>
          <a:xfrm>
            <a:off x="7308304" y="1412776"/>
            <a:ext cx="1619732" cy="2160240"/>
          </a:xfrm>
          <a:prstGeom prst="rect">
            <a:avLst/>
          </a:prstGeom>
        </p:spPr>
      </p:pic>
      <p:pic>
        <p:nvPicPr>
          <p:cNvPr id="5" name="תמונה 4" descr="rabbi.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84584" y="2780928"/>
            <a:ext cx="3096344" cy="2186928"/>
          </a:xfrm>
          <a:prstGeom prst="rect">
            <a:avLst/>
          </a:prstGeom>
        </p:spPr>
      </p:pic>
      <p:pic>
        <p:nvPicPr>
          <p:cNvPr id="6" name="4צליל מוקלט">
            <a:hlinkClick r:id="" action="ppaction://media"/>
          </p:cNvPr>
          <p:cNvPicPr>
            <a:picLocks noRot="1" noChangeAspect="1"/>
          </p:cNvPicPr>
          <p:nvPr>
            <a:wavAudioFile r:embed="rId1" name="4צליל מוקלט"/>
          </p:nvPr>
        </p:nvPicPr>
        <p:blipFill>
          <a:blip r:embed="rId5" cstate="print"/>
          <a:stretch>
            <a:fillRect/>
          </a:stretch>
        </p:blipFill>
        <p:spPr>
          <a:xfrm>
            <a:off x="323528" y="40466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9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04664"/>
            <a:ext cx="8229600" cy="1143000"/>
          </a:xfrm>
        </p:spPr>
        <p:txBody>
          <a:bodyPr>
            <a:normAutofit/>
          </a:bodyPr>
          <a:lstStyle/>
          <a:p>
            <a:r>
              <a:rPr lang="he-IL" dirty="0">
                <a:latin typeface="Guttman Stam" pitchFamily="2" charset="-79"/>
                <a:cs typeface="Guttman Stam" pitchFamily="2" charset="-79"/>
              </a:rPr>
              <a:t>סיפור המעשה</a:t>
            </a:r>
          </a:p>
        </p:txBody>
      </p:sp>
      <p:sp>
        <p:nvSpPr>
          <p:cNvPr id="3" name="מציין מיקום תוכן 2"/>
          <p:cNvSpPr>
            <a:spLocks noGrp="1"/>
          </p:cNvSpPr>
          <p:nvPr>
            <p:ph idx="1"/>
          </p:nvPr>
        </p:nvSpPr>
        <p:spPr>
          <a:xfrm>
            <a:off x="914400" y="1844824"/>
            <a:ext cx="8229600" cy="5256584"/>
          </a:xfrm>
        </p:spPr>
        <p:txBody>
          <a:bodyPr>
            <a:normAutofit/>
          </a:bodyPr>
          <a:lstStyle/>
          <a:p>
            <a:pPr lvl="1">
              <a:buNone/>
            </a:pPr>
            <a:r>
              <a:rPr lang="he-IL" sz="2000" dirty="0"/>
              <a:t>    אז מה סופר לנו?</a:t>
            </a:r>
          </a:p>
          <a:p>
            <a:pPr lvl="1">
              <a:buNone/>
            </a:pPr>
            <a:r>
              <a:rPr lang="he-IL" sz="2000" dirty="0"/>
              <a:t>    איש חשוב, רבי אלעזר בן רבי שמעון שלמד תורה הרבה ובשובו מבית רבו, רכוב על חמורו פגש באיש "מכוער".</a:t>
            </a:r>
          </a:p>
          <a:p>
            <a:pPr lvl="1">
              <a:buNone/>
            </a:pPr>
            <a:r>
              <a:rPr lang="he-IL" sz="2000" dirty="0"/>
              <a:t>    רבי אלעזר חשב שהוא יותר מוערך מן האיש המכוער והרשה לעצמו להתנשא עליו ואף להשפילו בגלל המראה החיצוני שלו ופגע בו מבלי לחשוב פעמים. </a:t>
            </a:r>
          </a:p>
          <a:p>
            <a:pPr lvl="1">
              <a:buNone/>
            </a:pPr>
            <a:r>
              <a:rPr lang="he-IL" sz="2000" dirty="0"/>
              <a:t>    כמו שכולנו מצפים מאיש חשוב להתנהג בצורה נאותה, כך גם האיש המכוער ציפה והתאכזב.</a:t>
            </a:r>
          </a:p>
          <a:p>
            <a:pPr lvl="1">
              <a:buNone/>
            </a:pPr>
            <a:r>
              <a:rPr lang="he-IL" sz="2000" dirty="0"/>
              <a:t>    </a:t>
            </a:r>
            <a:endParaRPr lang="he-IL" sz="2400" dirty="0"/>
          </a:p>
          <a:p>
            <a:pPr>
              <a:buNone/>
            </a:pPr>
            <a:endParaRPr lang="he-IL" sz="2400" dirty="0"/>
          </a:p>
          <a:p>
            <a:pPr>
              <a:buNone/>
            </a:pPr>
            <a:endParaRPr lang="he-IL" dirty="0"/>
          </a:p>
        </p:txBody>
      </p:sp>
      <p:pic>
        <p:nvPicPr>
          <p:cNvPr id="3074" name="Picture 2" descr="C:\Users\User\AppData\Local\Microsoft\Windows\INetCache\IE\0YR0SKBU\250px-Shrek_donkey[1].jpg"/>
          <p:cNvPicPr>
            <a:picLocks noChangeAspect="1" noChangeArrowheads="1"/>
          </p:cNvPicPr>
          <p:nvPr/>
        </p:nvPicPr>
        <p:blipFill>
          <a:blip r:embed="rId4" cstate="print"/>
          <a:srcRect/>
          <a:stretch>
            <a:fillRect/>
          </a:stretch>
        </p:blipFill>
        <p:spPr bwMode="auto">
          <a:xfrm>
            <a:off x="251520" y="4437112"/>
            <a:ext cx="1683831" cy="1966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5צליל מוקלט">
            <a:hlinkClick r:id="" action="ppaction://media"/>
          </p:cNvPr>
          <p:cNvPicPr>
            <a:picLocks noRot="1" noChangeAspect="1"/>
          </p:cNvPicPr>
          <p:nvPr>
            <a:wavAudioFile r:embed="rId1" name="5צליל מוקלט"/>
          </p:nvPr>
        </p:nvPicPr>
        <p:blipFill>
          <a:blip r:embed="rId5" cstate="print"/>
          <a:stretch>
            <a:fillRect/>
          </a:stretch>
        </p:blipFill>
        <p:spPr>
          <a:xfrm>
            <a:off x="467544" y="47667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5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1340768"/>
            <a:ext cx="8841160" cy="4896544"/>
          </a:xfrm>
        </p:spPr>
        <p:txBody>
          <a:bodyPr/>
          <a:lstStyle/>
          <a:p>
            <a:pPr lvl="1">
              <a:buNone/>
            </a:pPr>
            <a:r>
              <a:rPr lang="he-IL" sz="2000" dirty="0"/>
              <a:t>    האיש המכוער נפגע ואמר לרבי שילך למי שיצר אותו וישאל אותו איך הוא יצר כלי מכוער כמותו.</a:t>
            </a:r>
          </a:p>
          <a:p>
            <a:pPr lvl="1">
              <a:buNone/>
            </a:pPr>
            <a:r>
              <a:rPr lang="he-IL" sz="2000" dirty="0"/>
              <a:t>    רבי אלעזר מיד הבין את החטא שעשה, לא רק שהוא שפט מישהו על פי חיצוניותו אלא גם פגע במי שיצר אותו (הכוונה היא בעצם לאלוהים).</a:t>
            </a:r>
          </a:p>
          <a:p>
            <a:pPr lvl="1">
              <a:buNone/>
            </a:pPr>
            <a:r>
              <a:rPr lang="he-IL" sz="2000" dirty="0"/>
              <a:t>    על אף מעמדו של רבי אלעזר, הוא ירד מן החמור והתחנן אל האיש המכוער שימחל לו.</a:t>
            </a:r>
          </a:p>
          <a:p>
            <a:pPr lvl="1">
              <a:buNone/>
            </a:pPr>
            <a:r>
              <a:rPr lang="he-IL" sz="2000" dirty="0"/>
              <a:t>    תחילה, האיש לא הסכים לכך היות ורבי אלעזר מאוד פגע בו וביוצרו, אך רבי אלעזר הלך אחריו עד עירו ורק שם האיש המכוער הסכים למחול לו ועשה זאת רק בגלל שבני עירו אמרו לו שימחל.</a:t>
            </a:r>
          </a:p>
          <a:p>
            <a:endParaRPr lang="he-IL" dirty="0"/>
          </a:p>
        </p:txBody>
      </p:sp>
      <p:pic>
        <p:nvPicPr>
          <p:cNvPr id="2052" name="Picture 4" descr="C:\Users\User\AppData\Local\Microsoft\Windows\INetCache\IE\DY8A6M16\Kfarmordehai1[1].jpg"/>
          <p:cNvPicPr>
            <a:picLocks noChangeAspect="1" noChangeArrowheads="1"/>
          </p:cNvPicPr>
          <p:nvPr/>
        </p:nvPicPr>
        <p:blipFill>
          <a:blip r:embed="rId3" cstate="print"/>
          <a:srcRect/>
          <a:stretch>
            <a:fillRect/>
          </a:stretch>
        </p:blipFill>
        <p:spPr bwMode="auto">
          <a:xfrm>
            <a:off x="323528" y="4725144"/>
            <a:ext cx="2212843" cy="1659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צליל מוקלט">
            <a:hlinkClick r:id="" action="ppaction://media"/>
          </p:cNvPr>
          <p:cNvPicPr>
            <a:picLocks noRot="1" noChangeAspect="1"/>
          </p:cNvPicPr>
          <p:nvPr>
            <a:wavAudioFile r:embed="rId1" name="6צליל מוקלט"/>
          </p:nvPr>
        </p:nvPicPr>
        <p:blipFill>
          <a:blip r:embed="rId4" cstate="print"/>
          <a:stretch>
            <a:fillRect/>
          </a:stretch>
        </p:blipFill>
        <p:spPr>
          <a:xfrm>
            <a:off x="467544" y="33265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8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76672"/>
            <a:ext cx="8229600" cy="1143000"/>
          </a:xfrm>
        </p:spPr>
        <p:txBody>
          <a:bodyPr/>
          <a:lstStyle/>
          <a:p>
            <a:r>
              <a:rPr lang="he-IL" dirty="0">
                <a:latin typeface="Guttman Stam" pitchFamily="2" charset="-79"/>
                <a:cs typeface="Guttman Stam" pitchFamily="2" charset="-79"/>
              </a:rPr>
              <a:t>אז מי הוא מה?</a:t>
            </a:r>
          </a:p>
        </p:txBody>
      </p:sp>
      <p:sp>
        <p:nvSpPr>
          <p:cNvPr id="3" name="מציין מיקום תוכן 2"/>
          <p:cNvSpPr>
            <a:spLocks noGrp="1"/>
          </p:cNvSpPr>
          <p:nvPr>
            <p:ph idx="1"/>
          </p:nvPr>
        </p:nvSpPr>
        <p:spPr>
          <a:xfrm>
            <a:off x="914400" y="1844824"/>
            <a:ext cx="8229600" cy="4525963"/>
          </a:xfrm>
        </p:spPr>
        <p:txBody>
          <a:bodyPr>
            <a:normAutofit/>
          </a:bodyPr>
          <a:lstStyle/>
          <a:p>
            <a:pPr lvl="1">
              <a:buNone/>
            </a:pPr>
            <a:r>
              <a:rPr lang="he-IL" sz="2000" dirty="0"/>
              <a:t>    כמו שראינו, בסוף המקרה רבי אלעזר בן רבי שמעון נכנס מיד ודרש "</a:t>
            </a:r>
            <a:r>
              <a:rPr lang="he-IL" sz="2000" dirty="0">
                <a:latin typeface="Guttman Stam" pitchFamily="2" charset="-79"/>
              </a:rPr>
              <a:t>לעולם יהא אדם רך כקנה ואל יהא קשה"</a:t>
            </a:r>
          </a:p>
          <a:p>
            <a:pPr lvl="1">
              <a:buNone/>
            </a:pPr>
            <a:r>
              <a:rPr lang="he-IL" sz="2000" dirty="0">
                <a:latin typeface="Guttman Stam" pitchFamily="2" charset="-79"/>
              </a:rPr>
              <a:t>    מהי כוונתו בעצם? שעל האדם להיות רך כמו כרית? או להיות חזק כמו שור?</a:t>
            </a:r>
          </a:p>
          <a:p>
            <a:pPr lvl="1">
              <a:buNone/>
            </a:pPr>
            <a:r>
              <a:rPr lang="he-IL" sz="2000" dirty="0">
                <a:latin typeface="Guttman Stam" pitchFamily="2" charset="-79"/>
              </a:rPr>
              <a:t>    אז כוונתו היא, שעל האדם להיות רגיש, גמיש ולהתחשב בסביבתו ולא להיות עקשן וקשוח.</a:t>
            </a:r>
          </a:p>
          <a:p>
            <a:pPr lvl="1">
              <a:buNone/>
            </a:pPr>
            <a:r>
              <a:rPr lang="he-IL" sz="2000" dirty="0">
                <a:latin typeface="Guttman Stam" pitchFamily="2" charset="-79"/>
              </a:rPr>
              <a:t>    בתחילת המקרה, רבי אלעזר מצטייר כקנה.</a:t>
            </a:r>
          </a:p>
          <a:p>
            <a:pPr lvl="1">
              <a:buNone/>
            </a:pPr>
            <a:r>
              <a:rPr lang="he-IL" sz="2000" dirty="0">
                <a:latin typeface="Guttman Stam" pitchFamily="2" charset="-79"/>
              </a:rPr>
              <a:t>    הוא ראה אדם, תחילה התעלם ממנו ולאחר מכן שפט אותו והעליב אותו. במקום לקבל את כולם כמו שהם ולהתנהג בצורה שוויונית גם לאלה שלא במעמדו הוא עשה בדיוק ההפך.</a:t>
            </a:r>
          </a:p>
          <a:p>
            <a:pPr lvl="1">
              <a:buNone/>
            </a:pPr>
            <a:endParaRPr lang="he-IL" sz="2000" dirty="0"/>
          </a:p>
        </p:txBody>
      </p:sp>
      <p:pic>
        <p:nvPicPr>
          <p:cNvPr id="4099" name="Picture 3" descr="C:\Users\User\AppData\Local\Microsoft\Windows\INetCache\IE\0YR0SKBU\7147579951_2f8d823235_z[1].jpg"/>
          <p:cNvPicPr>
            <a:picLocks noChangeAspect="1" noChangeArrowheads="1"/>
          </p:cNvPicPr>
          <p:nvPr/>
        </p:nvPicPr>
        <p:blipFill>
          <a:blip r:embed="rId3" cstate="print"/>
          <a:srcRect/>
          <a:stretch>
            <a:fillRect/>
          </a:stretch>
        </p:blipFill>
        <p:spPr bwMode="auto">
          <a:xfrm>
            <a:off x="395536" y="4869160"/>
            <a:ext cx="1277804" cy="1700197"/>
          </a:xfrm>
          <a:prstGeom prst="rect">
            <a:avLst/>
          </a:prstGeom>
          <a:ln>
            <a:noFill/>
          </a:ln>
          <a:effectLst>
            <a:outerShdw blurRad="292100" dist="139700" dir="2700000" algn="tl" rotWithShape="0">
              <a:srgbClr val="333333">
                <a:alpha val="65000"/>
              </a:srgbClr>
            </a:outerShdw>
          </a:effectLst>
        </p:spPr>
      </p:pic>
      <p:pic>
        <p:nvPicPr>
          <p:cNvPr id="8" name="צליל מוקלט">
            <a:hlinkClick r:id="" action="ppaction://media"/>
          </p:cNvPr>
          <p:cNvPicPr>
            <a:picLocks noRot="1" noChangeAspect="1"/>
          </p:cNvPicPr>
          <p:nvPr>
            <a:wavAudioFile r:embed="rId1" name="צליל מוקלט"/>
          </p:nvPr>
        </p:nvPicPr>
        <p:blipFill>
          <a:blip r:embed="rId4" cstate="print"/>
          <a:stretch>
            <a:fillRect/>
          </a:stretch>
        </p:blipFill>
        <p:spPr>
          <a:xfrm>
            <a:off x="323528" y="40466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64"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AppData\Local\Microsoft\Windows\INetCache\IE\0YR0SKBU\קנה_סוכר_מבט_מקרוב[1].JPG"/>
          <p:cNvPicPr>
            <a:picLocks noChangeAspect="1" noChangeArrowheads="1"/>
          </p:cNvPicPr>
          <p:nvPr/>
        </p:nvPicPr>
        <p:blipFill>
          <a:blip r:embed="rId3" cstate="print">
            <a:clrChange>
              <a:clrFrom>
                <a:srgbClr val="BAB98B"/>
              </a:clrFrom>
              <a:clrTo>
                <a:srgbClr val="BAB98B">
                  <a:alpha val="0"/>
                </a:srgbClr>
              </a:clrTo>
            </a:clrChange>
          </a:blip>
          <a:srcRect/>
          <a:stretch>
            <a:fillRect/>
          </a:stretch>
        </p:blipFill>
        <p:spPr bwMode="auto">
          <a:xfrm>
            <a:off x="7524328" y="188640"/>
            <a:ext cx="1081348"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מציין מיקום תוכן 2"/>
          <p:cNvSpPr>
            <a:spLocks noGrp="1"/>
          </p:cNvSpPr>
          <p:nvPr>
            <p:ph idx="1"/>
          </p:nvPr>
        </p:nvSpPr>
        <p:spPr>
          <a:xfrm>
            <a:off x="611560" y="1844824"/>
            <a:ext cx="9217024" cy="6957392"/>
          </a:xfrm>
        </p:spPr>
        <p:txBody>
          <a:bodyPr>
            <a:normAutofit/>
          </a:bodyPr>
          <a:lstStyle/>
          <a:p>
            <a:pPr lvl="3">
              <a:buNone/>
            </a:pPr>
            <a:r>
              <a:rPr lang="he-IL" sz="1600" dirty="0"/>
              <a:t>    </a:t>
            </a:r>
            <a:r>
              <a:rPr lang="he-IL" dirty="0"/>
              <a:t>ככל שאנו מעמיקים בקריאה אנו מגלים שתפקידיהם מתהפכים, האיש המכוער מתפקד כארז ורבי אלעזר מתפקד כקנה.</a:t>
            </a:r>
          </a:p>
          <a:p>
            <a:pPr lvl="3">
              <a:buNone/>
            </a:pPr>
            <a:r>
              <a:rPr lang="he-IL" dirty="0"/>
              <a:t>    לאחר שרבי אלעזר הבין שפגע באיש המכוער וביוצרו הוא התחנן למחילה מן האיש המכוער, אך האיש המכוער סירב בצורה עקשנית כל כך שרבי אלעזר הלך איתו עד עירו, רק שימחל לו, ממש כמו ארז עקשן וקנה גמיש ורגיש.</a:t>
            </a:r>
          </a:p>
          <a:p>
            <a:pPr lvl="3">
              <a:buNone/>
            </a:pPr>
            <a:r>
              <a:rPr lang="he-IL" dirty="0"/>
              <a:t>   בסופו של דבר בזכות בני עירו, האיש המכוער סלח לרבי אלעזר היות והינו איש חשוב.</a:t>
            </a:r>
          </a:p>
        </p:txBody>
      </p:sp>
      <p:pic>
        <p:nvPicPr>
          <p:cNvPr id="1027" name="Picture 3" descr="C:\Users\User\AppData\Local\Microsoft\Windows\INetCache\IE\DY8A6M16\1200px-Abies_cilicica_in_Ehden_cedar_reserve[1].jpg"/>
          <p:cNvPicPr>
            <a:picLocks noChangeAspect="1" noChangeArrowheads="1"/>
          </p:cNvPicPr>
          <p:nvPr/>
        </p:nvPicPr>
        <p:blipFill>
          <a:blip r:embed="rId4" cstate="print"/>
          <a:srcRect/>
          <a:stretch>
            <a:fillRect/>
          </a:stretch>
        </p:blipFill>
        <p:spPr bwMode="auto">
          <a:xfrm>
            <a:off x="323528" y="4293096"/>
            <a:ext cx="1545636" cy="2060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8צליל מוקלט">
            <a:hlinkClick r:id="" action="ppaction://media"/>
          </p:cNvPr>
          <p:cNvPicPr>
            <a:picLocks noRot="1" noChangeAspect="1"/>
          </p:cNvPicPr>
          <p:nvPr>
            <a:wavAudioFile r:embed="rId1" name="8צליל מוקלט"/>
          </p:nvPr>
        </p:nvPicPr>
        <p:blipFill>
          <a:blip r:embed="rId5" cstate="print"/>
          <a:stretch>
            <a:fillRect/>
          </a:stretch>
        </p:blipFill>
        <p:spPr>
          <a:xfrm>
            <a:off x="251520" y="26064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7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ערכת נושא Office">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6922</TotalTime>
  <Words>1149</Words>
  <Application>Microsoft Office PowerPoint</Application>
  <PresentationFormat>‫הצגה על המסך (4:3)</PresentationFormat>
  <Paragraphs>153</Paragraphs>
  <Slides>33</Slides>
  <Notes>3</Notes>
  <HiddenSlides>0</HiddenSlides>
  <MMClips>8</MMClips>
  <ScaleCrop>false</ScaleCrop>
  <HeadingPairs>
    <vt:vector size="4" baseType="variant">
      <vt:variant>
        <vt:lpstr>ערכת נושא</vt:lpstr>
      </vt:variant>
      <vt:variant>
        <vt:i4>1</vt:i4>
      </vt:variant>
      <vt:variant>
        <vt:lpstr>כותרות שקופיות</vt:lpstr>
      </vt:variant>
      <vt:variant>
        <vt:i4>33</vt:i4>
      </vt:variant>
    </vt:vector>
  </HeadingPairs>
  <TitlesOfParts>
    <vt:vector size="34" baseType="lpstr">
      <vt:lpstr>ערכת נושא Office</vt:lpstr>
      <vt:lpstr>הטוב הרע והמכוער</vt:lpstr>
      <vt:lpstr>קצת רקע לא יזיק...</vt:lpstr>
      <vt:lpstr>תקציר</vt:lpstr>
      <vt:lpstr>מצגת של PowerPoint‏</vt:lpstr>
      <vt:lpstr>מצגת של PowerPoint‏</vt:lpstr>
      <vt:lpstr>סיפור המעשה</vt:lpstr>
      <vt:lpstr>מצגת של PowerPoint‏</vt:lpstr>
      <vt:lpstr>אז מי הוא מה?</vt:lpstr>
      <vt:lpstr>מצגת של PowerPoint‏</vt:lpstr>
      <vt:lpstr>היכון חידון הופ!</vt:lpstr>
      <vt:lpstr>מצגת של PowerPoint‏</vt:lpstr>
      <vt:lpstr>באיזו שנה נערך התלמוד הבבלי?</vt:lpstr>
      <vt:lpstr>מצגת של PowerPoint‏</vt:lpstr>
      <vt:lpstr>היכן נערך התלמוד הבבלי?</vt:lpstr>
      <vt:lpstr>מצגת של PowerPoint‏</vt:lpstr>
      <vt:lpstr>באיזה סדר נמצאת מסכת תענית?</vt:lpstr>
      <vt:lpstr>מצגת של PowerPoint‏</vt:lpstr>
      <vt:lpstr>מאיפה הגיע רבי אלעזר?</vt:lpstr>
      <vt:lpstr>מצגת של PowerPoint‏</vt:lpstr>
      <vt:lpstr>לפי הכתוב, למה חשב רבי אלעזר שהוא יותר טוב מן האחר?</vt:lpstr>
      <vt:lpstr>מצגת של PowerPoint‏</vt:lpstr>
      <vt:lpstr>למה האיש המכוער נעלב? </vt:lpstr>
      <vt:lpstr>מצגת של PowerPoint‏</vt:lpstr>
      <vt:lpstr>כתוב שרבי אלעזר פגע גם יוצרו של האיש המכוער, מה הכוונה ב"יוצרו"?</vt:lpstr>
      <vt:lpstr>מצגת של PowerPoint‏</vt:lpstr>
      <vt:lpstr>למה לבסוף האיש המכוער הסכים לסלוח לרבי אלעזר?</vt:lpstr>
      <vt:lpstr>מצגת של PowerPoint‏</vt:lpstr>
      <vt:lpstr>מה המשמעות של רך כקנה?</vt:lpstr>
      <vt:lpstr>מצגת של PowerPoint‏</vt:lpstr>
      <vt:lpstr>מה המשמעות של קשה כארז?</vt:lpstr>
      <vt:lpstr>מצגת של PowerPoint‏</vt:lpstr>
      <vt:lpstr>שאלות למחשבה אישית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הטוב הרע והמכוער</dc:title>
  <dc:creator>User</dc:creator>
  <cp:lastModifiedBy>Avraham</cp:lastModifiedBy>
  <cp:revision>131</cp:revision>
  <dcterms:created xsi:type="dcterms:W3CDTF">2020-02-03T18:32:50Z</dcterms:created>
  <dcterms:modified xsi:type="dcterms:W3CDTF">2023-08-23T07:04:48Z</dcterms:modified>
</cp:coreProperties>
</file>