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3" r:id="rId8"/>
    <p:sldId id="262" r:id="rId9"/>
    <p:sldId id="265"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8" d="100"/>
          <a:sy n="108" d="100"/>
        </p:scale>
        <p:origin x="98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6065417" y="5054602"/>
            <a:ext cx="673276" cy="279400"/>
          </a:xfrm>
        </p:spPr>
        <p:txBody>
          <a:bodyPr/>
          <a:lstStyle/>
          <a:p>
            <a:fld id="{F81DBCB1-A3E7-4A17-B072-E504E3366FBA}" type="datetimeFigureOut">
              <a:rPr lang="he-IL" smtClean="0"/>
              <a:t>ז'/חשון/תשע"ט</a:t>
            </a:fld>
            <a:endParaRPr lang="he-IL"/>
          </a:p>
        </p:txBody>
      </p:sp>
      <p:sp>
        <p:nvSpPr>
          <p:cNvPr id="5" name="Footer Placeholder 4"/>
          <p:cNvSpPr>
            <a:spLocks noGrp="1"/>
          </p:cNvSpPr>
          <p:nvPr>
            <p:ph type="ftr" sz="quarter" idx="11"/>
          </p:nvPr>
        </p:nvSpPr>
        <p:spPr>
          <a:xfrm>
            <a:off x="1921934" y="5054602"/>
            <a:ext cx="4064860" cy="279400"/>
          </a:xfrm>
        </p:spPr>
        <p:txBody>
          <a:bodyPr/>
          <a:lstStyle/>
          <a:p>
            <a:endParaRPr lang="he-IL"/>
          </a:p>
        </p:txBody>
      </p:sp>
      <p:sp>
        <p:nvSpPr>
          <p:cNvPr id="6" name="Slide Number Placeholder 5"/>
          <p:cNvSpPr>
            <a:spLocks noGrp="1"/>
          </p:cNvSpPr>
          <p:nvPr>
            <p:ph type="sldNum" sz="quarter" idx="12"/>
          </p:nvPr>
        </p:nvSpPr>
        <p:spPr>
          <a:xfrm>
            <a:off x="6817317" y="5054602"/>
            <a:ext cx="413483" cy="279400"/>
          </a:xfrm>
        </p:spPr>
        <p:txBody>
          <a:bodyPr/>
          <a:lstStyle/>
          <a:p>
            <a:fld id="{0BFCE37A-96B4-464C-8424-BEFD45E2499E}" type="slidenum">
              <a:rPr lang="he-IL" smtClean="0"/>
              <a:t>‹#›</a:t>
            </a:fld>
            <a:endParaRPr lang="he-IL"/>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56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F81DBCB1-A3E7-4A17-B072-E504E3366FBA}" type="datetimeFigureOut">
              <a:rPr lang="he-IL" smtClean="0"/>
              <a:t>ז'/חשון/תשע"ט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BFCE37A-96B4-464C-8424-BEFD45E2499E}" type="slidenum">
              <a:rPr lang="he-IL" smtClean="0"/>
              <a:t>‹#›</a:t>
            </a:fld>
            <a:endParaRPr lang="he-IL"/>
          </a:p>
        </p:txBody>
      </p:sp>
    </p:spTree>
    <p:extLst>
      <p:ext uri="{BB962C8B-B14F-4D97-AF65-F5344CB8AC3E}">
        <p14:creationId xmlns:p14="http://schemas.microsoft.com/office/powerpoint/2010/main" val="138036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F81DBCB1-A3E7-4A17-B072-E504E3366FBA}"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BFCE37A-96B4-464C-8424-BEFD45E2499E}" type="slidenum">
              <a:rPr lang="he-IL" smtClean="0"/>
              <a:t>‹#›</a:t>
            </a:fld>
            <a:endParaRPr lang="he-IL"/>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9112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F81DBCB1-A3E7-4A17-B072-E504E3366FBA}"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BFCE37A-96B4-464C-8424-BEFD45E2499E}" type="slidenum">
              <a:rPr lang="he-IL" smtClean="0"/>
              <a:t>‹#›</a:t>
            </a:fld>
            <a:endParaRPr lang="he-IL"/>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5623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F81DBCB1-A3E7-4A17-B072-E504E3366FBA}"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BFCE37A-96B4-464C-8424-BEFD45E2499E}" type="slidenum">
              <a:rPr lang="he-IL" smtClean="0"/>
              <a:t>‹#›</a:t>
            </a:fld>
            <a:endParaRPr lang="he-IL"/>
          </a:p>
        </p:txBody>
      </p:sp>
    </p:spTree>
    <p:extLst>
      <p:ext uri="{BB962C8B-B14F-4D97-AF65-F5344CB8AC3E}">
        <p14:creationId xmlns:p14="http://schemas.microsoft.com/office/powerpoint/2010/main" val="66932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F81DBCB1-A3E7-4A17-B072-E504E3366FBA}"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BFCE37A-96B4-464C-8424-BEFD45E2499E}" type="slidenum">
              <a:rPr lang="he-IL" smtClean="0"/>
              <a:t>‹#›</a:t>
            </a:fld>
            <a:endParaRPr lang="he-IL"/>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599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he-IL"/>
              <a:t>לחץ כדי לערוך סגנון כותרת של תבנית בסיס</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F81DBCB1-A3E7-4A17-B072-E504E3366FBA}"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BFCE37A-96B4-464C-8424-BEFD45E2499E}" type="slidenum">
              <a:rPr lang="he-IL" smtClean="0"/>
              <a:t>‹#›</a:t>
            </a:fld>
            <a:endParaRPr lang="he-IL"/>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9028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81DBCB1-A3E7-4A17-B072-E504E3366FBA}"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BFCE37A-96B4-464C-8424-BEFD45E2499E}" type="slidenum">
              <a:rPr lang="he-IL" smtClean="0"/>
              <a:t>‹#›</a:t>
            </a:fld>
            <a:endParaRPr lang="he-IL"/>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9985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81DBCB1-A3E7-4A17-B072-E504E3366FBA}"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BFCE37A-96B4-464C-8424-BEFD45E2499E}" type="slidenum">
              <a:rPr lang="he-IL" smtClean="0"/>
              <a:t>‹#›</a:t>
            </a:fld>
            <a:endParaRPr lang="he-IL"/>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241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81DBCB1-A3E7-4A17-B072-E504E3366FBA}"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BFCE37A-96B4-464C-8424-BEFD45E2499E}" type="slidenum">
              <a:rPr lang="he-IL" smtClean="0"/>
              <a:t>‹#›</a:t>
            </a:fld>
            <a:endParaRPr lang="he-IL"/>
          </a:p>
        </p:txBody>
      </p:sp>
    </p:spTree>
    <p:extLst>
      <p:ext uri="{BB962C8B-B14F-4D97-AF65-F5344CB8AC3E}">
        <p14:creationId xmlns:p14="http://schemas.microsoft.com/office/powerpoint/2010/main" val="329559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F81DBCB1-A3E7-4A17-B072-E504E3366FBA}"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BFCE37A-96B4-464C-8424-BEFD45E2499E}" type="slidenum">
              <a:rPr lang="he-IL" smtClean="0"/>
              <a:t>‹#›</a:t>
            </a:fld>
            <a:endParaRPr lang="he-IL"/>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36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F81DBCB1-A3E7-4A17-B072-E504E3366FBA}" type="datetimeFigureOut">
              <a:rPr lang="he-IL" smtClean="0"/>
              <a:t>ז'/חשון/תשע"ט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BFCE37A-96B4-464C-8424-BEFD45E2499E}" type="slidenum">
              <a:rPr lang="he-IL" smtClean="0"/>
              <a:t>‹#›</a:t>
            </a:fld>
            <a:endParaRPr lang="he-IL"/>
          </a:p>
        </p:txBody>
      </p:sp>
    </p:spTree>
    <p:extLst>
      <p:ext uri="{BB962C8B-B14F-4D97-AF65-F5344CB8AC3E}">
        <p14:creationId xmlns:p14="http://schemas.microsoft.com/office/powerpoint/2010/main" val="408135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81DBCB1-A3E7-4A17-B072-E504E3366FBA}" type="datetimeFigureOut">
              <a:rPr lang="he-IL" smtClean="0"/>
              <a:t>ז'/חשון/תשע"ט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0BFCE37A-96B4-464C-8424-BEFD45E2499E}" type="slidenum">
              <a:rPr lang="he-IL" smtClean="0"/>
              <a:t>‹#›</a:t>
            </a:fld>
            <a:endParaRPr lang="he-IL"/>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027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F81DBCB1-A3E7-4A17-B072-E504E3366FBA}" type="datetimeFigureOut">
              <a:rPr lang="he-IL" smtClean="0"/>
              <a:t>ז'/חשון/תשע"ט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0BFCE37A-96B4-464C-8424-BEFD45E2499E}" type="slidenum">
              <a:rPr lang="he-IL" smtClean="0"/>
              <a:t>‹#›</a:t>
            </a:fld>
            <a:endParaRPr lang="he-IL"/>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698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DBCB1-A3E7-4A17-B072-E504E3366FBA}" type="datetimeFigureOut">
              <a:rPr lang="he-IL" smtClean="0"/>
              <a:t>ז'/חשון/תשע"ט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0BFCE37A-96B4-464C-8424-BEFD45E2499E}" type="slidenum">
              <a:rPr lang="he-IL" smtClean="0"/>
              <a:t>‹#›</a:t>
            </a:fld>
            <a:endParaRPr lang="he-IL"/>
          </a:p>
        </p:txBody>
      </p:sp>
    </p:spTree>
    <p:extLst>
      <p:ext uri="{BB962C8B-B14F-4D97-AF65-F5344CB8AC3E}">
        <p14:creationId xmlns:p14="http://schemas.microsoft.com/office/powerpoint/2010/main" val="3028532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F81DBCB1-A3E7-4A17-B072-E504E3366FBA}" type="datetimeFigureOut">
              <a:rPr lang="he-IL" smtClean="0"/>
              <a:t>ז'/חשון/תשע"ט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BFCE37A-96B4-464C-8424-BEFD45E2499E}" type="slidenum">
              <a:rPr lang="he-IL" smtClean="0"/>
              <a:t>‹#›</a:t>
            </a:fld>
            <a:endParaRPr lang="he-IL"/>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411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F81DBCB1-A3E7-4A17-B072-E504E3366FBA}" type="datetimeFigureOut">
              <a:rPr lang="he-IL" smtClean="0"/>
              <a:t>ז'/חשון/תשע"ט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BFCE37A-96B4-464C-8424-BEFD45E2499E}" type="slidenum">
              <a:rPr lang="he-IL" smtClean="0"/>
              <a:t>‹#›</a:t>
            </a:fld>
            <a:endParaRPr lang="he-IL"/>
          </a:p>
        </p:txBody>
      </p:sp>
    </p:spTree>
    <p:extLst>
      <p:ext uri="{BB962C8B-B14F-4D97-AF65-F5344CB8AC3E}">
        <p14:creationId xmlns:p14="http://schemas.microsoft.com/office/powerpoint/2010/main" val="23638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1DBCB1-A3E7-4A17-B072-E504E3366FBA}" type="datetimeFigureOut">
              <a:rPr lang="he-IL" smtClean="0"/>
              <a:t>ז'/חשון/תשע"ט</a:t>
            </a:fld>
            <a:endParaRPr lang="he-IL"/>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FCE37A-96B4-464C-8424-BEFD45E2499E}" type="slidenum">
              <a:rPr lang="he-IL" smtClean="0"/>
              <a:t>‹#›</a:t>
            </a:fld>
            <a:endParaRPr lang="he-IL"/>
          </a:p>
        </p:txBody>
      </p:sp>
    </p:spTree>
    <p:extLst>
      <p:ext uri="{BB962C8B-B14F-4D97-AF65-F5344CB8AC3E}">
        <p14:creationId xmlns:p14="http://schemas.microsoft.com/office/powerpoint/2010/main" val="586598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977959"/>
            <a:ext cx="7772400" cy="1470025"/>
          </a:xfrm>
        </p:spPr>
        <p:txBody>
          <a:bodyPr/>
          <a:lstStyle/>
          <a:p>
            <a:r>
              <a:rPr lang="he-IL"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אלו ואלו דברי אלוהים חיים </a:t>
            </a:r>
          </a:p>
        </p:txBody>
      </p:sp>
      <p:sp>
        <p:nvSpPr>
          <p:cNvPr id="3" name="כותרת משנה 2"/>
          <p:cNvSpPr>
            <a:spLocks noGrp="1"/>
          </p:cNvSpPr>
          <p:nvPr>
            <p:ph type="subTitle" idx="1"/>
          </p:nvPr>
        </p:nvSpPr>
        <p:spPr/>
        <p:txBody>
          <a:bodyPr/>
          <a:lstStyle/>
          <a:p>
            <a:r>
              <a:rPr lang="he-IL" b="1" dirty="0"/>
              <a:t>מגישים אביעד זר ועילי ברזני</a:t>
            </a:r>
          </a:p>
          <a:p>
            <a:r>
              <a:rPr lang="he-IL" b="1" dirty="0"/>
              <a:t>כיתה י"ב 3 </a:t>
            </a:r>
          </a:p>
          <a:p>
            <a:r>
              <a:rPr lang="he-IL" b="1" dirty="0"/>
              <a:t>תאריך: 25.09.2018</a:t>
            </a:r>
          </a:p>
        </p:txBody>
      </p:sp>
    </p:spTree>
    <p:extLst>
      <p:ext uri="{BB962C8B-B14F-4D97-AF65-F5344CB8AC3E}">
        <p14:creationId xmlns:p14="http://schemas.microsoft.com/office/powerpoint/2010/main" val="3693789601"/>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0CD57F6D-4CCA-4051-AD3D-07F3C1A958BC}"/>
              </a:ext>
            </a:extLst>
          </p:cNvPr>
          <p:cNvPicPr>
            <a:picLocks noChangeAspect="1"/>
          </p:cNvPicPr>
          <p:nvPr/>
        </p:nvPicPr>
        <p:blipFill rotWithShape="1">
          <a:blip r:embed="rId2">
            <a:alphaModFix amt="35000"/>
            <a:extLst/>
          </a:blip>
          <a:srcRect l="578" r="12091" b="2"/>
          <a:stretch/>
        </p:blipFill>
        <p:spPr>
          <a:xfrm>
            <a:off x="20" y="10"/>
            <a:ext cx="9143980" cy="6857990"/>
          </a:xfrm>
          <a:prstGeom prst="rect">
            <a:avLst/>
          </a:prstGeom>
        </p:spPr>
      </p:pic>
      <p:sp>
        <p:nvSpPr>
          <p:cNvPr id="2" name="כותרת 1"/>
          <p:cNvSpPr>
            <a:spLocks noGrp="1"/>
          </p:cNvSpPr>
          <p:nvPr>
            <p:ph type="title"/>
          </p:nvPr>
        </p:nvSpPr>
        <p:spPr>
          <a:xfrm>
            <a:off x="971551" y="982132"/>
            <a:ext cx="7200897" cy="1303867"/>
          </a:xfrm>
        </p:spPr>
        <p:txBody>
          <a:bodyPr>
            <a:normAutofit/>
          </a:bodyPr>
          <a:lstStyle/>
          <a:p>
            <a:r>
              <a:rPr lang="he-IL" b="1">
                <a:solidFill>
                  <a:srgbClr val="FFFFFF"/>
                </a:solidFill>
              </a:rPr>
              <a:t>פירוש החלק השני של הברייתא</a:t>
            </a:r>
          </a:p>
        </p:txBody>
      </p:sp>
      <p:cxnSp>
        <p:nvCxnSpPr>
          <p:cNvPr id="11" name="Straight Connector 10">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2421466"/>
            <a:ext cx="6858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מציין מיקום תוכן 2"/>
          <p:cNvSpPr>
            <a:spLocks noGrp="1"/>
          </p:cNvSpPr>
          <p:nvPr>
            <p:ph idx="1"/>
          </p:nvPr>
        </p:nvSpPr>
        <p:spPr>
          <a:xfrm>
            <a:off x="971550" y="2556932"/>
            <a:ext cx="7200897" cy="3318936"/>
          </a:xfrm>
        </p:spPr>
        <p:txBody>
          <a:bodyPr>
            <a:normAutofit/>
          </a:bodyPr>
          <a:lstStyle/>
          <a:p>
            <a:r>
              <a:rPr lang="he-IL">
                <a:solidFill>
                  <a:srgbClr val="FFFFFF"/>
                </a:solidFill>
                <a:latin typeface="David" panose="020E0502060401010101" pitchFamily="34" charset="-79"/>
                <a:cs typeface="David" panose="020E0502060401010101" pitchFamily="34" charset="-79"/>
              </a:rPr>
              <a:t>"נמנו וגמרו" (גם אלה וגם אלה) מסכימים עם המסקנה שהתקבלה.</a:t>
            </a:r>
          </a:p>
          <a:p>
            <a:r>
              <a:rPr lang="he-IL">
                <a:solidFill>
                  <a:srgbClr val="FFFFFF"/>
                </a:solidFill>
                <a:latin typeface="David" panose="020E0502060401010101" pitchFamily="34" charset="-79"/>
                <a:cs typeface="David" panose="020E0502060401010101" pitchFamily="34" charset="-79"/>
              </a:rPr>
              <a:t>אבל האדם כן נברא וכעת יש שתי גרסאות:</a:t>
            </a:r>
          </a:p>
          <a:p>
            <a:r>
              <a:rPr lang="he-IL">
                <a:solidFill>
                  <a:srgbClr val="FFFFFF"/>
                </a:solidFill>
                <a:latin typeface="David" panose="020E0502060401010101" pitchFamily="34" charset="-79"/>
                <a:cs typeface="David" panose="020E0502060401010101" pitchFamily="34" charset="-79"/>
              </a:rPr>
              <a:t>"יפשפש במעשיו" – יבדוק את המעשים שהוא כבר עשה בעבר ויגיד לעצמו את זה לא הייתי צריך לעשות.</a:t>
            </a:r>
          </a:p>
          <a:p>
            <a:r>
              <a:rPr lang="he-IL">
                <a:solidFill>
                  <a:srgbClr val="FFFFFF"/>
                </a:solidFill>
                <a:latin typeface="David" panose="020E0502060401010101" pitchFamily="34" charset="-79"/>
                <a:cs typeface="David" panose="020E0502060401010101" pitchFamily="34" charset="-79"/>
              </a:rPr>
              <a:t>"ימשמש במעשיו" – יחשוב אם לעשות או לא לעשות את המעשים הבאים שהוא עתיד לעשות.</a:t>
            </a:r>
          </a:p>
          <a:p>
            <a:endParaRPr lang="he-IL">
              <a:solidFill>
                <a:srgbClr val="FFFFFF"/>
              </a:solidFill>
            </a:endParaRPr>
          </a:p>
          <a:p>
            <a:endParaRPr lang="he-IL">
              <a:solidFill>
                <a:srgbClr val="FFFFFF"/>
              </a:solidFill>
            </a:endParaRPr>
          </a:p>
        </p:txBody>
      </p:sp>
    </p:spTree>
    <p:extLst>
      <p:ext uri="{BB962C8B-B14F-4D97-AF65-F5344CB8AC3E}">
        <p14:creationId xmlns:p14="http://schemas.microsoft.com/office/powerpoint/2010/main" val="107176668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971551" y="982132"/>
            <a:ext cx="7200897" cy="1303867"/>
          </a:xfrm>
        </p:spPr>
        <p:txBody>
          <a:bodyPr>
            <a:normAutofit/>
          </a:bodyPr>
          <a:lstStyle/>
          <a:p>
            <a:r>
              <a:rPr lang="he-IL" b="1" dirty="0">
                <a:solidFill>
                  <a:srgbClr val="262626"/>
                </a:solidFill>
              </a:rPr>
              <a:t>מקור הסוגיה</a:t>
            </a:r>
          </a:p>
        </p:txBody>
      </p:sp>
      <p:pic>
        <p:nvPicPr>
          <p:cNvPr id="4" name="תמונה 3">
            <a:extLst>
              <a:ext uri="{FF2B5EF4-FFF2-40B4-BE49-F238E27FC236}">
                <a16:creationId xmlns:a16="http://schemas.microsoft.com/office/drawing/2014/main" id="{71375615-0B67-4335-A715-3A81245577AF}"/>
              </a:ext>
            </a:extLst>
          </p:cNvPr>
          <p:cNvPicPr>
            <a:picLocks noChangeAspect="1"/>
          </p:cNvPicPr>
          <p:nvPr/>
        </p:nvPicPr>
        <p:blipFill>
          <a:blip r:embed="rId3"/>
          <a:stretch>
            <a:fillRect/>
          </a:stretch>
        </p:blipFill>
        <p:spPr>
          <a:xfrm>
            <a:off x="1075701" y="3026716"/>
            <a:ext cx="2054796" cy="2201567"/>
          </a:xfrm>
          <a:prstGeom prst="rect">
            <a:avLst/>
          </a:prstGeom>
          <a:ln w="57150" cmpd="thickThin">
            <a:solidFill>
              <a:srgbClr val="7F7F7F"/>
            </a:solidFill>
            <a:miter lim="800000"/>
          </a:ln>
        </p:spPr>
      </p:pic>
      <p:sp>
        <p:nvSpPr>
          <p:cNvPr id="3" name="מציין מיקום תוכן 2"/>
          <p:cNvSpPr>
            <a:spLocks noGrp="1"/>
          </p:cNvSpPr>
          <p:nvPr>
            <p:ph idx="1"/>
          </p:nvPr>
        </p:nvSpPr>
        <p:spPr>
          <a:xfrm>
            <a:off x="3479799" y="2556932"/>
            <a:ext cx="4692647" cy="3318936"/>
          </a:xfrm>
        </p:spPr>
        <p:txBody>
          <a:bodyPr>
            <a:normAutofit/>
          </a:bodyPr>
          <a:lstStyle/>
          <a:p>
            <a:r>
              <a:rPr lang="he-IL" dirty="0">
                <a:solidFill>
                  <a:srgbClr val="262626"/>
                </a:solidFill>
              </a:rPr>
              <a:t>הסוגיה נמצאת במסכת עירובין העוסקת בדיני מצוות עירוב , שהם הרחבה של דיני השבת , מסכת זו נמצאת בסדר מועד העוסק בשבתות , חגים ותעניות.</a:t>
            </a:r>
          </a:p>
          <a:p>
            <a:r>
              <a:rPr lang="he-IL" dirty="0">
                <a:solidFill>
                  <a:srgbClr val="262626"/>
                </a:solidFill>
              </a:rPr>
              <a:t> שם הפרק מבוי שהוא גבוה , פרק ראשון דף י"ג עמוד ב.</a:t>
            </a:r>
          </a:p>
        </p:txBody>
      </p:sp>
    </p:spTree>
    <p:extLst>
      <p:ext uri="{BB962C8B-B14F-4D97-AF65-F5344CB8AC3E}">
        <p14:creationId xmlns:p14="http://schemas.microsoft.com/office/powerpoint/2010/main" val="27190444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971551" y="982132"/>
            <a:ext cx="7200897" cy="1303867"/>
          </a:xfrm>
        </p:spPr>
        <p:txBody>
          <a:bodyPr>
            <a:normAutofit/>
          </a:bodyPr>
          <a:lstStyle/>
          <a:p>
            <a:r>
              <a:rPr lang="he-IL" b="1" dirty="0">
                <a:solidFill>
                  <a:srgbClr val="262626"/>
                </a:solidFill>
              </a:rPr>
              <a:t>בית הלל ובית שמאי</a:t>
            </a:r>
          </a:p>
        </p:txBody>
      </p:sp>
      <p:sp>
        <p:nvSpPr>
          <p:cNvPr id="3" name="מציין מיקום תוכן 2"/>
          <p:cNvSpPr>
            <a:spLocks noGrp="1"/>
          </p:cNvSpPr>
          <p:nvPr>
            <p:ph idx="1"/>
          </p:nvPr>
        </p:nvSpPr>
        <p:spPr>
          <a:xfrm>
            <a:off x="971551" y="2556932"/>
            <a:ext cx="4692650" cy="3318936"/>
          </a:xfrm>
        </p:spPr>
        <p:txBody>
          <a:bodyPr>
            <a:normAutofit/>
          </a:bodyPr>
          <a:lstStyle/>
          <a:p>
            <a:r>
              <a:rPr lang="he-IL">
                <a:solidFill>
                  <a:srgbClr val="262626"/>
                </a:solidFill>
              </a:rPr>
              <a:t>בית הלל ובית שמאי - "בית הלל" הוא כינוי לקבוצת תלמידיו של הלל הזקן ו"בית שמאי" הוא כינוי לקבוצת תלמידיו של שמאי הזקן. קבוצות תלמידים שביניהם שררו מחלוקות קבועות שפעלו בסנהדרין בתקופה המקבילה פחות או יותר לתקופת שלהי בית המקדש השני וחורבנו.</a:t>
            </a:r>
          </a:p>
          <a:p>
            <a:endParaRPr lang="he-IL">
              <a:solidFill>
                <a:srgbClr val="262626"/>
              </a:solidFill>
            </a:endParaRPr>
          </a:p>
        </p:txBody>
      </p:sp>
      <p:pic>
        <p:nvPicPr>
          <p:cNvPr id="4" name="תמונה 3">
            <a:extLst>
              <a:ext uri="{FF2B5EF4-FFF2-40B4-BE49-F238E27FC236}">
                <a16:creationId xmlns:a16="http://schemas.microsoft.com/office/drawing/2014/main" id="{01846E7A-3491-4E0A-807C-61759531FAB9}"/>
              </a:ext>
            </a:extLst>
          </p:cNvPr>
          <p:cNvPicPr>
            <a:picLocks noChangeAspect="1"/>
          </p:cNvPicPr>
          <p:nvPr/>
        </p:nvPicPr>
        <p:blipFill>
          <a:blip r:embed="rId3"/>
          <a:stretch>
            <a:fillRect/>
          </a:stretch>
        </p:blipFill>
        <p:spPr>
          <a:xfrm>
            <a:off x="6063769" y="3464828"/>
            <a:ext cx="2054796" cy="1325343"/>
          </a:xfrm>
          <a:prstGeom prst="rect">
            <a:avLst/>
          </a:prstGeom>
          <a:ln w="57150" cmpd="thickThin">
            <a:solidFill>
              <a:srgbClr val="7F7F7F"/>
            </a:solidFill>
            <a:miter lim="800000"/>
          </a:ln>
        </p:spPr>
      </p:pic>
    </p:spTree>
    <p:extLst>
      <p:ext uri="{BB962C8B-B14F-4D97-AF65-F5344CB8AC3E}">
        <p14:creationId xmlns:p14="http://schemas.microsoft.com/office/powerpoint/2010/main" val="387852905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971551" y="982132"/>
            <a:ext cx="7200897" cy="1303867"/>
          </a:xfrm>
        </p:spPr>
        <p:txBody>
          <a:bodyPr>
            <a:normAutofit/>
          </a:bodyPr>
          <a:lstStyle/>
          <a:p>
            <a:r>
              <a:rPr lang="he-IL" b="1">
                <a:solidFill>
                  <a:srgbClr val="262626"/>
                </a:solidFill>
              </a:rPr>
              <a:t>המחלוקת</a:t>
            </a:r>
          </a:p>
        </p:txBody>
      </p:sp>
      <p:sp>
        <p:nvSpPr>
          <p:cNvPr id="3" name="מציין מיקום תוכן 2"/>
          <p:cNvSpPr>
            <a:spLocks noGrp="1"/>
          </p:cNvSpPr>
          <p:nvPr>
            <p:ph idx="1"/>
          </p:nvPr>
        </p:nvSpPr>
        <p:spPr>
          <a:xfrm>
            <a:off x="971551" y="2556932"/>
            <a:ext cx="4692650" cy="3318936"/>
          </a:xfrm>
        </p:spPr>
        <p:txBody>
          <a:bodyPr>
            <a:normAutofit/>
          </a:bodyPr>
          <a:lstStyle/>
          <a:p>
            <a:pPr>
              <a:lnSpc>
                <a:spcPct val="90000"/>
              </a:lnSpc>
            </a:pPr>
            <a:r>
              <a:rPr lang="he-IL" sz="2200" dirty="0">
                <a:solidFill>
                  <a:srgbClr val="262626"/>
                </a:solidFill>
              </a:rPr>
              <a:t>התקיימה מחלוקת במשך שלוש שנים בין בית הלל לבית שמאי , ובכל צד היה גרעין של אמת וכל צד חושב שההלכה כמותו ואז יצאה בת קול (קול פנימי או קול שלא ברור מה מקורו) וקבעה שההלכה תהיה כבית הלל מכיוון שהם </a:t>
            </a:r>
            <a:r>
              <a:rPr lang="he-IL" sz="2200" dirty="0" err="1">
                <a:solidFill>
                  <a:srgbClr val="262626"/>
                </a:solidFill>
              </a:rPr>
              <a:t>נוחין</a:t>
            </a:r>
            <a:r>
              <a:rPr lang="he-IL" sz="2200" dirty="0">
                <a:solidFill>
                  <a:srgbClr val="262626"/>
                </a:solidFill>
              </a:rPr>
              <a:t> </a:t>
            </a:r>
            <a:r>
              <a:rPr lang="he-IL" sz="2200" dirty="0" err="1">
                <a:solidFill>
                  <a:srgbClr val="262626"/>
                </a:solidFill>
              </a:rPr>
              <a:t>ועלובין</a:t>
            </a:r>
            <a:r>
              <a:rPr lang="he-IL" sz="2200" dirty="0">
                <a:solidFill>
                  <a:srgbClr val="262626"/>
                </a:solidFill>
              </a:rPr>
              <a:t> (ענווים וצנועים), נעימים לזולת כמו הלל עצמו , כיבדו את דברי האחר , ובבית המדרש היו משננים תחילה דווקא את דברי בית שמאי ורק לאחר מכן משננים את דבריהם.</a:t>
            </a:r>
          </a:p>
        </p:txBody>
      </p:sp>
      <p:pic>
        <p:nvPicPr>
          <p:cNvPr id="4" name="תמונה 3">
            <a:extLst>
              <a:ext uri="{FF2B5EF4-FFF2-40B4-BE49-F238E27FC236}">
                <a16:creationId xmlns:a16="http://schemas.microsoft.com/office/drawing/2014/main" id="{7C717D63-34B2-4D92-AA10-46C9E78EAD66}"/>
              </a:ext>
            </a:extLst>
          </p:cNvPr>
          <p:cNvPicPr>
            <a:picLocks noChangeAspect="1"/>
          </p:cNvPicPr>
          <p:nvPr/>
        </p:nvPicPr>
        <p:blipFill>
          <a:blip r:embed="rId3"/>
          <a:stretch>
            <a:fillRect/>
          </a:stretch>
        </p:blipFill>
        <p:spPr>
          <a:xfrm>
            <a:off x="6063769" y="3351815"/>
            <a:ext cx="2054796" cy="1551370"/>
          </a:xfrm>
          <a:prstGeom prst="rect">
            <a:avLst/>
          </a:prstGeom>
          <a:ln w="57150" cmpd="thickThin">
            <a:solidFill>
              <a:srgbClr val="7F7F7F"/>
            </a:solidFill>
            <a:miter lim="800000"/>
          </a:ln>
        </p:spPr>
      </p:pic>
    </p:spTree>
    <p:extLst>
      <p:ext uri="{BB962C8B-B14F-4D97-AF65-F5344CB8AC3E}">
        <p14:creationId xmlns:p14="http://schemas.microsoft.com/office/powerpoint/2010/main" val="343298854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תמונה 9">
            <a:extLst>
              <a:ext uri="{FF2B5EF4-FFF2-40B4-BE49-F238E27FC236}">
                <a16:creationId xmlns:a16="http://schemas.microsoft.com/office/drawing/2014/main" id="{5511BB2E-5CB7-4763-B89F-97C7DB3E5D4A}"/>
              </a:ext>
            </a:extLst>
          </p:cNvPr>
          <p:cNvPicPr>
            <a:picLocks noChangeAspect="1"/>
          </p:cNvPicPr>
          <p:nvPr/>
        </p:nvPicPr>
        <p:blipFill rotWithShape="1">
          <a:blip r:embed="rId2">
            <a:alphaModFix amt="35000"/>
            <a:extLst/>
          </a:blip>
          <a:srcRect l="847" r="2819"/>
          <a:stretch/>
        </p:blipFill>
        <p:spPr>
          <a:xfrm>
            <a:off x="-36512" y="0"/>
            <a:ext cx="9214034" cy="7118638"/>
          </a:xfrm>
          <a:prstGeom prst="rect">
            <a:avLst/>
          </a:prstGeom>
        </p:spPr>
      </p:pic>
      <p:sp>
        <p:nvSpPr>
          <p:cNvPr id="2" name="כותרת 1"/>
          <p:cNvSpPr>
            <a:spLocks noGrp="1"/>
          </p:cNvSpPr>
          <p:nvPr>
            <p:ph type="title"/>
          </p:nvPr>
        </p:nvSpPr>
        <p:spPr>
          <a:xfrm>
            <a:off x="1008064" y="1253065"/>
            <a:ext cx="7200897" cy="1303867"/>
          </a:xfrm>
        </p:spPr>
        <p:txBody>
          <a:bodyPr>
            <a:normAutofit/>
          </a:bodyPr>
          <a:lstStyle/>
          <a:p>
            <a:r>
              <a:rPr lang="he-IL" b="1" dirty="0">
                <a:solidFill>
                  <a:srgbClr val="FFFFFF"/>
                </a:solidFill>
              </a:rPr>
              <a:t>הכבוד והגדולה</a:t>
            </a:r>
          </a:p>
        </p:txBody>
      </p:sp>
      <p:cxnSp>
        <p:nvCxnSpPr>
          <p:cNvPr id="22" name="Straight Connector 21">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2421466"/>
            <a:ext cx="6858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מציין מיקום תוכן 2"/>
          <p:cNvSpPr>
            <a:spLocks noGrp="1"/>
          </p:cNvSpPr>
          <p:nvPr>
            <p:ph idx="1"/>
          </p:nvPr>
        </p:nvSpPr>
        <p:spPr>
          <a:xfrm>
            <a:off x="971550" y="2556932"/>
            <a:ext cx="7200897" cy="3318936"/>
          </a:xfrm>
        </p:spPr>
        <p:txBody>
          <a:bodyPr>
            <a:normAutofit/>
          </a:bodyPr>
          <a:lstStyle/>
          <a:p>
            <a:r>
              <a:rPr lang="he-IL" dirty="0">
                <a:solidFill>
                  <a:srgbClr val="FFFFFF"/>
                </a:solidFill>
              </a:rPr>
              <a:t>כל המשפיל עצמו – מי שמתאפק גם אם משפילים אותו ומי שמוכן לתת כבוד לזולת = הקב"ה מגביהו (בן אדם זה זוכה למקום גבוה ומכובד) </a:t>
            </a:r>
          </a:p>
          <a:p>
            <a:r>
              <a:rPr lang="he-IL" dirty="0">
                <a:solidFill>
                  <a:srgbClr val="FFFFFF"/>
                </a:solidFill>
              </a:rPr>
              <a:t>כל המגביה עצמו – מי שרודף אחר הכבוד ואחר הגדולה , הגדולה והכבוד בורחים ממנו והאנשים מזלזלים בו , בעוד שכל מי שבורח מהכבוד הגדולה = הכבוד והגדולה רודפים אחריו.</a:t>
            </a:r>
          </a:p>
        </p:txBody>
      </p:sp>
    </p:spTree>
    <p:extLst>
      <p:ext uri="{BB962C8B-B14F-4D97-AF65-F5344CB8AC3E}">
        <p14:creationId xmlns:p14="http://schemas.microsoft.com/office/powerpoint/2010/main" val="1985810372"/>
      </p:ext>
    </p:extLst>
  </p:cSld>
  <p:clrMapOvr>
    <a:overrideClrMapping bg1="dk1" tx1="lt1" bg2="dk2" tx2="lt2" accent1="accent1" accent2="accent2" accent3="accent3" accent4="accent4" accent5="accent5" accent6="accent6" hlink="hlink" folHlink="folHlink"/>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C7261392-567C-42C2-AF90-BDF0393DC92E}"/>
              </a:ext>
            </a:extLst>
          </p:cNvPr>
          <p:cNvPicPr>
            <a:picLocks noChangeAspect="1"/>
          </p:cNvPicPr>
          <p:nvPr/>
        </p:nvPicPr>
        <p:blipFill rotWithShape="1">
          <a:blip r:embed="rId2">
            <a:alphaModFix amt="35000"/>
            <a:extLst/>
          </a:blip>
          <a:srcRect t="11721" b="13279"/>
          <a:stretch/>
        </p:blipFill>
        <p:spPr>
          <a:xfrm>
            <a:off x="0" y="0"/>
            <a:ext cx="9143980" cy="6857990"/>
          </a:xfrm>
          <a:prstGeom prst="rect">
            <a:avLst/>
          </a:prstGeom>
        </p:spPr>
      </p:pic>
      <p:sp>
        <p:nvSpPr>
          <p:cNvPr id="2" name="כותרת 1"/>
          <p:cNvSpPr>
            <a:spLocks noGrp="1"/>
          </p:cNvSpPr>
          <p:nvPr>
            <p:ph type="title"/>
          </p:nvPr>
        </p:nvSpPr>
        <p:spPr>
          <a:xfrm>
            <a:off x="971551" y="982132"/>
            <a:ext cx="7200897" cy="1303867"/>
          </a:xfrm>
        </p:spPr>
        <p:txBody>
          <a:bodyPr>
            <a:normAutofit/>
          </a:bodyPr>
          <a:lstStyle/>
          <a:p>
            <a:r>
              <a:rPr lang="he-IL" b="1" dirty="0">
                <a:solidFill>
                  <a:srgbClr val="FFFFFF"/>
                </a:solidFill>
              </a:rPr>
              <a:t>כל דבר בזמנו</a:t>
            </a:r>
          </a:p>
        </p:txBody>
      </p:sp>
      <p:cxnSp>
        <p:nvCxnSpPr>
          <p:cNvPr id="11" name="Straight Connector 10">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2421466"/>
            <a:ext cx="6858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מציין מיקום תוכן 2"/>
          <p:cNvSpPr>
            <a:spLocks noGrp="1"/>
          </p:cNvSpPr>
          <p:nvPr>
            <p:ph idx="1"/>
          </p:nvPr>
        </p:nvSpPr>
        <p:spPr>
          <a:xfrm>
            <a:off x="971550" y="2556932"/>
            <a:ext cx="7200897" cy="3318936"/>
          </a:xfrm>
        </p:spPr>
        <p:txBody>
          <a:bodyPr>
            <a:normAutofit/>
          </a:bodyPr>
          <a:lstStyle/>
          <a:p>
            <a:r>
              <a:rPr lang="he-IL" dirty="0">
                <a:solidFill>
                  <a:srgbClr val="FFFFFF"/>
                </a:solidFill>
              </a:rPr>
              <a:t>כל הדוחק את השעה שעה </a:t>
            </a:r>
            <a:r>
              <a:rPr lang="he-IL" dirty="0" err="1">
                <a:solidFill>
                  <a:srgbClr val="FFFFFF"/>
                </a:solidFill>
              </a:rPr>
              <a:t>דוחקתו</a:t>
            </a:r>
            <a:r>
              <a:rPr lang="he-IL" dirty="0">
                <a:solidFill>
                  <a:srgbClr val="FFFFFF"/>
                </a:solidFill>
              </a:rPr>
              <a:t> – אדם שמנסה לקרב דבר שעוד לא הגיע זמנו , שאין לו סבלנות שנחוצה לקבלת תפקיד מסוים או לדבר מסוים לא יצליח להשיג את מה שהוא רוצה כגון אדם שרוצה להיבחר לתפקיד רה"מ לפני שצבר ניסיון בתחום.</a:t>
            </a:r>
          </a:p>
          <a:p>
            <a:r>
              <a:rPr lang="he-IL" dirty="0">
                <a:solidFill>
                  <a:srgbClr val="FFFFFF"/>
                </a:solidFill>
              </a:rPr>
              <a:t>כל הנדחה מפני שעה – שעה עומדת לו: אדם שלא מנסה לדחוף את עצמו בכוח , שיש לו סבלנות רבה ויודע שהשעה שבה הוא עומד לעלות לגדולה עוד תגיע, יצליח לבסוף להשיג את מה שרצה.</a:t>
            </a:r>
          </a:p>
        </p:txBody>
      </p:sp>
    </p:spTree>
    <p:extLst>
      <p:ext uri="{BB962C8B-B14F-4D97-AF65-F5344CB8AC3E}">
        <p14:creationId xmlns:p14="http://schemas.microsoft.com/office/powerpoint/2010/main" val="735605432"/>
      </p:ext>
    </p:extLst>
  </p:cSld>
  <p:clrMapOvr>
    <a:overrideClrMapping bg1="dk1" tx1="lt1" bg2="dk2" tx2="lt2" accent1="accent1" accent2="accent2" accent3="accent3" accent4="accent4" accent5="accent5" accent6="accent6" hlink="hlink" folHlink="folHlink"/>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88137"/>
            <a:ext cx="842058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תמונה 3">
            <a:extLst>
              <a:ext uri="{FF2B5EF4-FFF2-40B4-BE49-F238E27FC236}">
                <a16:creationId xmlns:a16="http://schemas.microsoft.com/office/drawing/2014/main" id="{6919428A-5CA0-49C3-B331-86D7F0AF843F}"/>
              </a:ext>
            </a:extLst>
          </p:cNvPr>
          <p:cNvPicPr>
            <a:picLocks noChangeAspect="1"/>
          </p:cNvPicPr>
          <p:nvPr/>
        </p:nvPicPr>
        <p:blipFill rotWithShape="1">
          <a:blip r:embed="rId3">
            <a:alphaModFix amt="25000"/>
            <a:extLst/>
          </a:blip>
          <a:srcRect l="4463" r="1" b="1"/>
          <a:stretch/>
        </p:blipFill>
        <p:spPr>
          <a:xfrm>
            <a:off x="364603" y="486568"/>
            <a:ext cx="8420582" cy="5883295"/>
          </a:xfrm>
          <a:prstGeom prst="rect">
            <a:avLst/>
          </a:prstGeom>
        </p:spPr>
      </p:pic>
      <p:sp>
        <p:nvSpPr>
          <p:cNvPr id="13" name="Rectangle 12">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sp>
        <p:nvSpPr>
          <p:cNvPr id="2" name="כותרת 1"/>
          <p:cNvSpPr>
            <a:spLocks noGrp="1"/>
          </p:cNvSpPr>
          <p:nvPr>
            <p:ph type="title"/>
          </p:nvPr>
        </p:nvSpPr>
        <p:spPr>
          <a:xfrm>
            <a:off x="971551" y="982132"/>
            <a:ext cx="7200897" cy="1303867"/>
          </a:xfrm>
        </p:spPr>
        <p:txBody>
          <a:bodyPr>
            <a:normAutofit/>
          </a:bodyPr>
          <a:lstStyle/>
          <a:p>
            <a:r>
              <a:rPr lang="he-IL" b="1">
                <a:solidFill>
                  <a:schemeClr val="tx1"/>
                </a:solidFill>
              </a:rPr>
              <a:t>ברייתא</a:t>
            </a:r>
          </a:p>
        </p:txBody>
      </p:sp>
      <p:cxnSp>
        <p:nvCxnSpPr>
          <p:cNvPr id="15" name="Straight Connector 14">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4263" y="2421466"/>
            <a:ext cx="7055473"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716" y="3128956"/>
            <a:ext cx="9176000" cy="658368"/>
            <a:chOff x="-18288" y="3128956"/>
            <a:chExt cx="12234672" cy="658368"/>
          </a:xfrm>
        </p:grpSpPr>
        <p:sp useBgFill="1">
          <p:nvSpPr>
            <p:cNvPr id="18"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9" name="Picture 18">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0"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1" name="Picture 20">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מציין מיקום תוכן 2"/>
          <p:cNvSpPr>
            <a:spLocks noGrp="1"/>
          </p:cNvSpPr>
          <p:nvPr>
            <p:ph idx="1"/>
          </p:nvPr>
        </p:nvSpPr>
        <p:spPr>
          <a:xfrm>
            <a:off x="971550" y="2556932"/>
            <a:ext cx="7200897" cy="3318936"/>
          </a:xfrm>
        </p:spPr>
        <p:txBody>
          <a:bodyPr>
            <a:normAutofit/>
          </a:bodyPr>
          <a:lstStyle/>
          <a:p>
            <a:r>
              <a:rPr lang="he-IL">
                <a:solidFill>
                  <a:schemeClr val="tx1"/>
                </a:solidFill>
              </a:rPr>
              <a:t>"תנו רבנן: שתי שנים ומחצה נחלקו בית שמאי ובית הלל, הללו אומרים: נוח לו לאדם שלא נברא יותר משנברא, והללו אומרים: נוח לו לאדם שנברא יותר משלא נברא".</a:t>
            </a:r>
          </a:p>
        </p:txBody>
      </p:sp>
    </p:spTree>
    <p:extLst>
      <p:ext uri="{BB962C8B-B14F-4D97-AF65-F5344CB8AC3E}">
        <p14:creationId xmlns:p14="http://schemas.microsoft.com/office/powerpoint/2010/main" val="403180511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7B00B690-7D90-48E7-A433-5EF07ECE502C}"/>
              </a:ext>
            </a:extLst>
          </p:cNvPr>
          <p:cNvPicPr>
            <a:picLocks noChangeAspect="1"/>
          </p:cNvPicPr>
          <p:nvPr/>
        </p:nvPicPr>
        <p:blipFill rotWithShape="1">
          <a:blip r:embed="rId2">
            <a:alphaModFix amt="35000"/>
            <a:extLst/>
          </a:blip>
          <a:srcRect l="6990" r="4344"/>
          <a:stretch/>
        </p:blipFill>
        <p:spPr>
          <a:xfrm>
            <a:off x="20" y="10"/>
            <a:ext cx="9143980" cy="6857990"/>
          </a:xfrm>
          <a:prstGeom prst="rect">
            <a:avLst/>
          </a:prstGeom>
        </p:spPr>
      </p:pic>
      <p:sp>
        <p:nvSpPr>
          <p:cNvPr id="2" name="כותרת 1"/>
          <p:cNvSpPr>
            <a:spLocks noGrp="1"/>
          </p:cNvSpPr>
          <p:nvPr>
            <p:ph type="title"/>
          </p:nvPr>
        </p:nvSpPr>
        <p:spPr>
          <a:xfrm>
            <a:off x="971551" y="982132"/>
            <a:ext cx="7200897" cy="1303867"/>
          </a:xfrm>
        </p:spPr>
        <p:txBody>
          <a:bodyPr>
            <a:normAutofit/>
          </a:bodyPr>
          <a:lstStyle/>
          <a:p>
            <a:r>
              <a:rPr lang="he-IL" b="1">
                <a:solidFill>
                  <a:srgbClr val="FFFFFF"/>
                </a:solidFill>
              </a:rPr>
              <a:t>פירוש החלק הראשון של הברייתא</a:t>
            </a:r>
          </a:p>
        </p:txBody>
      </p:sp>
      <p:cxnSp>
        <p:nvCxnSpPr>
          <p:cNvPr id="31" name="Straight Connector 30">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2421466"/>
            <a:ext cx="6858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מציין מיקום תוכן 2"/>
          <p:cNvSpPr>
            <a:spLocks noGrp="1"/>
          </p:cNvSpPr>
          <p:nvPr>
            <p:ph idx="1"/>
          </p:nvPr>
        </p:nvSpPr>
        <p:spPr>
          <a:xfrm>
            <a:off x="971550" y="2556932"/>
            <a:ext cx="7200897" cy="3318936"/>
          </a:xfrm>
        </p:spPr>
        <p:txBody>
          <a:bodyPr>
            <a:normAutofit/>
          </a:bodyPr>
          <a:lstStyle/>
          <a:p>
            <a:r>
              <a:rPr lang="he-IL">
                <a:solidFill>
                  <a:srgbClr val="FFFFFF"/>
                </a:solidFill>
                <a:latin typeface="David" panose="020E0502060401010101" pitchFamily="34" charset="-79"/>
                <a:cs typeface="David" panose="020E0502060401010101" pitchFamily="34" charset="-79"/>
              </a:rPr>
              <a:t>בברייתא הנ"ל מתוארת מחלוקת בין בית שמאי לבית הלל שנמשכה שנתיים וחצי כאשר עולה השאלה מה עדיף האם טוב לנו שבאנו לעולם? או האם היה עדיף שלא היינו מגיעים לעולם? (לא מצוין מי אמר כך ומי אמר כך)</a:t>
            </a:r>
          </a:p>
          <a:p>
            <a:r>
              <a:rPr lang="he-IL">
                <a:solidFill>
                  <a:srgbClr val="FFFFFF"/>
                </a:solidFill>
                <a:latin typeface="David" panose="020E0502060401010101" pitchFamily="34" charset="-79"/>
                <a:cs typeface="David" panose="020E0502060401010101" pitchFamily="34" charset="-79"/>
              </a:rPr>
              <a:t>בגלל שהעולם הוא מסלול מכשולים ויש הרבה סבל ובנוסף כל אדם סופו למות מתקבלת המסקנה שמוטב שהאדם לא יוולד כי זה כל כך קשה להימנע מחטא.</a:t>
            </a:r>
          </a:p>
          <a:p>
            <a:pPr marL="0" indent="0">
              <a:buNone/>
            </a:pPr>
            <a:endParaRPr lang="he-IL">
              <a:solidFill>
                <a:srgbClr val="FFFFFF"/>
              </a:solidFill>
            </a:endParaRPr>
          </a:p>
        </p:txBody>
      </p:sp>
    </p:spTree>
    <p:extLst>
      <p:ext uri="{BB962C8B-B14F-4D97-AF65-F5344CB8AC3E}">
        <p14:creationId xmlns:p14="http://schemas.microsoft.com/office/powerpoint/2010/main" val="178045896"/>
      </p:ext>
    </p:extLst>
  </p:cSld>
  <p:clrMapOvr>
    <a:overrideClrMapping bg1="dk1" tx1="lt1" bg2="dk2" tx2="lt2" accent1="accent1" accent2="accent2" accent3="accent3" accent4="accent4" accent5="accent5" accent6="accent6" hlink="hlink" folHlink="folHlink"/>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88137"/>
            <a:ext cx="842058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תמונה 3">
            <a:extLst>
              <a:ext uri="{FF2B5EF4-FFF2-40B4-BE49-F238E27FC236}">
                <a16:creationId xmlns:a16="http://schemas.microsoft.com/office/drawing/2014/main" id="{94A4168C-07F1-43D7-ACE0-29427121BBFC}"/>
              </a:ext>
            </a:extLst>
          </p:cNvPr>
          <p:cNvPicPr>
            <a:picLocks noChangeAspect="1"/>
          </p:cNvPicPr>
          <p:nvPr/>
        </p:nvPicPr>
        <p:blipFill rotWithShape="1">
          <a:blip r:embed="rId3">
            <a:alphaModFix amt="25000"/>
            <a:extLst/>
          </a:blip>
          <a:srcRect l="4463" r="1" b="1"/>
          <a:stretch/>
        </p:blipFill>
        <p:spPr>
          <a:xfrm>
            <a:off x="364603" y="486568"/>
            <a:ext cx="8420582" cy="5883295"/>
          </a:xfrm>
          <a:prstGeom prst="rect">
            <a:avLst/>
          </a:prstGeom>
        </p:spPr>
      </p:pic>
      <p:sp>
        <p:nvSpPr>
          <p:cNvPr id="13" name="Rectangle 12">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sp>
        <p:nvSpPr>
          <p:cNvPr id="2" name="כותרת 1"/>
          <p:cNvSpPr>
            <a:spLocks noGrp="1"/>
          </p:cNvSpPr>
          <p:nvPr>
            <p:ph type="title"/>
          </p:nvPr>
        </p:nvSpPr>
        <p:spPr>
          <a:xfrm>
            <a:off x="971551" y="982132"/>
            <a:ext cx="7200897" cy="1303867"/>
          </a:xfrm>
        </p:spPr>
        <p:txBody>
          <a:bodyPr>
            <a:normAutofit/>
          </a:bodyPr>
          <a:lstStyle/>
          <a:p>
            <a:r>
              <a:rPr lang="he-IL" b="1">
                <a:solidFill>
                  <a:schemeClr val="tx1"/>
                </a:solidFill>
              </a:rPr>
              <a:t>המשך הברייתא</a:t>
            </a:r>
          </a:p>
        </p:txBody>
      </p:sp>
      <p:cxnSp>
        <p:nvCxnSpPr>
          <p:cNvPr id="15" name="Straight Connector 14">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4263" y="2421466"/>
            <a:ext cx="7055473"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716" y="3128956"/>
            <a:ext cx="9176000" cy="658368"/>
            <a:chOff x="-18288" y="3128956"/>
            <a:chExt cx="12234672" cy="658368"/>
          </a:xfrm>
        </p:grpSpPr>
        <p:sp useBgFill="1">
          <p:nvSpPr>
            <p:cNvPr id="18"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9" name="Picture 18">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0"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1" name="Picture 20">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מציין מיקום תוכן 2"/>
          <p:cNvSpPr>
            <a:spLocks noGrp="1"/>
          </p:cNvSpPr>
          <p:nvPr>
            <p:ph idx="1"/>
          </p:nvPr>
        </p:nvSpPr>
        <p:spPr>
          <a:xfrm>
            <a:off x="971550" y="2556932"/>
            <a:ext cx="7200897" cy="3318936"/>
          </a:xfrm>
        </p:spPr>
        <p:txBody>
          <a:bodyPr>
            <a:normAutofit/>
          </a:bodyPr>
          <a:lstStyle/>
          <a:p>
            <a:r>
              <a:rPr lang="he-IL">
                <a:solidFill>
                  <a:schemeClr val="tx1"/>
                </a:solidFill>
              </a:rPr>
              <a:t>"נמנו וגמרו: נוח לו לאדם שלא נברא יותר משנברא, עכשיו שנברא – יפשפש במעשיו. ואמרי לה: ימשמש במעשיו". </a:t>
            </a:r>
          </a:p>
        </p:txBody>
      </p:sp>
    </p:spTree>
    <p:extLst>
      <p:ext uri="{BB962C8B-B14F-4D97-AF65-F5344CB8AC3E}">
        <p14:creationId xmlns:p14="http://schemas.microsoft.com/office/powerpoint/2010/main" val="3332726022"/>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2</TotalTime>
  <Words>465</Words>
  <Application>Microsoft Office PowerPoint</Application>
  <PresentationFormat>‫הצגה על המסך (4:3)</PresentationFormat>
  <Paragraphs>29</Paragraphs>
  <Slides>10</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10</vt:i4>
      </vt:variant>
    </vt:vector>
  </HeadingPairs>
  <TitlesOfParts>
    <vt:vector size="15" baseType="lpstr">
      <vt:lpstr>Arial</vt:lpstr>
      <vt:lpstr>David</vt:lpstr>
      <vt:lpstr>Garamond</vt:lpstr>
      <vt:lpstr>Times New Roman</vt:lpstr>
      <vt:lpstr>אורגני</vt:lpstr>
      <vt:lpstr>אלו ואלו דברי אלוהים חיים </vt:lpstr>
      <vt:lpstr>מקור הסוגיה</vt:lpstr>
      <vt:lpstr>בית הלל ובית שמאי</vt:lpstr>
      <vt:lpstr>המחלוקת</vt:lpstr>
      <vt:lpstr>הכבוד והגדולה</vt:lpstr>
      <vt:lpstr>כל דבר בזמנו</vt:lpstr>
      <vt:lpstr>ברייתא</vt:lpstr>
      <vt:lpstr>פירוש החלק הראשון של הברייתא</vt:lpstr>
      <vt:lpstr>המשך הברייתא</vt:lpstr>
      <vt:lpstr>פירוש החלק השני של הברייתא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אלו ואלו דברי אלוהים חיים </dc:title>
  <dc:creator>אביעד</dc:creator>
  <cp:lastModifiedBy>אביעד</cp:lastModifiedBy>
  <cp:revision>1</cp:revision>
  <dcterms:created xsi:type="dcterms:W3CDTF">2018-10-16T13:45:58Z</dcterms:created>
  <dcterms:modified xsi:type="dcterms:W3CDTF">2018-10-16T13:48:26Z</dcterms:modified>
</cp:coreProperties>
</file>